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1"/>
  </p:sldMasterIdLst>
  <p:notesMasterIdLst>
    <p:notesMasterId r:id="rId12"/>
  </p:notesMasterIdLst>
  <p:sldIdLst>
    <p:sldId id="359" r:id="rId2"/>
    <p:sldId id="383" r:id="rId3"/>
    <p:sldId id="384" r:id="rId4"/>
    <p:sldId id="386" r:id="rId5"/>
    <p:sldId id="380" r:id="rId6"/>
    <p:sldId id="378" r:id="rId7"/>
    <p:sldId id="390" r:id="rId8"/>
    <p:sldId id="388" r:id="rId9"/>
    <p:sldId id="387" r:id="rId10"/>
    <p:sldId id="389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FFFF"/>
    <a:srgbClr val="FF8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1" autoAdjust="0"/>
    <p:restoredTop sz="94434" autoAdjust="0"/>
  </p:normalViewPr>
  <p:slideViewPr>
    <p:cSldViewPr snapToGrid="0">
      <p:cViewPr varScale="1">
        <p:scale>
          <a:sx n="65" d="100"/>
          <a:sy n="65" d="100"/>
        </p:scale>
        <p:origin x="900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4B01C8-E517-4A6F-A6B8-0269A10F18D4}" type="datetimeFigureOut">
              <a:rPr lang="ru-RU" smtClean="0"/>
              <a:t>02.11.2017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3C22BF-99B6-4291-A1B0-ED7EAA3A10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442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94F04-B952-4B7E-91D9-5B23ADFEF0BA}" type="datetime1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42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C1B9B-2922-4FBA-9D71-ADA37AA3505E}" type="datetime1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778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75B62-E010-4837-A459-11A78A6B9E48}" type="datetime1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808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4B13-F248-4A13-B358-054820348FEB}" type="datetime1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571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58EF7-8B4A-409A-B660-EEEB5E4AF83B}" type="datetime1">
              <a:rPr lang="ru-RU" smtClean="0"/>
              <a:t>02.11.2017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523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9E1F3-31A1-4C9F-8A3D-223D059030C6}" type="datetime1">
              <a:rPr lang="ru-RU" smtClean="0"/>
              <a:t>02.11.2017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261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CDA8-2F4B-4435-AAE5-06C8921388BE}" type="datetime1">
              <a:rPr lang="ru-RU" smtClean="0"/>
              <a:t>02.11.2017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228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35198-28F4-412A-BDE4-D7D0038BD783}" type="datetime1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60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8B686-CA85-418A-9BE7-8C76BC497233}" type="datetime1">
              <a:rPr lang="ru-RU" smtClean="0"/>
              <a:t>02.11.2017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60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3AC22-D662-492B-9D08-464F0298E2ED}" type="datetime1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879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A0AE-CE3F-4984-93B7-AEE75FBFD90E}" type="datetime1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64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30ABB-BB75-4D87-A27C-6C108FE990FE}" type="datetime1">
              <a:rPr lang="ru-RU" smtClean="0"/>
              <a:t>02.11.2017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598D3-EA4E-48E3-81E7-80058E4CCB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357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/>
          <p:cNvGrpSpPr/>
          <p:nvPr/>
        </p:nvGrpSpPr>
        <p:grpSpPr>
          <a:xfrm>
            <a:off x="-2108128" y="-259802"/>
            <a:ext cx="6442845" cy="5731448"/>
            <a:chOff x="-27296" y="-13649"/>
            <a:chExt cx="4408472" cy="4428485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34" t="1914"/>
            <a:stretch/>
          </p:blipFill>
          <p:spPr>
            <a:xfrm>
              <a:off x="-27296" y="-13649"/>
              <a:ext cx="4408472" cy="4428485"/>
            </a:xfrm>
            <a:prstGeom prst="rect">
              <a:avLst/>
            </a:prstGeom>
          </p:spPr>
        </p:pic>
        <p:sp>
          <p:nvSpPr>
            <p:cNvPr id="14" name="Прямоугольник 13"/>
            <p:cNvSpPr/>
            <p:nvPr/>
          </p:nvSpPr>
          <p:spPr>
            <a:xfrm>
              <a:off x="2444984" y="2595563"/>
              <a:ext cx="1171575" cy="143473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16485" y="2539691"/>
            <a:ext cx="10806175" cy="1331799"/>
          </a:xfrm>
        </p:spPr>
        <p:txBody>
          <a:bodyPr>
            <a:normAutofit fontScale="90000"/>
          </a:bodyPr>
          <a:lstStyle/>
          <a:p>
            <a:r>
              <a:rPr lang="ru-RU" sz="5000" dirty="0">
                <a:latin typeface="PermianSansTypeface" pitchFamily="50" charset="0"/>
              </a:rPr>
              <a:t>КОМУ, ГДЕ И ЗАЧЕМ НУЖНЫ ОДАРЁННЫЕ?</a:t>
            </a:r>
            <a:endParaRPr lang="ru-RU" dirty="0">
              <a:solidFill>
                <a:srgbClr val="A50021"/>
              </a:solidFill>
              <a:latin typeface="PermianSansTypeface" pitchFamily="50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741933" y="3844688"/>
            <a:ext cx="7955280" cy="0"/>
          </a:xfrm>
          <a:prstGeom prst="line">
            <a:avLst/>
          </a:prstGeom>
          <a:ln w="3810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805871" y="5527811"/>
            <a:ext cx="921759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Попов Александр Анатольевич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д.ф.н., главный научный сотрудник ФГАУ ФИРО МОН РФ, заведующий Лабораторией компетентностных практик образования ГАОУ ВО г. Москвы «МГПУ», </a:t>
            </a:r>
          </a:p>
          <a:p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генеральный директор АНО ДПО «Открытое образование»</a:t>
            </a:r>
          </a:p>
        </p:txBody>
      </p:sp>
    </p:spTree>
    <p:extLst>
      <p:ext uri="{BB962C8B-B14F-4D97-AF65-F5344CB8AC3E}">
        <p14:creationId xmlns:p14="http://schemas.microsoft.com/office/powerpoint/2010/main" val="166516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25462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rgbClr val="A50021"/>
                </a:solidFill>
              </a:rPr>
              <a:t>ПРЕДСТАВЛЕНИЯ О ТИПАХ ОДАРЁННОСТИ</a:t>
            </a:r>
            <a:endParaRPr lang="ru-RU" sz="4800" b="1" dirty="0">
              <a:solidFill>
                <a:srgbClr val="A5002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0" y="1089503"/>
            <a:ext cx="12192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A50021"/>
                </a:solidFill>
                <a:sym typeface="Wingdings" panose="05000000000000000000" pitchFamily="2" charset="2"/>
              </a:rPr>
              <a:t></a:t>
            </a:r>
            <a:r>
              <a:rPr lang="en-US" sz="2800" dirty="0">
                <a:solidFill>
                  <a:srgbClr val="A50021"/>
                </a:solidFill>
                <a:sym typeface="Wingdings" panose="05000000000000000000" pitchFamily="2" charset="2"/>
              </a:rPr>
              <a:t> </a:t>
            </a:r>
            <a:r>
              <a:rPr lang="ru-RU" sz="2800" dirty="0">
                <a:solidFill>
                  <a:srgbClr val="A50021"/>
                </a:solidFill>
                <a:sym typeface="Wingdings" panose="05000000000000000000" pitchFamily="2" charset="2"/>
              </a:rPr>
              <a:t>Общая одаренность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– высокий уровень способностей в изучении тех или иных общеобразовательных предметов</a:t>
            </a:r>
          </a:p>
          <a:p>
            <a:r>
              <a:rPr lang="en-US" sz="3200" b="1" dirty="0">
                <a:solidFill>
                  <a:srgbClr val="A50021"/>
                </a:solidFill>
                <a:sym typeface="Wingdings" panose="05000000000000000000" pitchFamily="2" charset="2"/>
              </a:rPr>
              <a:t>[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Школы</a:t>
            </a:r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– Предметные олимпиады</a:t>
            </a:r>
            <a:r>
              <a:rPr lang="en-US" sz="3200" b="1" dirty="0">
                <a:solidFill>
                  <a:srgbClr val="A50021"/>
                </a:solidFill>
                <a:sym typeface="Wingdings" panose="05000000000000000000" pitchFamily="2" charset="2"/>
              </a:rPr>
              <a:t>]</a:t>
            </a:r>
            <a:endParaRPr lang="ru-RU" sz="2800" b="1" dirty="0">
              <a:solidFill>
                <a:srgbClr val="A50021"/>
              </a:solidFill>
              <a:sym typeface="Wingdings" panose="05000000000000000000" pitchFamily="2" charset="2"/>
            </a:endParaRPr>
          </a:p>
          <a:p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sym typeface="Wingdings" panose="05000000000000000000" pitchFamily="2" charset="2"/>
            </a:endParaRPr>
          </a:p>
          <a:p>
            <a:r>
              <a:rPr lang="en-US" sz="2800" dirty="0">
                <a:solidFill>
                  <a:srgbClr val="A50021"/>
                </a:solidFill>
                <a:sym typeface="Wingdings" panose="05000000000000000000" pitchFamily="2" charset="2"/>
              </a:rPr>
              <a:t> </a:t>
            </a:r>
            <a:r>
              <a:rPr lang="ru-RU" sz="2800" dirty="0">
                <a:solidFill>
                  <a:srgbClr val="A50021"/>
                </a:solidFill>
                <a:sym typeface="Wingdings" panose="05000000000000000000" pitchFamily="2" charset="2"/>
              </a:rPr>
              <a:t>Специальная одаренность 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–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высокий уровень освоения тех или иных специальных навыков (достижений)</a:t>
            </a:r>
          </a:p>
          <a:p>
            <a:r>
              <a:rPr lang="en-US" sz="3200" b="1" dirty="0">
                <a:solidFill>
                  <a:srgbClr val="A50021"/>
                </a:solidFill>
                <a:sym typeface="Wingdings" panose="05000000000000000000" pitchFamily="2" charset="2"/>
              </a:rPr>
              <a:t>[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Специализированные Образовательные Центры</a:t>
            </a:r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– Конкурсы</a:t>
            </a:r>
            <a:r>
              <a:rPr lang="en-US" sz="3200" b="1" dirty="0">
                <a:solidFill>
                  <a:srgbClr val="A50021"/>
                </a:solidFill>
                <a:sym typeface="Wingdings" panose="05000000000000000000" pitchFamily="2" charset="2"/>
              </a:rPr>
              <a:t>]</a:t>
            </a:r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</a:t>
            </a:r>
          </a:p>
          <a:p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sym typeface="Wingdings" panose="05000000000000000000" pitchFamily="2" charset="2"/>
            </a:endParaRPr>
          </a:p>
          <a:p>
            <a:r>
              <a:rPr lang="en-US" sz="2800" dirty="0">
                <a:solidFill>
                  <a:srgbClr val="A50021"/>
                </a:solidFill>
                <a:sym typeface="Wingdings" panose="05000000000000000000" pitchFamily="2" charset="2"/>
              </a:rPr>
              <a:t> </a:t>
            </a:r>
            <a:r>
              <a:rPr lang="ru-RU" sz="2800" dirty="0">
                <a:solidFill>
                  <a:srgbClr val="A50021"/>
                </a:solidFill>
                <a:sym typeface="Wingdings" panose="05000000000000000000" pitchFamily="2" charset="2"/>
              </a:rPr>
              <a:t>Мотивационная одаренность 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–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высокая мотивация к достижениям и постановке рекордных целей в тех или иных перспективных типах практик</a:t>
            </a:r>
          </a:p>
          <a:p>
            <a:r>
              <a:rPr lang="en-US" sz="3200" b="1" dirty="0">
                <a:solidFill>
                  <a:srgbClr val="A50021"/>
                </a:solidFill>
                <a:sym typeface="Wingdings" panose="05000000000000000000" pitchFamily="2" charset="2"/>
              </a:rPr>
              <a:t>[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Программы открытого дополнительного образования</a:t>
            </a:r>
            <a:r>
              <a:rPr lang="ru-RU" sz="2800" b="1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- Практики</a:t>
            </a:r>
            <a:r>
              <a:rPr lang="en-US" sz="3200" b="1" dirty="0">
                <a:solidFill>
                  <a:srgbClr val="A50021"/>
                </a:solidFill>
                <a:sym typeface="Wingdings" panose="05000000000000000000" pitchFamily="2" charset="2"/>
              </a:rPr>
              <a:t>]</a:t>
            </a:r>
            <a:endParaRPr lang="ru-RU" sz="2800" b="1" dirty="0">
              <a:solidFill>
                <a:srgbClr val="A50021"/>
              </a:solidFill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04508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25462"/>
            <a:ext cx="1219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rgbClr val="A50021"/>
                </a:solidFill>
              </a:rPr>
              <a:t>МАССОВЫЙ ТРЕНД: МОТИВАЦИОННАЯ ОДАРЁННОСТЬ КАК ЗАДАЧА Д.О.</a:t>
            </a:r>
            <a:endParaRPr lang="ru-RU" sz="4800" b="1" dirty="0">
              <a:solidFill>
                <a:srgbClr val="A5002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58877" y="1463916"/>
            <a:ext cx="11474245" cy="3744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A50021"/>
                </a:solidFill>
                <a:sym typeface="Wingdings" panose="05000000000000000000" pitchFamily="2" charset="2"/>
              </a:rPr>
              <a:t>Мотивационно-одарённые дети: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anose="05000000000000000000" pitchFamily="2" charset="2"/>
              </a:rPr>
              <a:t> </a:t>
            </a: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à"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«хотят хотеть» / имеют интерес / мечтают;</a:t>
            </a: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à"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ставят перед собой жизненные цели;</a:t>
            </a: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à"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мотивированы на реальные достижения;</a:t>
            </a: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à"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ориентированы на создание и участие в инновационных проектах и программах;</a:t>
            </a: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à"/>
            </a:pPr>
            <a:r>
              <a:rPr lang="ru-RU" sz="2800" dirty="0">
                <a:solidFill>
                  <a:schemeClr val="tx2">
                    <a:lumMod val="50000"/>
                  </a:schemeClr>
                </a:solidFill>
                <a:sym typeface="Wingdings" panose="05000000000000000000" pitchFamily="2" charset="2"/>
              </a:rPr>
              <a:t>не боятся «руки замарать» или готовы к делу.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77652" y="5160514"/>
            <a:ext cx="101809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A50021"/>
                </a:solidFill>
              </a:rPr>
              <a:t>С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</a:rPr>
              <a:t>тратегия выявления и развития мотивационной одаренности – это ставка на развитие конкурентоспособности страны</a:t>
            </a:r>
            <a:endParaRPr lang="ru-RU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38704" y="4807783"/>
            <a:ext cx="91895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800" dirty="0">
                <a:solidFill>
                  <a:schemeClr val="tx2">
                    <a:lumMod val="50000"/>
                  </a:schemeClr>
                </a:solidFill>
              </a:rPr>
              <a:t>[</a:t>
            </a:r>
            <a:endParaRPr lang="ru-RU" sz="13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507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 flipV="1">
            <a:off x="3956985" y="967738"/>
            <a:ext cx="6347939" cy="3658716"/>
          </a:xfrm>
          <a:prstGeom prst="line">
            <a:avLst/>
          </a:prstGeom>
          <a:ln w="1270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-16046" y="0"/>
            <a:ext cx="12208046" cy="1479759"/>
          </a:xfrm>
        </p:spPr>
        <p:txBody>
          <a:bodyPr>
            <a:normAutofit/>
          </a:bodyPr>
          <a:lstStyle/>
          <a:p>
            <a:pPr algn="r"/>
            <a:r>
              <a:rPr lang="ru-RU" sz="4400" dirty="0">
                <a:solidFill>
                  <a:srgbClr val="A50021"/>
                </a:solidFill>
                <a:latin typeface="+mn-lt"/>
                <a:ea typeface="+mn-ea"/>
                <a:cs typeface="+mn-cs"/>
              </a:rPr>
              <a:t>ТРЁХУРОВНЕВАЯ МОДЕЛЬ</a:t>
            </a:r>
            <a:br>
              <a:rPr lang="ru-RU" sz="4400" dirty="0">
                <a:solidFill>
                  <a:srgbClr val="A50021"/>
                </a:solidFill>
                <a:latin typeface="+mn-lt"/>
                <a:ea typeface="+mn-ea"/>
                <a:cs typeface="+mn-cs"/>
              </a:rPr>
            </a:br>
            <a:r>
              <a:rPr lang="ru-RU" sz="4400" dirty="0"/>
              <a:t> </a:t>
            </a:r>
            <a:endParaRPr lang="ru-RU" sz="4400" dirty="0">
              <a:solidFill>
                <a:srgbClr val="00B0F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04" y="654939"/>
            <a:ext cx="71382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A50021"/>
                </a:solidFill>
              </a:rPr>
              <a:t>1.ВЫЯВЛЕНИЕ В ПРАКТИКЕ: 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массовые образовательные программы и проекты, позволяющие участнику применять свои навыки и компетенции в решении практически значимых задач (социальные технологии, культурная политика,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антропопрактики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, инженерно-конструкторские практики, исследовательские практики, практики регионального развития)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7532" y="2858405"/>
            <a:ext cx="56649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A50021"/>
                </a:solidFill>
              </a:rPr>
              <a:t>2.НАВИГАЦИЯ И ТЬЮТОРСКАЯ ПОДДЕРЖКА: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систематизация образовательных возможностей с учётом интересов и потребностей детей, формирование рекордных образовательных и жизненных стратегий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1" y="4855190"/>
            <a:ext cx="76624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A50021"/>
                </a:solidFill>
              </a:rPr>
              <a:t>3.САМООПРЕДЕЛЕНИЕ И МЕНТОРСКОЕ СОПРОВОЖДЕНИЕ: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работа с индивидуальными профессиональными и образовательными стратегиями, система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тьюторства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и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менторства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1361" y="3689078"/>
            <a:ext cx="12180639" cy="2919046"/>
          </a:xfrm>
          <a:prstGeom prst="line">
            <a:avLst/>
          </a:prstGeom>
          <a:ln w="1270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975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-68578"/>
            <a:ext cx="98332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rgbClr val="A50021"/>
                </a:solidFill>
              </a:rPr>
              <a:t>ОРГПРОЕКТ РЕГИОНАЛЬНОЙ СИСТЕМЫ</a:t>
            </a:r>
            <a:endParaRPr lang="ru-RU" sz="4800" b="1" dirty="0">
              <a:solidFill>
                <a:srgbClr val="A5002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3841" y="1323394"/>
            <a:ext cx="5095532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Точкой входа являются практикоориентированные модульные образовательные программы по направлениям:</a:t>
            </a:r>
          </a:p>
          <a:p>
            <a:r>
              <a:rPr lang="ru-RU" sz="1700" dirty="0">
                <a:solidFill>
                  <a:schemeClr val="accent2">
                    <a:lumMod val="50000"/>
                  </a:schemeClr>
                </a:solidFill>
              </a:rPr>
              <a:t>- Инженерно-конструкторские практики</a:t>
            </a:r>
          </a:p>
          <a:p>
            <a:r>
              <a:rPr lang="ru-RU" sz="1700" dirty="0">
                <a:solidFill>
                  <a:schemeClr val="accent2">
                    <a:lumMod val="50000"/>
                  </a:schemeClr>
                </a:solidFill>
              </a:rPr>
              <a:t>- Исследовательские практики</a:t>
            </a:r>
          </a:p>
          <a:p>
            <a:r>
              <a:rPr lang="ru-RU" sz="1700" dirty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ru-RU" sz="1700" dirty="0" err="1">
                <a:solidFill>
                  <a:schemeClr val="accent2">
                    <a:lumMod val="50000"/>
                  </a:schemeClr>
                </a:solidFill>
              </a:rPr>
              <a:t>Антропопрактики</a:t>
            </a:r>
            <a:endParaRPr lang="ru-RU" sz="17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700" dirty="0">
                <a:solidFill>
                  <a:schemeClr val="accent2">
                    <a:lumMod val="50000"/>
                  </a:schemeClr>
                </a:solidFill>
              </a:rPr>
              <a:t>- Культурная политика</a:t>
            </a:r>
          </a:p>
          <a:p>
            <a:r>
              <a:rPr lang="ru-RU" sz="1700" dirty="0">
                <a:solidFill>
                  <a:schemeClr val="accent2">
                    <a:lumMod val="50000"/>
                  </a:schemeClr>
                </a:solidFill>
              </a:rPr>
              <a:t>- Практики регионального развития</a:t>
            </a:r>
          </a:p>
          <a:p>
            <a:r>
              <a:rPr lang="ru-RU" sz="1700" dirty="0">
                <a:solidFill>
                  <a:schemeClr val="accent2">
                    <a:lumMod val="50000"/>
                  </a:schemeClr>
                </a:solidFill>
              </a:rPr>
              <a:t>- Социальные технологии и т.д.</a:t>
            </a:r>
          </a:p>
          <a:p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В рамках данных программ осуществляется:</a:t>
            </a:r>
          </a:p>
          <a:p>
            <a:pPr marL="285750" indent="-285750">
              <a:buFontTx/>
              <a:buChar char="-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Постановка </a:t>
            </a:r>
            <a:r>
              <a:rPr lang="ru-RU" sz="1700" dirty="0" err="1">
                <a:solidFill>
                  <a:schemeClr val="tx2">
                    <a:lumMod val="50000"/>
                  </a:schemeClr>
                </a:solidFill>
              </a:rPr>
              <a:t>практикоориентированной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 образовательной задачи</a:t>
            </a:r>
          </a:p>
          <a:p>
            <a:pPr marL="285750" indent="-285750">
              <a:buFontTx/>
              <a:buChar char="-"/>
            </a:pPr>
            <a:r>
              <a:rPr lang="ru-RU" sz="1700" dirty="0" err="1">
                <a:solidFill>
                  <a:schemeClr val="tx2">
                    <a:lumMod val="50000"/>
                  </a:schemeClr>
                </a:solidFill>
              </a:rPr>
              <a:t>Тьюторское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 сопровождение участников</a:t>
            </a:r>
          </a:p>
          <a:p>
            <a:pPr marL="285750" indent="-285750">
              <a:buFontTx/>
              <a:buChar char="-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Взаимодействие с экспертами-практиками и наставниками</a:t>
            </a:r>
          </a:p>
          <a:p>
            <a:pPr marL="285750" indent="-285750">
              <a:buFontTx/>
              <a:buChar char="-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Формирование индивидуальных образовательных стратегий в выбранной практике</a:t>
            </a:r>
          </a:p>
          <a:p>
            <a:pPr marL="285750" indent="-285750">
              <a:buFontTx/>
              <a:buChar char="-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Оценка компетенций и образовательных дефицитов</a:t>
            </a:r>
          </a:p>
          <a:p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1309091" y="1323394"/>
            <a:ext cx="3231973" cy="0"/>
          </a:xfrm>
          <a:prstGeom prst="line">
            <a:avLst/>
          </a:prstGeom>
          <a:ln w="1270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159894" y="702493"/>
            <a:ext cx="3466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КОМПЕТЕНТНОСТНЫЕ ОБРАЗОВАТЕЛЬНЫЕ ПРОГРАММЫ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28828" y="1233373"/>
            <a:ext cx="7488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A50021"/>
                </a:solidFill>
                <a:sym typeface="Wingdings" panose="05000000000000000000" pitchFamily="2" charset="2"/>
              </a:rPr>
              <a:t></a:t>
            </a:r>
            <a:endParaRPr lang="ru-RU" sz="5400" b="1" dirty="0">
              <a:solidFill>
                <a:srgbClr val="A50021"/>
              </a:solidFill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513491" y="500141"/>
            <a:ext cx="1053356" cy="1261806"/>
            <a:chOff x="1048580" y="1496701"/>
            <a:chExt cx="1053356" cy="1261806"/>
          </a:xfrm>
        </p:grpSpPr>
        <p:sp>
          <p:nvSpPr>
            <p:cNvPr id="21" name="Овал 20"/>
            <p:cNvSpPr/>
            <p:nvPr/>
          </p:nvSpPr>
          <p:spPr>
            <a:xfrm>
              <a:off x="1048580" y="1705153"/>
              <a:ext cx="1053356" cy="1053354"/>
            </a:xfrm>
            <a:prstGeom prst="ellipse">
              <a:avLst/>
            </a:prstGeom>
            <a:noFill/>
            <a:ln w="57150">
              <a:solidFill>
                <a:srgbClr val="A50021">
                  <a:alpha val="2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182095" y="1496701"/>
              <a:ext cx="786326" cy="1015663"/>
            </a:xfrm>
            <a:prstGeom prst="rect">
              <a:avLst/>
            </a:prstGeom>
            <a:noFill/>
            <a:effectLst>
              <a:glow>
                <a:schemeClr val="accent1"/>
              </a:glow>
            </a:effectLst>
          </p:spPr>
          <p:txBody>
            <a:bodyPr wrap="square" rtlCol="0">
              <a:spAutoFit/>
            </a:bodyPr>
            <a:lstStyle/>
            <a:p>
              <a:r>
                <a:rPr lang="ru-RU" sz="6000" b="1" dirty="0">
                  <a:solidFill>
                    <a:srgbClr val="A50021">
                      <a:alpha val="25000"/>
                    </a:srgbClr>
                  </a:solidFill>
                  <a:sym typeface="Wingdings" panose="05000000000000000000" pitchFamily="2" charset="2"/>
                </a:rPr>
                <a:t>1</a:t>
              </a:r>
              <a:endParaRPr lang="ru-RU" sz="6000" b="1" dirty="0">
                <a:solidFill>
                  <a:srgbClr val="A50021">
                    <a:alpha val="25000"/>
                  </a:srgbClr>
                </a:solidFill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5858418" y="566096"/>
            <a:ext cx="1041502" cy="1231717"/>
            <a:chOff x="6979842" y="1583617"/>
            <a:chExt cx="1041502" cy="1231717"/>
          </a:xfrm>
        </p:grpSpPr>
        <p:sp>
          <p:nvSpPr>
            <p:cNvPr id="26" name="Овал 25"/>
            <p:cNvSpPr/>
            <p:nvPr/>
          </p:nvSpPr>
          <p:spPr>
            <a:xfrm>
              <a:off x="6979842" y="1773829"/>
              <a:ext cx="1041502" cy="1041505"/>
            </a:xfrm>
            <a:prstGeom prst="ellipse">
              <a:avLst/>
            </a:prstGeom>
            <a:noFill/>
            <a:ln w="57150">
              <a:solidFill>
                <a:srgbClr val="A50021">
                  <a:alpha val="2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107431" y="1583617"/>
              <a:ext cx="78632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000" b="1" dirty="0">
                  <a:solidFill>
                    <a:srgbClr val="A50021">
                      <a:alpha val="25000"/>
                    </a:srgbClr>
                  </a:solidFill>
                  <a:sym typeface="Wingdings" panose="05000000000000000000" pitchFamily="2" charset="2"/>
                </a:rPr>
                <a:t>2</a:t>
              </a:r>
              <a:endParaRPr lang="ru-RU" sz="6000" b="1" dirty="0">
                <a:solidFill>
                  <a:srgbClr val="A50021">
                    <a:alpha val="25000"/>
                  </a:srgbClr>
                </a:solidFill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5986007" y="5072389"/>
            <a:ext cx="607221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На основе оценки компетенций при решении реальных практических задач происходит выявление одаренных детей, сопровождение которых на следующем этапе заключается в  оформлении индивидуальных образовательных стратегий, качественной образовательной навигации и обеспечении включения в практику.</a:t>
            </a: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5776452" y="1160693"/>
            <a:ext cx="0" cy="522505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 rot="5400000">
            <a:off x="8096294" y="4005042"/>
            <a:ext cx="907897" cy="918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A50021"/>
                </a:solidFill>
                <a:sym typeface="Wingdings" panose="05000000000000000000" pitchFamily="2" charset="2"/>
              </a:rPr>
              <a:t></a:t>
            </a:r>
            <a:endParaRPr lang="ru-RU" sz="5400" b="1" dirty="0">
              <a:solidFill>
                <a:srgbClr val="A5002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84210" y="1263111"/>
            <a:ext cx="5663200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Носят образовательный характер.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Проходят в форматах проектно-аналитических сессий, организационно-</a:t>
            </a:r>
            <a:r>
              <a:rPr lang="ru-RU" sz="1700" dirty="0" err="1">
                <a:solidFill>
                  <a:schemeClr val="tx2">
                    <a:lumMod val="50000"/>
                  </a:schemeClr>
                </a:solidFill>
              </a:rPr>
              <a:t>деятельностных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, стратегических и имитационно-моделирующих игр и т.д.</a:t>
            </a:r>
            <a:endParaRPr lang="en-US" sz="1700" dirty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Дети решают открытое проблемное («взрослое») задание в той или иной реальной практике.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Осуществляется динамическая оценка компетенций.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Осуществляется </a:t>
            </a:r>
            <a:r>
              <a:rPr lang="ru-RU" sz="1700" dirty="0" err="1">
                <a:solidFill>
                  <a:schemeClr val="tx2">
                    <a:lumMod val="50000"/>
                  </a:schemeClr>
                </a:solidFill>
              </a:rPr>
              <a:t>тьюторское</a:t>
            </a: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 сопровождение участников.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sz="1700" dirty="0">
                <a:solidFill>
                  <a:schemeClr val="tx2">
                    <a:lumMod val="50000"/>
                  </a:schemeClr>
                </a:solidFill>
              </a:rPr>
              <a:t>Привлекаются эксперты регионального и федерального уровней.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02454" y="930003"/>
            <a:ext cx="3833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КОМПЕТЕНТНОСТНЫЕ ИСПЫТАНИЯ</a:t>
            </a: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 flipV="1">
            <a:off x="6899919" y="1210324"/>
            <a:ext cx="3419738" cy="19719"/>
          </a:xfrm>
          <a:prstGeom prst="line">
            <a:avLst/>
          </a:prstGeom>
          <a:ln w="1270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449901" y="4740013"/>
            <a:ext cx="3833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СОПРОВОЖДЕНИЕ И РАЗВИТИЕ</a:t>
            </a:r>
          </a:p>
        </p:txBody>
      </p:sp>
      <p:cxnSp>
        <p:nvCxnSpPr>
          <p:cNvPr id="48" name="Прямая соединительная линия 47"/>
          <p:cNvCxnSpPr/>
          <p:nvPr/>
        </p:nvCxnSpPr>
        <p:spPr>
          <a:xfrm>
            <a:off x="6895563" y="5053115"/>
            <a:ext cx="2937678" cy="2632"/>
          </a:xfrm>
          <a:prstGeom prst="line">
            <a:avLst/>
          </a:prstGeom>
          <a:ln w="1270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Группа 48"/>
          <p:cNvGrpSpPr/>
          <p:nvPr/>
        </p:nvGrpSpPr>
        <p:grpSpPr>
          <a:xfrm>
            <a:off x="5867125" y="4219353"/>
            <a:ext cx="1041502" cy="1231717"/>
            <a:chOff x="6979842" y="1583617"/>
            <a:chExt cx="1041502" cy="1231717"/>
          </a:xfrm>
        </p:grpSpPr>
        <p:sp>
          <p:nvSpPr>
            <p:cNvPr id="50" name="Овал 49"/>
            <p:cNvSpPr/>
            <p:nvPr/>
          </p:nvSpPr>
          <p:spPr>
            <a:xfrm>
              <a:off x="6979842" y="1773829"/>
              <a:ext cx="1041502" cy="1041505"/>
            </a:xfrm>
            <a:prstGeom prst="ellipse">
              <a:avLst/>
            </a:prstGeom>
            <a:noFill/>
            <a:ln w="57150">
              <a:solidFill>
                <a:srgbClr val="A50021">
                  <a:alpha val="2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107431" y="1583617"/>
              <a:ext cx="78632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6000" b="1" dirty="0">
                  <a:solidFill>
                    <a:srgbClr val="A50021">
                      <a:alpha val="25000"/>
                    </a:srgbClr>
                  </a:solidFill>
                  <a:sym typeface="Wingdings" panose="05000000000000000000" pitchFamily="2" charset="2"/>
                </a:rPr>
                <a:t>3</a:t>
              </a:r>
              <a:endParaRPr lang="ru-RU" sz="6000" b="1" dirty="0">
                <a:solidFill>
                  <a:srgbClr val="A50021">
                    <a:alpha val="25000"/>
                  </a:srgb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4059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25462"/>
            <a:ext cx="1219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>
                <a:solidFill>
                  <a:srgbClr val="A50021"/>
                </a:solidFill>
              </a:rPr>
              <a:t>МЕХАНИЗМЫ МОДЕРНИЗАЦИИ РЕГИОНАЛЬНОЙ СИСТЕМЫ РАБОТЫ С ОДАРЕННЫМИ ДЕТЬМИ</a:t>
            </a:r>
            <a:endParaRPr lang="ru-RU" sz="4800" b="1" dirty="0">
              <a:solidFill>
                <a:srgbClr val="A5002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08317" y="1405831"/>
            <a:ext cx="39795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ОРГАНИЗАЦИОННО-НОРМАТИВНАЯ ДЕЯТЕЛЬНОСТЬ</a:t>
            </a: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V="1">
            <a:off x="1564336" y="2087590"/>
            <a:ext cx="1667510" cy="1"/>
          </a:xfrm>
          <a:prstGeom prst="line">
            <a:avLst/>
          </a:prstGeom>
          <a:ln w="1270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-1" y="2060113"/>
            <a:ext cx="632242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Аудит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существующих конкурсов, фестивалей, соревнований, образовательных проектов и программ, направленных на выявление ОД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Формирование нового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интегрированного (образование, спорт, культура) перечня проектов и программ для ОД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Закрепление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единых принципов набора детей в программы сопровождения через механизм практикоориентированных компетентностных испытаний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Разработка локальных нормативных документов, закрепляющих функционирование системы на межведомственном уровне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Создание и обеспечение функционирования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центра сопровождения и образовательной навигации ОД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Создание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открытого информационного ресурса (портала) презентующего возможности сопровождения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одаренных детей на региональном уровне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и возможные точки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входа в систему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99670" y="1421784"/>
            <a:ext cx="54695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ПОДГОТОВКА КАДРОВ И </a:t>
            </a:r>
            <a:br>
              <a:rPr lang="ru-RU" sz="2000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000" b="1" dirty="0">
                <a:solidFill>
                  <a:schemeClr val="tx2">
                    <a:lumMod val="50000"/>
                  </a:schemeClr>
                </a:solidFill>
              </a:rPr>
              <a:t>ЭКСПЕРТНО-МЕТОДИЧЕСКОЕ СОПРОВОЖДЕНИЕ</a:t>
            </a: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 flipV="1">
            <a:off x="8440215" y="2099842"/>
            <a:ext cx="1667510" cy="1"/>
          </a:xfrm>
          <a:prstGeom prst="line">
            <a:avLst/>
          </a:prstGeom>
          <a:ln w="12700">
            <a:solidFill>
              <a:srgbClr val="A500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135189" y="2113717"/>
            <a:ext cx="605051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Проведение кадровых школ по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разработке и реализации образовательных программ и проектов для одаренных детей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Специальная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подготовка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</a:rPr>
              <a:t>тьюторов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Организация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</a:rPr>
              <a:t>стажировочных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площадок для педагогов в рамках компетентностных испытаний (с сертификацией, дающей право самостоятельного проведения компетентностных олимпиад)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Тиражирование методик проведения компетентностных испытаний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и систем оценки компетентностных образовательных результатов </a:t>
            </a:r>
          </a:p>
        </p:txBody>
      </p:sp>
    </p:spTree>
    <p:extLst>
      <p:ext uri="{BB962C8B-B14F-4D97-AF65-F5344CB8AC3E}">
        <p14:creationId xmlns:p14="http://schemas.microsoft.com/office/powerpoint/2010/main" val="3063928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1"/>
          <p:cNvSpPr>
            <a:spLocks noGrp="1"/>
          </p:cNvSpPr>
          <p:nvPr>
            <p:ph type="ctrTitle"/>
          </p:nvPr>
        </p:nvSpPr>
        <p:spPr>
          <a:xfrm>
            <a:off x="-16046" y="1"/>
            <a:ext cx="12208046" cy="1250575"/>
          </a:xfrm>
        </p:spPr>
        <p:txBody>
          <a:bodyPr>
            <a:noAutofit/>
          </a:bodyPr>
          <a:lstStyle/>
          <a:p>
            <a:pPr algn="r"/>
            <a:r>
              <a:rPr lang="ru-RU" sz="4400" dirty="0">
                <a:solidFill>
                  <a:srgbClr val="A50021"/>
                </a:solidFill>
                <a:latin typeface="+mn-lt"/>
                <a:ea typeface="+mn-ea"/>
                <a:cs typeface="+mn-cs"/>
              </a:rPr>
              <a:t>ПРЕИМУЩЕСТВА ОТКРЫТОЙ МОДЕЛИ РАБОТЫ С ОДАРЕННЫМИ ДЕТЬМИ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461" y="1510567"/>
            <a:ext cx="11933112" cy="4873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Основной единицей модели является открытая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практикоориентированная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образовательная программа для одаренных детей.</a:t>
            </a:r>
          </a:p>
          <a:p>
            <a:pPr marL="45720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Современная модель не построена на принципах «натаскивания», но предполагает подготовку к олимпиадам и конкурсам Всероссийского и международного уровней.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Модель не требует создания дополнительной инфраструктуры, а разворачивается на базе уже существующей в системе образования.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Модель функционирует по принципу набора, а не отбора, что обеспечивает высокий охват детей.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Модель обеспечивает два типа результатов: для детей не проявивших высокой мотивации или способностей обеспечивается образовательный результат, а для детей проявивших одаренных организуется сопровождение.</a:t>
            </a:r>
          </a:p>
        </p:txBody>
      </p:sp>
    </p:spTree>
    <p:extLst>
      <p:ext uri="{BB962C8B-B14F-4D97-AF65-F5344CB8AC3E}">
        <p14:creationId xmlns:p14="http://schemas.microsoft.com/office/powerpoint/2010/main" val="4193003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1"/>
          <p:cNvSpPr>
            <a:spLocks noGrp="1"/>
          </p:cNvSpPr>
          <p:nvPr>
            <p:ph type="ctrTitle"/>
          </p:nvPr>
        </p:nvSpPr>
        <p:spPr>
          <a:xfrm>
            <a:off x="-16046" y="1"/>
            <a:ext cx="12208046" cy="1250575"/>
          </a:xfrm>
        </p:spPr>
        <p:txBody>
          <a:bodyPr>
            <a:noAutofit/>
          </a:bodyPr>
          <a:lstStyle/>
          <a:p>
            <a:pPr algn="r"/>
            <a:r>
              <a:rPr lang="ru-RU" sz="4400" dirty="0">
                <a:solidFill>
                  <a:srgbClr val="A50021"/>
                </a:solidFill>
                <a:latin typeface="+mn-lt"/>
                <a:ea typeface="+mn-ea"/>
                <a:cs typeface="+mn-cs"/>
              </a:rPr>
              <a:t>ЧТО НАМ НЕОБХОДИМО ПОНИМАТЬ О ПРАКТИКЕ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250576"/>
            <a:ext cx="11933112" cy="431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  <a:spcAft>
                <a:spcPts val="600"/>
              </a:spcAft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 marL="45720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Человек в практике удерживает два типа блага: внутреннее и внешнее;</a:t>
            </a:r>
          </a:p>
          <a:p>
            <a:pPr marL="45720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Практика шире одной деятельности. Практикующий участвует как в «собственной» деятельности, так и в смежных, в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т.ч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. социально-политических ;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Практика не может не носить исторический и региональный территориальный характер;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Практика не может носить учебный характер – она основывается на схемах профессиональной кооперации;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Практика продуктивна, но при этом -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нетранзитивна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53343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1"/>
          <p:cNvSpPr>
            <a:spLocks noGrp="1"/>
          </p:cNvSpPr>
          <p:nvPr>
            <p:ph type="ctrTitle"/>
          </p:nvPr>
        </p:nvSpPr>
        <p:spPr>
          <a:xfrm>
            <a:off x="-16046" y="1"/>
            <a:ext cx="12208046" cy="1250575"/>
          </a:xfrm>
        </p:spPr>
        <p:txBody>
          <a:bodyPr>
            <a:noAutofit/>
          </a:bodyPr>
          <a:lstStyle/>
          <a:p>
            <a:pPr algn="r"/>
            <a:r>
              <a:rPr lang="ru-RU" sz="4400" dirty="0">
                <a:solidFill>
                  <a:srgbClr val="A50021"/>
                </a:solidFill>
                <a:latin typeface="+mn-lt"/>
                <a:ea typeface="+mn-ea"/>
                <a:cs typeface="+mn-cs"/>
              </a:rPr>
              <a:t>5 ЗАДАЧ ДОПОЛНИТЕЛЬНОГО ОБРАЗОВАНИЯ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1421" y="2100503"/>
            <a:ext cx="11933112" cy="3026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Создать ситуацию внутренней и внешней мотивации;</a:t>
            </a:r>
          </a:p>
          <a:p>
            <a:pPr marL="45720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Капитализация образовательных результатов;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Наличие социально-регионального заказа на образовательную деятельность;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Воспроизводство профессиональных схем коммуникации;</a:t>
            </a:r>
          </a:p>
          <a:p>
            <a:pPr marL="457200" lvl="0" indent="-457200">
              <a:spcBef>
                <a:spcPts val="800"/>
              </a:spcBef>
              <a:spcAft>
                <a:spcPts val="600"/>
              </a:spcAft>
              <a:buFont typeface="Wingdings" charset="2"/>
              <a:buChar char="§"/>
            </a:pP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Образование должно быть, с одной стороны – рефлексивным, а с другой – предельно прагматичным (т.е. использовать, продавать и т.д.).</a:t>
            </a:r>
          </a:p>
        </p:txBody>
      </p:sp>
    </p:spTree>
    <p:extLst>
      <p:ext uri="{BB962C8B-B14F-4D97-AF65-F5344CB8AC3E}">
        <p14:creationId xmlns:p14="http://schemas.microsoft.com/office/powerpoint/2010/main" val="650408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390" y="4637828"/>
            <a:ext cx="728620" cy="728620"/>
          </a:xfrm>
          <a:prstGeom prst="ellipse">
            <a:avLst/>
          </a:prstGeom>
          <a:ln w="28575">
            <a:solidFill>
              <a:srgbClr val="A5002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390" y="2774544"/>
            <a:ext cx="728620" cy="708125"/>
          </a:xfrm>
          <a:prstGeom prst="ellipse">
            <a:avLst/>
          </a:prstGeom>
          <a:ln w="38100">
            <a:solidFill>
              <a:srgbClr val="A5002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4" t="15383" r="20374" b="18455"/>
          <a:stretch/>
        </p:blipFill>
        <p:spPr>
          <a:xfrm>
            <a:off x="5779347" y="5671378"/>
            <a:ext cx="728663" cy="701386"/>
          </a:xfrm>
          <a:prstGeom prst="ellipse">
            <a:avLst/>
          </a:prstGeom>
          <a:ln w="28575">
            <a:solidFill>
              <a:srgbClr val="A50021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6681797" y="2755340"/>
            <a:ext cx="6076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2">
                    <a:lumMod val="50000"/>
                  </a:schemeClr>
                </a:solidFill>
              </a:rPr>
              <a:t>Aktor@mail.ru</a:t>
            </a:r>
            <a:endParaRPr lang="ru-RU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81796" y="4609548"/>
            <a:ext cx="6076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2">
                    <a:lumMod val="50000"/>
                  </a:schemeClr>
                </a:solidFill>
              </a:rPr>
              <a:t>id</a:t>
            </a:r>
            <a:r>
              <a:rPr lang="ru-RU" sz="4000" dirty="0">
                <a:solidFill>
                  <a:schemeClr val="tx2">
                    <a:lumMod val="50000"/>
                  </a:schemeClr>
                </a:solidFill>
              </a:rPr>
              <a:t>:</a:t>
            </a:r>
            <a:r>
              <a:rPr lang="en-US" sz="4000" dirty="0">
                <a:solidFill>
                  <a:schemeClr val="tx2">
                    <a:lumMod val="50000"/>
                  </a:schemeClr>
                </a:solidFill>
              </a:rPr>
              <a:t>1289786350</a:t>
            </a:r>
            <a:endParaRPr lang="ru-RU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81796" y="5613527"/>
            <a:ext cx="6076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2">
                    <a:lumMod val="50000"/>
                  </a:schemeClr>
                </a:solidFill>
              </a:rPr>
              <a:t>vk.com/</a:t>
            </a:r>
            <a:r>
              <a:rPr lang="en-US" sz="4000" dirty="0" err="1">
                <a:solidFill>
                  <a:schemeClr val="tx2">
                    <a:lumMod val="50000"/>
                  </a:schemeClr>
                </a:solidFill>
              </a:rPr>
              <a:t>aa_popov</a:t>
            </a:r>
            <a:endParaRPr lang="ru-RU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46494" y="325423"/>
            <a:ext cx="85372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6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6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опов</a:t>
            </a:r>
            <a:r>
              <a:rPr lang="ru-RU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6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6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лександр</a:t>
            </a:r>
            <a:r>
              <a:rPr lang="ru-RU" sz="60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6000" b="1" dirty="0">
                <a:solidFill>
                  <a:srgbClr val="A50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6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натольевич</a:t>
            </a:r>
            <a:endParaRPr lang="ru-RU" sz="54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5130696" y="-14288"/>
            <a:ext cx="0" cy="277177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67" t="222" r="4628" b="-222"/>
          <a:stretch/>
        </p:blipFill>
        <p:spPr>
          <a:xfrm flipH="1">
            <a:off x="-570865" y="539769"/>
            <a:ext cx="5527773" cy="5512662"/>
          </a:xfrm>
          <a:prstGeom prst="flowChartConnector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890" y="3661849"/>
            <a:ext cx="796798" cy="796798"/>
          </a:xfrm>
          <a:prstGeom prst="ellipse">
            <a:avLst/>
          </a:prstGeom>
          <a:ln w="38100">
            <a:solidFill>
              <a:srgbClr val="A50021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6681796" y="3613953"/>
            <a:ext cx="6076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2">
                    <a:lumMod val="50000"/>
                  </a:schemeClr>
                </a:solidFill>
              </a:rPr>
              <a:t>www.opencu.ru</a:t>
            </a:r>
            <a:endParaRPr lang="ru-RU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7338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15475</TotalTime>
  <Words>850</Words>
  <Application>Microsoft Office PowerPoint</Application>
  <PresentationFormat>Широкоэкранный</PresentationFormat>
  <Paragraphs>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PermianSansTypeface</vt:lpstr>
      <vt:lpstr>Wingdings</vt:lpstr>
      <vt:lpstr>Тема Office</vt:lpstr>
      <vt:lpstr>КОМУ, ГДЕ И ЗАЧЕМ НУЖНЫ ОДАРЁННЫЕ?</vt:lpstr>
      <vt:lpstr>Презентация PowerPoint</vt:lpstr>
      <vt:lpstr>Презентация PowerPoint</vt:lpstr>
      <vt:lpstr>ТРЁХУРОВНЕВАЯ МОДЕЛЬ  </vt:lpstr>
      <vt:lpstr>Презентация PowerPoint</vt:lpstr>
      <vt:lpstr>Презентация PowerPoint</vt:lpstr>
      <vt:lpstr>ПРЕИМУЩЕСТВА ОТКРЫТОЙ МОДЕЛИ РАБОТЫ С ОДАРЕННЫМИ ДЕТЬМИ </vt:lpstr>
      <vt:lpstr>ЧТО НАМ НЕОБХОДИМО ПОНИМАТЬ О ПРАКТИКЕ</vt:lpstr>
      <vt:lpstr>5 ЗАДАЧ ДОПОЛНИТЕЛЬНОГО ОБРАЗОВАНИЯ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работы с одарёнными детьми</dc:title>
  <dc:creator>N X</dc:creator>
  <cp:lastModifiedBy>N X</cp:lastModifiedBy>
  <cp:revision>325</cp:revision>
  <dcterms:created xsi:type="dcterms:W3CDTF">2015-04-14T04:52:43Z</dcterms:created>
  <dcterms:modified xsi:type="dcterms:W3CDTF">2017-11-02T18:23:25Z</dcterms:modified>
</cp:coreProperties>
</file>