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25"/>
  </p:notesMasterIdLst>
  <p:sldIdLst>
    <p:sldId id="256" r:id="rId2"/>
    <p:sldId id="284" r:id="rId3"/>
    <p:sldId id="260" r:id="rId4"/>
    <p:sldId id="261" r:id="rId5"/>
    <p:sldId id="283" r:id="rId6"/>
    <p:sldId id="258" r:id="rId7"/>
    <p:sldId id="264" r:id="rId8"/>
    <p:sldId id="266" r:id="rId9"/>
    <p:sldId id="278" r:id="rId10"/>
    <p:sldId id="292" r:id="rId11"/>
    <p:sldId id="293" r:id="rId12"/>
    <p:sldId id="294" r:id="rId13"/>
    <p:sldId id="270" r:id="rId14"/>
    <p:sldId id="291" r:id="rId15"/>
    <p:sldId id="269" r:id="rId16"/>
    <p:sldId id="271" r:id="rId17"/>
    <p:sldId id="274" r:id="rId18"/>
    <p:sldId id="290" r:id="rId19"/>
    <p:sldId id="286" r:id="rId20"/>
    <p:sldId id="285" r:id="rId21"/>
    <p:sldId id="295" r:id="rId22"/>
    <p:sldId id="277" r:id="rId23"/>
    <p:sldId id="276" r:id="rId2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71CD7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17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109F3BA-4879-4C95-90D7-CF62CBD54BBA}" type="datetimeFigureOut">
              <a:rPr lang="ru-RU" smtClean="0"/>
              <a:pPr/>
              <a:t>20.05.2020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5F188E2-355E-4581-9553-748E04AE9C89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F188E2-355E-4581-9553-748E04AE9C89}" type="slidenum">
              <a:rPr lang="ru-RU" smtClean="0"/>
              <a:pPr/>
              <a:t>2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F188E2-355E-4581-9553-748E04AE9C89}" type="slidenum">
              <a:rPr lang="ru-RU" smtClean="0"/>
              <a:pPr/>
              <a:t>22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7F3989-5C11-4FDB-BBE9-7079C30D3E98}" type="datetimeFigureOut">
              <a:rPr lang="ru-RU" smtClean="0"/>
              <a:pPr/>
              <a:t>20.05.2020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5E1C1-40D0-4C2B-B8E8-5B8A18236B9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7F3989-5C11-4FDB-BBE9-7079C30D3E98}" type="datetimeFigureOut">
              <a:rPr lang="ru-RU" smtClean="0"/>
              <a:pPr/>
              <a:t>20.05.2020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5E1C1-40D0-4C2B-B8E8-5B8A18236B9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7F3989-5C11-4FDB-BBE9-7079C30D3E98}" type="datetimeFigureOut">
              <a:rPr lang="ru-RU" smtClean="0"/>
              <a:pPr/>
              <a:t>20.05.2020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5E1C1-40D0-4C2B-B8E8-5B8A18236B9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2CD133-D359-4CA8-A824-29F6B66C936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D56335-E705-41AE-965C-3F90CC87B5D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DF1370-1887-4DE2-93F8-71D77D83886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 descr="эскиз для презентации.jpg"/>
          <p:cNvPicPr>
            <a:picLocks noChangeAspect="1"/>
          </p:cNvPicPr>
          <p:nvPr userDrawn="1"/>
        </p:nvPicPr>
        <p:blipFill>
          <a:blip r:embed="rId9" cstate="print"/>
          <a:stretch>
            <a:fillRect/>
          </a:stretch>
        </p:blipFill>
        <p:spPr>
          <a:xfrm>
            <a:off x="-252536" y="-30320"/>
            <a:ext cx="9649072" cy="6918640"/>
          </a:xfrm>
          <a:prstGeom prst="rect">
            <a:avLst/>
          </a:prstGeom>
        </p:spPr>
      </p:pic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7F3989-5C11-4FDB-BBE9-7079C30D3E98}" type="datetimeFigureOut">
              <a:rPr lang="ru-RU" smtClean="0"/>
              <a:pPr/>
              <a:t>20.05.2020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E5E1C1-40D0-4C2B-B8E8-5B8A18236B99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jpeg"/><Relationship Id="rId3" Type="http://schemas.openxmlformats.org/officeDocument/2006/relationships/image" Target="../media/image3.jpeg"/><Relationship Id="rId7" Type="http://schemas.openxmlformats.org/officeDocument/2006/relationships/image" Target="../media/image7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6.emf"/><Relationship Id="rId5" Type="http://schemas.openxmlformats.org/officeDocument/2006/relationships/image" Target="../media/image5.jpeg"/><Relationship Id="rId4" Type="http://schemas.openxmlformats.org/officeDocument/2006/relationships/image" Target="../media/image4.pn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hyperlink" Target="http://vk.com/club44495473" TargetMode="External"/><Relationship Id="rId1" Type="http://schemas.openxmlformats.org/officeDocument/2006/relationships/slideLayout" Target="../slideLayouts/slideLayout7.xml"/><Relationship Id="rId4" Type="http://schemas.openxmlformats.org/officeDocument/2006/relationships/hyperlink" Target="https://sled2017.nethouse.ru/" TargetMode="External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jpeg"/><Relationship Id="rId3" Type="http://schemas.openxmlformats.org/officeDocument/2006/relationships/image" Target="../media/image3.jpeg"/><Relationship Id="rId7" Type="http://schemas.openxmlformats.org/officeDocument/2006/relationships/image" Target="../media/image7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6.emf"/><Relationship Id="rId5" Type="http://schemas.openxmlformats.org/officeDocument/2006/relationships/image" Target="../media/image5.jpeg"/><Relationship Id="rId4" Type="http://schemas.openxmlformats.org/officeDocument/2006/relationships/image" Target="../media/image4.png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1"/>
          <p:cNvSpPr txBox="1">
            <a:spLocks/>
          </p:cNvSpPr>
          <p:nvPr/>
        </p:nvSpPr>
        <p:spPr>
          <a:xfrm>
            <a:off x="1547664" y="4365104"/>
            <a:ext cx="6657975" cy="1763712"/>
          </a:xfrm>
          <a:prstGeom prst="rect">
            <a:avLst/>
          </a:prstGeom>
        </p:spPr>
        <p:txBody>
          <a:bodyPr/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ru-RU" altLang="ru-RU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n-lt"/>
                <a:ea typeface="+mn-ea"/>
                <a:cs typeface="Times New Roman" pitchFamily="18" charset="0"/>
              </a:rPr>
              <a:t>МБОУ ДО Центр детского творчества </a:t>
            </a:r>
            <a:r>
              <a:rPr kumimoji="0" lang="ru-RU" altLang="ru-RU" sz="24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n-lt"/>
                <a:ea typeface="+mn-ea"/>
                <a:cs typeface="Times New Roman" pitchFamily="18" charset="0"/>
              </a:rPr>
              <a:t>Устиновского</a:t>
            </a:r>
            <a:r>
              <a:rPr kumimoji="0" lang="ru-RU" altLang="ru-RU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n-lt"/>
                <a:ea typeface="+mn-ea"/>
                <a:cs typeface="Times New Roman" pitchFamily="18" charset="0"/>
              </a:rPr>
              <a:t> района г. Ижевска</a:t>
            </a: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ru-RU" altLang="ru-RU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n-lt"/>
                <a:ea typeface="+mn-ea"/>
                <a:cs typeface="Times New Roman" pitchFamily="18" charset="0"/>
              </a:rPr>
              <a:t>УРОО СНИОО «Союз учёных Удмуртии»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ru-RU" altLang="ru-RU" sz="1400" b="1" i="0" u="none" strike="noStrike" kern="1200" cap="none" spc="0" normalizeH="0" baseline="0" noProof="0" dirty="0" smtClean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+mn-lt"/>
              <a:ea typeface="+mn-ea"/>
              <a:cs typeface="Times New Roman" pitchFamily="18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ru-RU" altLang="ru-RU" sz="2400" b="1" i="0" u="none" strike="noStrike" kern="1200" cap="none" spc="0" normalizeH="0" baseline="0" noProof="0" dirty="0" smtClean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+mn-lt"/>
              <a:ea typeface="+mn-ea"/>
              <a:cs typeface="Times New Roman" pitchFamily="18" charset="0"/>
            </a:endParaRP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1371600" y="188640"/>
            <a:ext cx="7772400" cy="2376264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ru-RU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XX</a:t>
            </a:r>
            <a:r>
              <a:rPr kumimoji="0" lang="ru-RU" altLang="ru-RU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открытая конференция </a:t>
            </a:r>
            <a:br>
              <a:rPr kumimoji="0" lang="ru-RU" altLang="ru-RU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ru-RU" altLang="ru-RU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исследовательских и проектных работ учащихся </a:t>
            </a:r>
            <a:br>
              <a:rPr kumimoji="0" lang="ru-RU" altLang="ru-RU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ru-RU" altLang="ru-RU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«Исследователь нового века»</a:t>
            </a:r>
          </a:p>
        </p:txBody>
      </p:sp>
      <p:pic>
        <p:nvPicPr>
          <p:cNvPr id="4" name="Picture 9" descr="тау"/>
          <p:cNvPicPr>
            <a:picLocks noChangeAspect="1" noChangeArrowheads="1"/>
          </p:cNvPicPr>
          <p:nvPr/>
        </p:nvPicPr>
        <p:blipFill>
          <a:blip r:embed="rId2" cstate="print"/>
          <a:srcRect l="27835" t="22681" r="30890" b="14433"/>
          <a:stretch>
            <a:fillRect/>
          </a:stretch>
        </p:blipFill>
        <p:spPr bwMode="auto">
          <a:xfrm>
            <a:off x="611559" y="1832059"/>
            <a:ext cx="864097" cy="11386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Нижний колонтитул 3"/>
          <p:cNvSpPr txBox="1">
            <a:spLocks/>
          </p:cNvSpPr>
          <p:nvPr/>
        </p:nvSpPr>
        <p:spPr>
          <a:xfrm>
            <a:off x="2123728" y="5661248"/>
            <a:ext cx="5544616" cy="504056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4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171CD7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Онлайн-формат</a:t>
            </a:r>
            <a:r>
              <a:rPr kumimoji="0" lang="ru-RU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171CD7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15.05.-21.05.2020</a:t>
            </a:r>
            <a:endParaRPr kumimoji="0" lang="ru-RU" sz="2400" b="1" i="0" u="none" strike="noStrike" kern="1200" cap="none" spc="0" normalizeH="0" baseline="0" noProof="0" dirty="0">
              <a:ln>
                <a:noFill/>
              </a:ln>
              <a:solidFill>
                <a:srgbClr val="171CD7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3"/>
          <p:cNvSpPr>
            <a:spLocks noGrp="1" noChangeArrowheads="1"/>
          </p:cNvSpPr>
          <p:nvPr>
            <p:ph idx="1"/>
          </p:nvPr>
        </p:nvSpPr>
        <p:spPr>
          <a:xfrm>
            <a:off x="0" y="1773238"/>
            <a:ext cx="9144000" cy="4525962"/>
          </a:xfrm>
        </p:spPr>
        <p:txBody>
          <a:bodyPr/>
          <a:lstStyle/>
          <a:p>
            <a:pPr marL="0" indent="0">
              <a:buClr>
                <a:srgbClr val="0033CC"/>
              </a:buClr>
              <a:buSzPts val="1900"/>
              <a:buFontTx/>
              <a:buNone/>
              <a:defRPr/>
            </a:pPr>
            <a:r>
              <a:rPr lang="ru-RU" sz="2400" dirty="0" smtClean="0">
                <a:latin typeface="Calibri" pitchFamily="34" charset="0"/>
              </a:rPr>
              <a:t>                            Заявлено  10  ИР     Допущено 9  ИР</a:t>
            </a:r>
          </a:p>
          <a:p>
            <a:pPr algn="ctr">
              <a:buFontTx/>
              <a:buNone/>
              <a:defRPr/>
            </a:pPr>
            <a:r>
              <a:rPr lang="ru-RU" sz="2400" b="1" i="1" dirty="0" smtClean="0">
                <a:latin typeface="Calibri" pitchFamily="34" charset="0"/>
              </a:rPr>
              <a:t>Эксперты</a:t>
            </a:r>
          </a:p>
          <a:p>
            <a:pPr>
              <a:buClr>
                <a:srgbClr val="0033CC"/>
              </a:buClr>
              <a:buSzPts val="2200"/>
              <a:buFont typeface="Wingdings" pitchFamily="2" charset="2"/>
              <a:buChar char="l"/>
              <a:defRPr/>
            </a:pPr>
            <a:r>
              <a:rPr lang="ru-RU" sz="2400" b="1" dirty="0" err="1" smtClean="0">
                <a:latin typeface="Calibri" pitchFamily="34" charset="0"/>
              </a:rPr>
              <a:t>Малькова</a:t>
            </a:r>
            <a:r>
              <a:rPr lang="ru-RU" sz="2400" b="1" dirty="0" smtClean="0">
                <a:latin typeface="Calibri" pitchFamily="34" charset="0"/>
              </a:rPr>
              <a:t> Ирина Леонидовна, </a:t>
            </a:r>
            <a:r>
              <a:rPr lang="ru-RU" sz="2400" dirty="0" err="1" smtClean="0">
                <a:latin typeface="Calibri" pitchFamily="34" charset="0"/>
              </a:rPr>
              <a:t>к.геогр.н</a:t>
            </a:r>
            <a:r>
              <a:rPr lang="ru-RU" sz="2400" dirty="0" smtClean="0">
                <a:latin typeface="Calibri" pitchFamily="34" charset="0"/>
              </a:rPr>
              <a:t>., доцент  Института естественных наук </a:t>
            </a:r>
            <a:r>
              <a:rPr lang="ru-RU" sz="2400" dirty="0" err="1" smtClean="0">
                <a:latin typeface="Calibri" pitchFamily="34" charset="0"/>
              </a:rPr>
              <a:t>УдГУ</a:t>
            </a:r>
            <a:endParaRPr lang="ru-RU" sz="2400" dirty="0" smtClean="0">
              <a:latin typeface="Calibri" pitchFamily="34" charset="0"/>
            </a:endParaRPr>
          </a:p>
          <a:p>
            <a:pPr>
              <a:buClr>
                <a:srgbClr val="0033CC"/>
              </a:buClr>
              <a:buSzPts val="2200"/>
              <a:buFont typeface="Wingdings" pitchFamily="2" charset="2"/>
              <a:buChar char="l"/>
            </a:pPr>
            <a:r>
              <a:rPr lang="ru-RU" altLang="ru-RU" sz="2400" b="1" dirty="0" err="1" smtClean="0">
                <a:latin typeface="Calibri" pitchFamily="34" charset="0"/>
              </a:rPr>
              <a:t>Болоткова</a:t>
            </a:r>
            <a:r>
              <a:rPr lang="ru-RU" altLang="ru-RU" sz="2400" b="1" dirty="0" smtClean="0">
                <a:latin typeface="Calibri" pitchFamily="34" charset="0"/>
              </a:rPr>
              <a:t> Елена Михайловна, </a:t>
            </a:r>
            <a:r>
              <a:rPr lang="ru-RU" altLang="ru-RU" sz="2400" dirty="0" smtClean="0">
                <a:latin typeface="Calibri" pitchFamily="34" charset="0"/>
              </a:rPr>
              <a:t>заместитель директора МБОУ СОШ №53 </a:t>
            </a:r>
          </a:p>
          <a:p>
            <a:pPr>
              <a:buClr>
                <a:srgbClr val="0033CC"/>
              </a:buClr>
              <a:buSzPts val="2200"/>
              <a:buFont typeface="Wingdings" pitchFamily="2" charset="2"/>
              <a:buChar char="l"/>
              <a:defRPr/>
            </a:pPr>
            <a:r>
              <a:rPr lang="ru-RU" sz="2400" b="1" dirty="0" smtClean="0">
                <a:latin typeface="Calibri" pitchFamily="34" charset="0"/>
              </a:rPr>
              <a:t>Васильева Анжела,</a:t>
            </a:r>
            <a:r>
              <a:rPr lang="ru-RU" sz="2400" dirty="0" smtClean="0">
                <a:latin typeface="Calibri" pitchFamily="34" charset="0"/>
              </a:rPr>
              <a:t> студентка 4 курса  </a:t>
            </a:r>
            <a:r>
              <a:rPr lang="ru-RU" sz="2400" dirty="0" err="1" smtClean="0">
                <a:latin typeface="Calibri" pitchFamily="34" charset="0"/>
              </a:rPr>
              <a:t>УдГУ</a:t>
            </a:r>
            <a:endParaRPr lang="ru-RU" sz="2400" dirty="0" smtClean="0">
              <a:latin typeface="Calibri" pitchFamily="34" charset="0"/>
            </a:endParaRPr>
          </a:p>
          <a:p>
            <a:pPr>
              <a:buClr>
                <a:srgbClr val="0033CC"/>
              </a:buClr>
              <a:buSzPts val="2200"/>
              <a:buFontTx/>
              <a:buNone/>
              <a:defRPr/>
            </a:pPr>
            <a:r>
              <a:rPr lang="ru-RU" sz="2400" dirty="0" smtClean="0">
                <a:latin typeface="Calibri" pitchFamily="34" charset="0"/>
              </a:rPr>
              <a:t> </a:t>
            </a:r>
          </a:p>
          <a:p>
            <a:pPr>
              <a:buClr>
                <a:srgbClr val="0033CC"/>
              </a:buClr>
              <a:buSzPts val="2200"/>
              <a:buFont typeface="Wingdings" pitchFamily="2" charset="2"/>
              <a:buChar char="l"/>
              <a:defRPr/>
            </a:pPr>
            <a:r>
              <a:rPr lang="ru-RU" sz="2400" i="1" dirty="0" smtClean="0">
                <a:latin typeface="Calibri" pitchFamily="34" charset="0"/>
              </a:rPr>
              <a:t>Эксперт-наблюдатель – </a:t>
            </a:r>
            <a:r>
              <a:rPr lang="ru-RU" sz="2400" b="1" i="1" dirty="0" err="1" smtClean="0">
                <a:latin typeface="Calibri" pitchFamily="34" charset="0"/>
              </a:rPr>
              <a:t>Дюгаева</a:t>
            </a:r>
            <a:r>
              <a:rPr lang="ru-RU" sz="2400" b="1" i="1" dirty="0" smtClean="0">
                <a:latin typeface="Calibri" pitchFamily="34" charset="0"/>
              </a:rPr>
              <a:t> Наталья Михайловна</a:t>
            </a:r>
            <a:endParaRPr lang="ru-RU" sz="2400" i="1" dirty="0" smtClean="0">
              <a:latin typeface="Calibri" pitchFamily="34" charset="0"/>
            </a:endParaRPr>
          </a:p>
        </p:txBody>
      </p:sp>
      <p:sp>
        <p:nvSpPr>
          <p:cNvPr id="6" name="Заголовок 1"/>
          <p:cNvSpPr>
            <a:spLocks noGrp="1"/>
          </p:cNvSpPr>
          <p:nvPr>
            <p:ph type="title"/>
          </p:nvPr>
        </p:nvSpPr>
        <p:spPr>
          <a:xfrm>
            <a:off x="1763687" y="115888"/>
            <a:ext cx="7385075" cy="1143000"/>
          </a:xfrm>
        </p:spPr>
        <p:txBody>
          <a:bodyPr/>
          <a:lstStyle/>
          <a:p>
            <a:pPr>
              <a:defRPr/>
            </a:pPr>
            <a:r>
              <a:rPr lang="ru-RU" sz="4000" b="1" dirty="0" smtClean="0">
                <a:solidFill>
                  <a:srgbClr val="171CD7"/>
                </a:solidFill>
              </a:rPr>
              <a:t>Секция </a:t>
            </a:r>
            <a:br>
              <a:rPr lang="ru-RU" sz="4000" b="1" dirty="0" smtClean="0">
                <a:solidFill>
                  <a:srgbClr val="171CD7"/>
                </a:solidFill>
              </a:rPr>
            </a:br>
            <a:r>
              <a:rPr lang="ru-RU" sz="4000" b="1" dirty="0" smtClean="0">
                <a:solidFill>
                  <a:srgbClr val="171CD7"/>
                </a:solidFill>
              </a:rPr>
              <a:t>«Природопользование 1»</a:t>
            </a: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7020272" y="0"/>
            <a:ext cx="2319536" cy="365125"/>
          </a:xfrm>
        </p:spPr>
        <p:txBody>
          <a:bodyPr/>
          <a:lstStyle/>
          <a:p>
            <a:pPr>
              <a:defRPr/>
            </a:pPr>
            <a:r>
              <a:rPr lang="ru-RU" sz="2400" b="1" dirty="0" smtClean="0">
                <a:solidFill>
                  <a:srgbClr val="171CD7"/>
                </a:solidFill>
              </a:rPr>
              <a:t>18.05.2020</a:t>
            </a:r>
            <a:endParaRPr lang="ru-RU" sz="2400" b="1" dirty="0">
              <a:solidFill>
                <a:srgbClr val="171CD7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3"/>
          <p:cNvSpPr>
            <a:spLocks noGrp="1" noChangeArrowheads="1"/>
          </p:cNvSpPr>
          <p:nvPr>
            <p:ph idx="1"/>
          </p:nvPr>
        </p:nvSpPr>
        <p:spPr>
          <a:xfrm>
            <a:off x="0" y="1773238"/>
            <a:ext cx="9144000" cy="4525962"/>
          </a:xfrm>
        </p:spPr>
        <p:txBody>
          <a:bodyPr/>
          <a:lstStyle/>
          <a:p>
            <a:pPr marL="0" indent="0">
              <a:buClr>
                <a:srgbClr val="0033CC"/>
              </a:buClr>
              <a:buSzPts val="1900"/>
              <a:buFontTx/>
              <a:buNone/>
              <a:defRPr/>
            </a:pPr>
            <a:r>
              <a:rPr lang="ru-RU" sz="2400" dirty="0" smtClean="0">
                <a:latin typeface="Calibri" pitchFamily="34" charset="0"/>
              </a:rPr>
              <a:t>                            Заявлено  10  ИР     Допущено 9  ИР</a:t>
            </a:r>
          </a:p>
          <a:p>
            <a:pPr algn="ctr">
              <a:buFontTx/>
              <a:buNone/>
              <a:defRPr/>
            </a:pPr>
            <a:r>
              <a:rPr lang="ru-RU" sz="2400" b="1" i="1" dirty="0" smtClean="0">
                <a:latin typeface="Calibri" pitchFamily="34" charset="0"/>
              </a:rPr>
              <a:t>Эксперты</a:t>
            </a:r>
          </a:p>
          <a:p>
            <a:pPr>
              <a:buClr>
                <a:srgbClr val="0033CC"/>
              </a:buClr>
              <a:buSzPts val="2200"/>
              <a:buFont typeface="Wingdings" pitchFamily="2" charset="2"/>
              <a:buChar char="l"/>
              <a:defRPr/>
            </a:pPr>
            <a:r>
              <a:rPr lang="ru-RU" sz="2400" b="1" dirty="0" err="1" smtClean="0">
                <a:latin typeface="Calibri" pitchFamily="34" charset="0"/>
              </a:rPr>
              <a:t>Малькова</a:t>
            </a:r>
            <a:r>
              <a:rPr lang="ru-RU" sz="2400" b="1" dirty="0" smtClean="0">
                <a:latin typeface="Calibri" pitchFamily="34" charset="0"/>
              </a:rPr>
              <a:t> Ирина Леонидовна, </a:t>
            </a:r>
            <a:r>
              <a:rPr lang="ru-RU" sz="2400" dirty="0" err="1" smtClean="0">
                <a:latin typeface="Calibri" pitchFamily="34" charset="0"/>
              </a:rPr>
              <a:t>к.геогр.н</a:t>
            </a:r>
            <a:r>
              <a:rPr lang="ru-RU" sz="2400" dirty="0" smtClean="0">
                <a:latin typeface="Calibri" pitchFamily="34" charset="0"/>
              </a:rPr>
              <a:t>., доцент  Института естественных наук </a:t>
            </a:r>
            <a:r>
              <a:rPr lang="ru-RU" sz="2400" dirty="0" err="1" smtClean="0">
                <a:latin typeface="Calibri" pitchFamily="34" charset="0"/>
              </a:rPr>
              <a:t>УдГУ</a:t>
            </a:r>
            <a:endParaRPr lang="ru-RU" sz="2400" dirty="0" smtClean="0">
              <a:latin typeface="Calibri" pitchFamily="34" charset="0"/>
            </a:endParaRPr>
          </a:p>
          <a:p>
            <a:pPr>
              <a:buClr>
                <a:srgbClr val="0033CC"/>
              </a:buClr>
              <a:buSzPts val="2200"/>
              <a:buFont typeface="Wingdings" pitchFamily="2" charset="2"/>
              <a:buChar char="l"/>
              <a:defRPr/>
            </a:pPr>
            <a:r>
              <a:rPr lang="ru-RU" sz="2400" b="1" dirty="0" smtClean="0">
                <a:latin typeface="Calibri" pitchFamily="34" charset="0"/>
              </a:rPr>
              <a:t>Матвеева Ольга Геннадьевна, </a:t>
            </a:r>
            <a:r>
              <a:rPr lang="ru-RU" sz="2400" dirty="0" smtClean="0">
                <a:latin typeface="Calibri" pitchFamily="34" charset="0"/>
              </a:rPr>
              <a:t>биолог, преподаватель </a:t>
            </a:r>
            <a:r>
              <a:rPr lang="ru-RU" sz="2400" dirty="0" err="1" smtClean="0">
                <a:latin typeface="Calibri" pitchFamily="34" charset="0"/>
              </a:rPr>
              <a:t>Медколледжа</a:t>
            </a:r>
            <a:endParaRPr lang="ru-RU" sz="2400" b="1" dirty="0" smtClean="0">
              <a:latin typeface="Calibri" pitchFamily="34" charset="0"/>
            </a:endParaRPr>
          </a:p>
          <a:p>
            <a:pPr>
              <a:buClr>
                <a:srgbClr val="0033CC"/>
              </a:buClr>
              <a:buSzPts val="2200"/>
              <a:buFont typeface="Wingdings" pitchFamily="2" charset="2"/>
              <a:buChar char="l"/>
              <a:defRPr/>
            </a:pPr>
            <a:r>
              <a:rPr lang="ru-RU" sz="2400" b="1" dirty="0" smtClean="0">
                <a:latin typeface="Calibri" pitchFamily="34" charset="0"/>
              </a:rPr>
              <a:t>Борисов Алексей Валерьевич, </a:t>
            </a:r>
            <a:r>
              <a:rPr lang="ru-RU" sz="2400" dirty="0" smtClean="0">
                <a:latin typeface="Calibri" pitchFamily="34" charset="0"/>
              </a:rPr>
              <a:t>биолог -эколог</a:t>
            </a:r>
          </a:p>
          <a:p>
            <a:pPr>
              <a:buClr>
                <a:srgbClr val="0033CC"/>
              </a:buClr>
              <a:buSzPts val="2200"/>
              <a:buFontTx/>
              <a:buNone/>
              <a:defRPr/>
            </a:pPr>
            <a:r>
              <a:rPr lang="ru-RU" sz="2400" dirty="0" smtClean="0">
                <a:latin typeface="Calibri" pitchFamily="34" charset="0"/>
              </a:rPr>
              <a:t> </a:t>
            </a:r>
          </a:p>
          <a:p>
            <a:pPr>
              <a:buClr>
                <a:srgbClr val="0033CC"/>
              </a:buClr>
              <a:buSzPts val="2200"/>
              <a:buFont typeface="Wingdings" pitchFamily="2" charset="2"/>
              <a:buChar char="l"/>
              <a:defRPr/>
            </a:pPr>
            <a:r>
              <a:rPr lang="ru-RU" sz="2400" i="1" dirty="0" smtClean="0">
                <a:latin typeface="Calibri" pitchFamily="34" charset="0"/>
              </a:rPr>
              <a:t>Эксперт-наблюдатель – </a:t>
            </a:r>
            <a:r>
              <a:rPr lang="ru-RU" sz="2400" b="1" i="1" dirty="0" err="1" smtClean="0">
                <a:latin typeface="Calibri" pitchFamily="34" charset="0"/>
              </a:rPr>
              <a:t>Дюгаева</a:t>
            </a:r>
            <a:r>
              <a:rPr lang="ru-RU" sz="2400" b="1" i="1" dirty="0" smtClean="0">
                <a:latin typeface="Calibri" pitchFamily="34" charset="0"/>
              </a:rPr>
              <a:t> Наталья Михайловна</a:t>
            </a:r>
            <a:endParaRPr lang="ru-RU" sz="2400" i="1" dirty="0" smtClean="0">
              <a:latin typeface="Calibri" pitchFamily="34" charset="0"/>
            </a:endParaRPr>
          </a:p>
        </p:txBody>
      </p:sp>
      <p:sp>
        <p:nvSpPr>
          <p:cNvPr id="6" name="Заголовок 1"/>
          <p:cNvSpPr>
            <a:spLocks noGrp="1"/>
          </p:cNvSpPr>
          <p:nvPr>
            <p:ph type="title"/>
          </p:nvPr>
        </p:nvSpPr>
        <p:spPr>
          <a:xfrm>
            <a:off x="1763687" y="115888"/>
            <a:ext cx="7385075" cy="1143000"/>
          </a:xfrm>
        </p:spPr>
        <p:txBody>
          <a:bodyPr/>
          <a:lstStyle/>
          <a:p>
            <a:pPr>
              <a:defRPr/>
            </a:pPr>
            <a:r>
              <a:rPr lang="ru-RU" sz="4000" b="1" dirty="0" smtClean="0">
                <a:solidFill>
                  <a:srgbClr val="171CD7"/>
                </a:solidFill>
              </a:rPr>
              <a:t>Секция </a:t>
            </a:r>
            <a:br>
              <a:rPr lang="ru-RU" sz="4000" b="1" dirty="0" smtClean="0">
                <a:solidFill>
                  <a:srgbClr val="171CD7"/>
                </a:solidFill>
              </a:rPr>
            </a:br>
            <a:r>
              <a:rPr lang="ru-RU" sz="4000" b="1" dirty="0" smtClean="0">
                <a:solidFill>
                  <a:srgbClr val="171CD7"/>
                </a:solidFill>
              </a:rPr>
              <a:t>«Природопользование 2»</a:t>
            </a: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7020272" y="0"/>
            <a:ext cx="2319536" cy="365125"/>
          </a:xfrm>
        </p:spPr>
        <p:txBody>
          <a:bodyPr/>
          <a:lstStyle/>
          <a:p>
            <a:pPr>
              <a:defRPr/>
            </a:pPr>
            <a:r>
              <a:rPr lang="ru-RU" sz="2400" b="1" dirty="0" smtClean="0">
                <a:solidFill>
                  <a:srgbClr val="171CD7"/>
                </a:solidFill>
              </a:rPr>
              <a:t>19.05.2020</a:t>
            </a:r>
            <a:endParaRPr lang="ru-RU" sz="2400" b="1" dirty="0">
              <a:solidFill>
                <a:srgbClr val="171CD7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Заголовок 1"/>
          <p:cNvSpPr>
            <a:spLocks noGrp="1"/>
          </p:cNvSpPr>
          <p:nvPr>
            <p:ph type="title"/>
          </p:nvPr>
        </p:nvSpPr>
        <p:spPr>
          <a:xfrm>
            <a:off x="2123728" y="260648"/>
            <a:ext cx="6696744" cy="1296144"/>
          </a:xfrm>
        </p:spPr>
        <p:txBody>
          <a:bodyPr/>
          <a:lstStyle/>
          <a:p>
            <a:pPr>
              <a:defRPr/>
            </a:pPr>
            <a:r>
              <a:rPr lang="ru-RU" sz="4000" b="1" dirty="0" smtClean="0">
                <a:solidFill>
                  <a:srgbClr val="171CD7"/>
                </a:solidFill>
              </a:rPr>
              <a:t>Секция </a:t>
            </a:r>
            <a:br>
              <a:rPr lang="ru-RU" sz="4000" b="1" dirty="0" smtClean="0">
                <a:solidFill>
                  <a:srgbClr val="171CD7"/>
                </a:solidFill>
              </a:rPr>
            </a:br>
            <a:r>
              <a:rPr lang="ru-RU" sz="4000" b="1" dirty="0" smtClean="0">
                <a:solidFill>
                  <a:srgbClr val="171CD7"/>
                </a:solidFill>
              </a:rPr>
              <a:t>«Краеведение и история»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844675"/>
            <a:ext cx="8686800" cy="4525963"/>
          </a:xfrm>
        </p:spPr>
        <p:txBody>
          <a:bodyPr/>
          <a:lstStyle/>
          <a:p>
            <a:pPr>
              <a:buClr>
                <a:srgbClr val="0033CC"/>
              </a:buClr>
              <a:buSzPts val="1900"/>
            </a:pPr>
            <a:r>
              <a:rPr lang="ru-RU" altLang="ru-RU" sz="2400" dirty="0" smtClean="0">
                <a:latin typeface="Calibri" pitchFamily="34" charset="0"/>
              </a:rPr>
              <a:t>                          Заявлено 10  ИР             Допущено 8  ИР</a:t>
            </a:r>
          </a:p>
          <a:p>
            <a:pPr algn="ctr">
              <a:buFontTx/>
              <a:buNone/>
            </a:pPr>
            <a:r>
              <a:rPr lang="ru-RU" altLang="ru-RU" sz="2400" b="1" i="1" dirty="0" smtClean="0">
                <a:latin typeface="Calibri" pitchFamily="34" charset="0"/>
              </a:rPr>
              <a:t>Эксперты</a:t>
            </a:r>
          </a:p>
          <a:p>
            <a:pPr>
              <a:buClr>
                <a:srgbClr val="0033CC"/>
              </a:buClr>
              <a:buSzPts val="2200"/>
              <a:buFont typeface="Wingdings" pitchFamily="2" charset="2"/>
              <a:buChar char="l"/>
            </a:pPr>
            <a:r>
              <a:rPr lang="ru-RU" altLang="ru-RU" sz="2400" b="1" dirty="0" smtClean="0">
                <a:latin typeface="Calibri" pitchFamily="34" charset="0"/>
              </a:rPr>
              <a:t>Перевозчикова Светлана Александровна, </a:t>
            </a:r>
            <a:r>
              <a:rPr lang="ru-RU" altLang="ru-RU" sz="2400" dirty="0" err="1" smtClean="0">
                <a:latin typeface="Calibri" pitchFamily="34" charset="0"/>
              </a:rPr>
              <a:t>к.истор.н</a:t>
            </a:r>
            <a:r>
              <a:rPr lang="ru-RU" altLang="ru-RU" sz="2400" dirty="0" smtClean="0">
                <a:latin typeface="Calibri" pitchFamily="34" charset="0"/>
              </a:rPr>
              <a:t>., ст. </a:t>
            </a:r>
            <a:r>
              <a:rPr lang="ru-RU" altLang="ru-RU" sz="2400" dirty="0" err="1" smtClean="0">
                <a:latin typeface="Calibri" pitchFamily="34" charset="0"/>
              </a:rPr>
              <a:t>науч</a:t>
            </a:r>
            <a:r>
              <a:rPr lang="ru-RU" altLang="ru-RU" sz="2400" dirty="0" smtClean="0">
                <a:latin typeface="Calibri" pitchFamily="34" charset="0"/>
              </a:rPr>
              <a:t> </a:t>
            </a:r>
            <a:r>
              <a:rPr lang="ru-RU" altLang="ru-RU" sz="2400" dirty="0" err="1" smtClean="0">
                <a:latin typeface="Calibri" pitchFamily="34" charset="0"/>
              </a:rPr>
              <a:t>сотр</a:t>
            </a:r>
            <a:r>
              <a:rPr lang="ru-RU" altLang="ru-RU" sz="2400" dirty="0" smtClean="0">
                <a:latin typeface="Calibri" pitchFamily="34" charset="0"/>
              </a:rPr>
              <a:t>. Института истории и культуры народов </a:t>
            </a:r>
            <a:r>
              <a:rPr lang="ru-RU" altLang="ru-RU" sz="2400" dirty="0" err="1" smtClean="0">
                <a:latin typeface="Calibri" pitchFamily="34" charset="0"/>
              </a:rPr>
              <a:t>Приуралья</a:t>
            </a:r>
            <a:r>
              <a:rPr lang="ru-RU" altLang="ru-RU" sz="2400" dirty="0" smtClean="0">
                <a:latin typeface="Calibri" pitchFamily="34" charset="0"/>
              </a:rPr>
              <a:t> </a:t>
            </a:r>
            <a:r>
              <a:rPr lang="ru-RU" altLang="ru-RU" sz="2400" dirty="0" err="1" smtClean="0">
                <a:latin typeface="Calibri" pitchFamily="34" charset="0"/>
              </a:rPr>
              <a:t>УдГУ</a:t>
            </a:r>
            <a:endParaRPr lang="ru-RU" altLang="ru-RU" sz="2400" dirty="0" smtClean="0">
              <a:latin typeface="Calibri" pitchFamily="34" charset="0"/>
            </a:endParaRPr>
          </a:p>
          <a:p>
            <a:pPr>
              <a:buClr>
                <a:srgbClr val="0033CC"/>
              </a:buClr>
              <a:buSzPts val="2200"/>
              <a:buFont typeface="Wingdings" pitchFamily="2" charset="2"/>
              <a:buChar char="l"/>
            </a:pPr>
            <a:r>
              <a:rPr lang="ru-RU" altLang="ru-RU" sz="2400" b="1" dirty="0" smtClean="0">
                <a:latin typeface="Calibri" pitchFamily="34" charset="0"/>
              </a:rPr>
              <a:t>Демакова Надежда Ивановна, </a:t>
            </a:r>
            <a:r>
              <a:rPr lang="ru-RU" altLang="ru-RU" sz="2400" dirty="0" smtClean="0">
                <a:latin typeface="Calibri" pitchFamily="34" charset="0"/>
              </a:rPr>
              <a:t>заместитель директора БОУ УР УГНГ им. К. Герда</a:t>
            </a:r>
          </a:p>
          <a:p>
            <a:pPr>
              <a:buClr>
                <a:srgbClr val="0033CC"/>
              </a:buClr>
              <a:buSzPts val="2200"/>
              <a:buFont typeface="Wingdings" pitchFamily="2" charset="2"/>
              <a:buChar char="l"/>
            </a:pPr>
            <a:r>
              <a:rPr lang="ru-RU" altLang="ru-RU" sz="2400" b="1" dirty="0" smtClean="0">
                <a:latin typeface="Calibri" pitchFamily="34" charset="0"/>
              </a:rPr>
              <a:t>Мишуков Никита,</a:t>
            </a:r>
            <a:r>
              <a:rPr lang="ru-RU" altLang="ru-RU" sz="2400" dirty="0" smtClean="0">
                <a:latin typeface="Calibri" pitchFamily="34" charset="0"/>
              </a:rPr>
              <a:t>  студент 2 курса </a:t>
            </a:r>
            <a:r>
              <a:rPr lang="ru-RU" altLang="ru-RU" sz="2400" dirty="0" err="1" smtClean="0">
                <a:latin typeface="Calibri" pitchFamily="34" charset="0"/>
              </a:rPr>
              <a:t>УдГУ</a:t>
            </a:r>
            <a:r>
              <a:rPr lang="ru-RU" altLang="ru-RU" sz="2400" dirty="0" smtClean="0">
                <a:latin typeface="Calibri" pitchFamily="34" charset="0"/>
              </a:rPr>
              <a:t> </a:t>
            </a:r>
          </a:p>
          <a:p>
            <a:pPr>
              <a:buClr>
                <a:srgbClr val="0033CC"/>
              </a:buClr>
              <a:buSzPts val="2200"/>
              <a:buFont typeface="Wingdings" pitchFamily="2" charset="2"/>
              <a:buChar char="l"/>
            </a:pPr>
            <a:endParaRPr lang="ru-RU" altLang="ru-RU" sz="2400" dirty="0" smtClean="0">
              <a:latin typeface="Calibri" pitchFamily="34" charset="0"/>
            </a:endParaRPr>
          </a:p>
          <a:p>
            <a:pPr>
              <a:buClr>
                <a:srgbClr val="0033CC"/>
              </a:buClr>
              <a:buSzPts val="2200"/>
              <a:buFont typeface="Wingdings" pitchFamily="2" charset="2"/>
              <a:buChar char="l"/>
            </a:pPr>
            <a:r>
              <a:rPr lang="ru-RU" altLang="ru-RU" sz="2400" i="1" dirty="0" smtClean="0">
                <a:latin typeface="Calibri" pitchFamily="34" charset="0"/>
              </a:rPr>
              <a:t>Эксперт-наблюдатель</a:t>
            </a:r>
            <a:r>
              <a:rPr lang="ru-RU" altLang="ru-RU" sz="2400" dirty="0" smtClean="0">
                <a:latin typeface="Calibri" pitchFamily="34" charset="0"/>
              </a:rPr>
              <a:t> –</a:t>
            </a:r>
            <a:r>
              <a:rPr lang="ru-RU" altLang="ru-RU" sz="2400" b="1" dirty="0" smtClean="0">
                <a:latin typeface="Calibri" pitchFamily="34" charset="0"/>
              </a:rPr>
              <a:t>  </a:t>
            </a:r>
            <a:r>
              <a:rPr lang="ru-RU" altLang="ru-RU" sz="2400" b="1" i="1" dirty="0" smtClean="0">
                <a:latin typeface="Calibri" pitchFamily="34" charset="0"/>
              </a:rPr>
              <a:t>Нечаев Никита Вячеславович</a:t>
            </a:r>
          </a:p>
          <a:p>
            <a:pPr>
              <a:buClr>
                <a:srgbClr val="0033CC"/>
              </a:buClr>
              <a:buSzPts val="2200"/>
              <a:buFont typeface="Wingdings" pitchFamily="2" charset="2"/>
              <a:buChar char="l"/>
            </a:pPr>
            <a:endParaRPr lang="ru-RU" altLang="ru-RU" sz="2400" i="1" dirty="0" smtClean="0">
              <a:latin typeface="Calibri" pitchFamily="34" charset="0"/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7020272" y="0"/>
            <a:ext cx="2319536" cy="365125"/>
          </a:xfrm>
        </p:spPr>
        <p:txBody>
          <a:bodyPr/>
          <a:lstStyle/>
          <a:p>
            <a:pPr>
              <a:defRPr/>
            </a:pPr>
            <a:r>
              <a:rPr lang="ru-RU" sz="2400" b="1" dirty="0" smtClean="0">
                <a:solidFill>
                  <a:srgbClr val="171CD7"/>
                </a:solidFill>
              </a:rPr>
              <a:t>18.05.2020</a:t>
            </a:r>
            <a:endParaRPr lang="ru-RU" sz="2400" b="1" dirty="0">
              <a:solidFill>
                <a:srgbClr val="171CD7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3"/>
          <p:cNvSpPr>
            <a:spLocks noGrp="1" noChangeArrowheads="1"/>
          </p:cNvSpPr>
          <p:nvPr>
            <p:ph idx="1"/>
          </p:nvPr>
        </p:nvSpPr>
        <p:spPr>
          <a:xfrm>
            <a:off x="0" y="1556792"/>
            <a:ext cx="9144000" cy="4205287"/>
          </a:xfrm>
        </p:spPr>
        <p:txBody>
          <a:bodyPr/>
          <a:lstStyle/>
          <a:p>
            <a:pPr>
              <a:buClr>
                <a:srgbClr val="0033CC"/>
              </a:buClr>
              <a:buSzPts val="2200"/>
              <a:defRPr/>
            </a:pPr>
            <a:r>
              <a:rPr lang="ru-RU" sz="2400" dirty="0" smtClean="0">
                <a:latin typeface="Calibri" pitchFamily="34" charset="0"/>
              </a:rPr>
              <a:t>                Заявлено 5  ИР      Допущено 5 ИР</a:t>
            </a:r>
          </a:p>
          <a:p>
            <a:pPr algn="ctr">
              <a:buFontTx/>
              <a:buNone/>
              <a:defRPr/>
            </a:pPr>
            <a:r>
              <a:rPr lang="ru-RU" sz="2400" b="1" i="1" dirty="0" smtClean="0">
                <a:latin typeface="Calibri" pitchFamily="34" charset="0"/>
              </a:rPr>
              <a:t>Эксперты</a:t>
            </a:r>
          </a:p>
          <a:p>
            <a:pPr>
              <a:buClr>
                <a:srgbClr val="0033CC"/>
              </a:buClr>
              <a:buSzPts val="2200"/>
              <a:buFont typeface="Wingdings" pitchFamily="2" charset="2"/>
              <a:buChar char="l"/>
              <a:defRPr/>
            </a:pPr>
            <a:r>
              <a:rPr lang="ru-RU" sz="2400" b="1" dirty="0" smtClean="0">
                <a:latin typeface="Calibri" pitchFamily="34" charset="0"/>
              </a:rPr>
              <a:t>Пименова Надежда Борисовна, </a:t>
            </a:r>
            <a:r>
              <a:rPr lang="ru-RU" sz="2400" dirty="0" smtClean="0">
                <a:latin typeface="Calibri" pitchFamily="34" charset="0"/>
              </a:rPr>
              <a:t> </a:t>
            </a:r>
            <a:r>
              <a:rPr lang="ru-RU" sz="2400" dirty="0" err="1" smtClean="0">
                <a:latin typeface="Calibri" pitchFamily="34" charset="0"/>
              </a:rPr>
              <a:t>к.экон.н</a:t>
            </a:r>
            <a:r>
              <a:rPr lang="ru-RU" sz="2400" dirty="0" smtClean="0">
                <a:latin typeface="Calibri" pitchFamily="34" charset="0"/>
              </a:rPr>
              <a:t>., доцент кафедры АПК </a:t>
            </a:r>
            <a:r>
              <a:rPr lang="ru-RU" sz="2400" dirty="0" err="1" smtClean="0">
                <a:latin typeface="Calibri" pitchFamily="34" charset="0"/>
              </a:rPr>
              <a:t>ИжГСХА</a:t>
            </a:r>
            <a:endParaRPr lang="ru-RU" sz="2400" dirty="0" smtClean="0">
              <a:latin typeface="Calibri" pitchFamily="34" charset="0"/>
            </a:endParaRPr>
          </a:p>
          <a:p>
            <a:pPr>
              <a:buClr>
                <a:srgbClr val="0033CC"/>
              </a:buClr>
              <a:buSzPts val="2200"/>
              <a:buFont typeface="Wingdings" pitchFamily="2" charset="2"/>
              <a:buChar char="l"/>
              <a:defRPr/>
            </a:pPr>
            <a:r>
              <a:rPr lang="ru-RU" sz="2400" b="1" dirty="0" err="1" smtClean="0">
                <a:latin typeface="Calibri" pitchFamily="34" charset="0"/>
              </a:rPr>
              <a:t>Лыхно</a:t>
            </a:r>
            <a:r>
              <a:rPr lang="ru-RU" sz="2400" b="1" dirty="0" smtClean="0">
                <a:latin typeface="Calibri" pitchFamily="34" charset="0"/>
              </a:rPr>
              <a:t> Виктория Юрьевна, </a:t>
            </a:r>
            <a:r>
              <a:rPr lang="ru-RU" sz="2400" dirty="0" smtClean="0">
                <a:latin typeface="Calibri" pitchFamily="34" charset="0"/>
              </a:rPr>
              <a:t> заместитель директора МБОУ СОШ №81</a:t>
            </a:r>
          </a:p>
          <a:p>
            <a:pPr>
              <a:buClr>
                <a:srgbClr val="0033CC"/>
              </a:buClr>
              <a:buSzPts val="2200"/>
              <a:buFont typeface="Wingdings" pitchFamily="2" charset="2"/>
              <a:buChar char="l"/>
            </a:pPr>
            <a:r>
              <a:rPr lang="ru-RU" altLang="ru-RU" sz="2400" b="1" dirty="0" err="1" smtClean="0">
                <a:latin typeface="Calibri" pitchFamily="34" charset="0"/>
              </a:rPr>
              <a:t>Болоткова</a:t>
            </a:r>
            <a:r>
              <a:rPr lang="ru-RU" altLang="ru-RU" sz="2400" b="1" dirty="0" smtClean="0">
                <a:latin typeface="Calibri" pitchFamily="34" charset="0"/>
              </a:rPr>
              <a:t> Елена Михайловна, </a:t>
            </a:r>
            <a:r>
              <a:rPr lang="ru-RU" altLang="ru-RU" sz="2400" dirty="0" smtClean="0">
                <a:latin typeface="Calibri" pitchFamily="34" charset="0"/>
              </a:rPr>
              <a:t>заместитель директора МБОУ СОШ №53 </a:t>
            </a:r>
          </a:p>
          <a:p>
            <a:pPr>
              <a:buClr>
                <a:srgbClr val="0033CC"/>
              </a:buClr>
              <a:buSzPts val="2200"/>
              <a:buNone/>
            </a:pPr>
            <a:endParaRPr lang="ru-RU" altLang="ru-RU" sz="2400" dirty="0" smtClean="0">
              <a:latin typeface="Calibri" pitchFamily="34" charset="0"/>
            </a:endParaRPr>
          </a:p>
          <a:p>
            <a:pPr>
              <a:buClr>
                <a:srgbClr val="0033CC"/>
              </a:buClr>
              <a:buSzPts val="2200"/>
              <a:buFont typeface="Wingdings" pitchFamily="2" charset="2"/>
              <a:buChar char="l"/>
              <a:defRPr/>
            </a:pPr>
            <a:r>
              <a:rPr lang="ru-RU" sz="2400" i="1" dirty="0" smtClean="0">
                <a:latin typeface="Calibri" pitchFamily="34" charset="0"/>
              </a:rPr>
              <a:t>Эксперт-наблюдатель  </a:t>
            </a:r>
            <a:r>
              <a:rPr lang="ru-RU" sz="2400" i="1" dirty="0">
                <a:latin typeface="Calibri" pitchFamily="34" charset="0"/>
              </a:rPr>
              <a:t>- </a:t>
            </a:r>
            <a:r>
              <a:rPr lang="ru-RU" sz="2400" b="1" i="1" dirty="0" smtClean="0">
                <a:latin typeface="Calibri" pitchFamily="34" charset="0"/>
              </a:rPr>
              <a:t>Нечаева Татьяна Валентиновна</a:t>
            </a:r>
            <a:endParaRPr lang="ru-RU" sz="2400" b="1" i="1" dirty="0">
              <a:latin typeface="Calibri" pitchFamily="34" charset="0"/>
            </a:endParaRPr>
          </a:p>
          <a:p>
            <a:pPr marL="0" indent="0">
              <a:buClr>
                <a:srgbClr val="0033CC"/>
              </a:buClr>
              <a:buSzPts val="2200"/>
              <a:buFontTx/>
              <a:buNone/>
              <a:defRPr/>
            </a:pPr>
            <a:endParaRPr lang="ru-RU" sz="2400" b="1" i="1" dirty="0" smtClean="0">
              <a:latin typeface="Calibri" pitchFamily="34" charset="0"/>
            </a:endParaRPr>
          </a:p>
        </p:txBody>
      </p:sp>
      <p:sp>
        <p:nvSpPr>
          <p:cNvPr id="6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ru-RU" sz="4000" b="1" dirty="0" smtClean="0">
                <a:solidFill>
                  <a:srgbClr val="171CD7"/>
                </a:solidFill>
              </a:rPr>
              <a:t>Секция «Экономика»</a:t>
            </a: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7020272" y="0"/>
            <a:ext cx="2319536" cy="365125"/>
          </a:xfrm>
        </p:spPr>
        <p:txBody>
          <a:bodyPr/>
          <a:lstStyle/>
          <a:p>
            <a:pPr>
              <a:defRPr/>
            </a:pPr>
            <a:r>
              <a:rPr lang="ru-RU" sz="2400" b="1" dirty="0" smtClean="0">
                <a:solidFill>
                  <a:srgbClr val="171CD7"/>
                </a:solidFill>
              </a:rPr>
              <a:t>21.05.2020</a:t>
            </a:r>
            <a:endParaRPr lang="ru-RU" sz="2400" b="1" dirty="0">
              <a:solidFill>
                <a:srgbClr val="171CD7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9" name="Rectangle 3"/>
          <p:cNvSpPr>
            <a:spLocks noGrp="1" noChangeArrowheads="1"/>
          </p:cNvSpPr>
          <p:nvPr>
            <p:ph idx="1"/>
          </p:nvPr>
        </p:nvSpPr>
        <p:spPr>
          <a:xfrm>
            <a:off x="0" y="1773238"/>
            <a:ext cx="9144000" cy="4525962"/>
          </a:xfrm>
        </p:spPr>
        <p:txBody>
          <a:bodyPr/>
          <a:lstStyle/>
          <a:p>
            <a:pPr marL="0" indent="0">
              <a:buClr>
                <a:srgbClr val="0033CC"/>
              </a:buClr>
              <a:buSzPts val="1600"/>
              <a:buFontTx/>
              <a:buNone/>
              <a:defRPr/>
            </a:pPr>
            <a:r>
              <a:rPr lang="ru-RU" sz="2400" dirty="0" smtClean="0">
                <a:latin typeface="Calibri" pitchFamily="34" charset="0"/>
              </a:rPr>
              <a:t>                           Заявлено  12 ИР         Допущено 12 ИР</a:t>
            </a:r>
          </a:p>
          <a:p>
            <a:pPr algn="ctr">
              <a:buFontTx/>
              <a:buNone/>
              <a:defRPr/>
            </a:pPr>
            <a:r>
              <a:rPr lang="ru-RU" sz="2400" b="1" i="1" dirty="0" smtClean="0">
                <a:latin typeface="Calibri" pitchFamily="34" charset="0"/>
              </a:rPr>
              <a:t>Эксперты</a:t>
            </a:r>
          </a:p>
          <a:p>
            <a:pPr>
              <a:buClr>
                <a:srgbClr val="0033CC"/>
              </a:buClr>
              <a:buSzPts val="2200"/>
              <a:buFont typeface="Wingdings" pitchFamily="2" charset="2"/>
              <a:buChar char="l"/>
              <a:defRPr/>
            </a:pPr>
            <a:r>
              <a:rPr lang="ru-RU" sz="2400" b="1" dirty="0" smtClean="0">
                <a:latin typeface="Calibri" pitchFamily="34" charset="0"/>
              </a:rPr>
              <a:t>Рябов Михаил Александрович, </a:t>
            </a:r>
            <a:r>
              <a:rPr lang="ru-RU" sz="2400" dirty="0" err="1" smtClean="0">
                <a:latin typeface="Calibri" pitchFamily="34" charset="0"/>
              </a:rPr>
              <a:t>к.филос.н</a:t>
            </a:r>
            <a:r>
              <a:rPr lang="ru-RU" sz="2400" dirty="0" smtClean="0">
                <a:latin typeface="Calibri" pitchFamily="34" charset="0"/>
              </a:rPr>
              <a:t>., доцент  кафедры  социологии </a:t>
            </a:r>
            <a:r>
              <a:rPr lang="ru-RU" sz="2400" dirty="0" err="1" smtClean="0">
                <a:latin typeface="Calibri" pitchFamily="34" charset="0"/>
              </a:rPr>
              <a:t>УдГУ</a:t>
            </a:r>
            <a:endParaRPr lang="ru-RU" sz="2400" dirty="0" smtClean="0">
              <a:latin typeface="Calibri" pitchFamily="34" charset="0"/>
            </a:endParaRPr>
          </a:p>
          <a:p>
            <a:pPr>
              <a:buClr>
                <a:srgbClr val="0033CC"/>
              </a:buClr>
              <a:buSzPts val="2200"/>
              <a:buFont typeface="Wingdings" pitchFamily="2" charset="2"/>
              <a:buChar char="l"/>
              <a:defRPr/>
            </a:pPr>
            <a:r>
              <a:rPr lang="ru-RU" sz="2400" b="1" dirty="0" err="1" smtClean="0">
                <a:latin typeface="Calibri" pitchFamily="34" charset="0"/>
              </a:rPr>
              <a:t>Сурнина</a:t>
            </a:r>
            <a:r>
              <a:rPr lang="ru-RU" sz="2400" b="1" dirty="0" smtClean="0">
                <a:latin typeface="Calibri" pitchFamily="34" charset="0"/>
              </a:rPr>
              <a:t> Наталья Федосеевна, </a:t>
            </a:r>
            <a:r>
              <a:rPr lang="ru-RU" sz="2400" dirty="0" smtClean="0">
                <a:latin typeface="Calibri" pitchFamily="34" charset="0"/>
              </a:rPr>
              <a:t>учитель истории и обществознания МБОУ СОШ №73 </a:t>
            </a:r>
            <a:endParaRPr lang="ru-RU" sz="2400" b="1" dirty="0" smtClean="0">
              <a:latin typeface="Calibri" pitchFamily="34" charset="0"/>
            </a:endParaRPr>
          </a:p>
          <a:p>
            <a:pPr>
              <a:buClr>
                <a:srgbClr val="0033CC"/>
              </a:buClr>
              <a:buSzPts val="2200"/>
              <a:buFont typeface="Wingdings" pitchFamily="2" charset="2"/>
              <a:buChar char="l"/>
              <a:defRPr/>
            </a:pPr>
            <a:r>
              <a:rPr lang="ru-RU" sz="2400" b="1" dirty="0" err="1" smtClean="0">
                <a:latin typeface="Calibri" pitchFamily="34" charset="0"/>
              </a:rPr>
              <a:t>Кусакина</a:t>
            </a:r>
            <a:r>
              <a:rPr lang="ru-RU" sz="2400" b="1" dirty="0" smtClean="0">
                <a:latin typeface="Calibri" pitchFamily="34" charset="0"/>
              </a:rPr>
              <a:t> Екатерина Александровна</a:t>
            </a:r>
            <a:r>
              <a:rPr lang="ru-RU" sz="2400" dirty="0" smtClean="0">
                <a:latin typeface="Calibri" pitchFamily="34" charset="0"/>
              </a:rPr>
              <a:t>, учитель истории и обществознания МБОУ СОШ №73 </a:t>
            </a:r>
          </a:p>
          <a:p>
            <a:pPr>
              <a:buClr>
                <a:srgbClr val="0033CC"/>
              </a:buClr>
              <a:buSzPts val="2200"/>
              <a:buFont typeface="Wingdings" pitchFamily="2" charset="2"/>
              <a:buChar char="l"/>
              <a:defRPr/>
            </a:pPr>
            <a:endParaRPr lang="ru-RU" sz="2400" dirty="0" smtClean="0">
              <a:latin typeface="Calibri" pitchFamily="34" charset="0"/>
            </a:endParaRPr>
          </a:p>
          <a:p>
            <a:pPr>
              <a:buClr>
                <a:srgbClr val="0033CC"/>
              </a:buClr>
              <a:buSzPts val="2200"/>
              <a:buFont typeface="Wingdings" pitchFamily="2" charset="2"/>
              <a:buChar char="l"/>
              <a:defRPr/>
            </a:pPr>
            <a:r>
              <a:rPr lang="ru-RU" sz="2400" i="1" dirty="0" smtClean="0">
                <a:latin typeface="Calibri" pitchFamily="34" charset="0"/>
              </a:rPr>
              <a:t>Эксперт-наблюдатель –</a:t>
            </a:r>
            <a:r>
              <a:rPr lang="ru-RU" sz="2400" b="1" i="1" dirty="0" smtClean="0">
                <a:latin typeface="Calibri" pitchFamily="34" charset="0"/>
              </a:rPr>
              <a:t> </a:t>
            </a:r>
            <a:r>
              <a:rPr lang="ru-RU" sz="2400" b="1" i="1" dirty="0" err="1" smtClean="0">
                <a:latin typeface="Calibri" pitchFamily="34" charset="0"/>
              </a:rPr>
              <a:t>Болоткова</a:t>
            </a:r>
            <a:r>
              <a:rPr lang="ru-RU" sz="2400" b="1" i="1" dirty="0" smtClean="0">
                <a:latin typeface="Calibri" pitchFamily="34" charset="0"/>
              </a:rPr>
              <a:t> Елена Михайловна</a:t>
            </a:r>
          </a:p>
        </p:txBody>
      </p:sp>
      <p:sp>
        <p:nvSpPr>
          <p:cNvPr id="8" name="Заголовок 1"/>
          <p:cNvSpPr>
            <a:spLocks noGrp="1"/>
          </p:cNvSpPr>
          <p:nvPr>
            <p:ph type="title"/>
          </p:nvPr>
        </p:nvSpPr>
        <p:spPr>
          <a:xfrm>
            <a:off x="1835696" y="274638"/>
            <a:ext cx="6851104" cy="1143000"/>
          </a:xfrm>
        </p:spPr>
        <p:txBody>
          <a:bodyPr/>
          <a:lstStyle/>
          <a:p>
            <a:pPr>
              <a:defRPr/>
            </a:pPr>
            <a:r>
              <a:rPr lang="ru-RU" sz="4000" b="1" dirty="0" smtClean="0">
                <a:solidFill>
                  <a:srgbClr val="171CD7"/>
                </a:solidFill>
              </a:rPr>
              <a:t>Секция </a:t>
            </a:r>
            <a:br>
              <a:rPr lang="ru-RU" sz="4000" b="1" dirty="0" smtClean="0">
                <a:solidFill>
                  <a:srgbClr val="171CD7"/>
                </a:solidFill>
              </a:rPr>
            </a:br>
            <a:r>
              <a:rPr lang="ru-RU" sz="4000" b="1" dirty="0" smtClean="0">
                <a:solidFill>
                  <a:srgbClr val="171CD7"/>
                </a:solidFill>
              </a:rPr>
              <a:t>«Человек и общество»</a:t>
            </a: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7020272" y="0"/>
            <a:ext cx="2319536" cy="365125"/>
          </a:xfrm>
        </p:spPr>
        <p:txBody>
          <a:bodyPr/>
          <a:lstStyle/>
          <a:p>
            <a:pPr>
              <a:defRPr/>
            </a:pPr>
            <a:r>
              <a:rPr lang="ru-RU" sz="2400" b="1" dirty="0" smtClean="0">
                <a:solidFill>
                  <a:srgbClr val="171CD7"/>
                </a:solidFill>
              </a:rPr>
              <a:t>19.05.2020</a:t>
            </a:r>
            <a:endParaRPr lang="ru-RU" sz="2400" b="1" dirty="0">
              <a:solidFill>
                <a:srgbClr val="171CD7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3"/>
          <p:cNvSpPr>
            <a:spLocks noGrp="1" noChangeArrowheads="1"/>
          </p:cNvSpPr>
          <p:nvPr>
            <p:ph idx="1"/>
          </p:nvPr>
        </p:nvSpPr>
        <p:spPr>
          <a:xfrm>
            <a:off x="539750" y="1628775"/>
            <a:ext cx="8604250" cy="4525963"/>
          </a:xfrm>
        </p:spPr>
        <p:txBody>
          <a:bodyPr/>
          <a:lstStyle/>
          <a:p>
            <a:pPr>
              <a:buClr>
                <a:srgbClr val="0033CC"/>
              </a:buClr>
              <a:buSzPts val="2200"/>
              <a:defRPr/>
            </a:pPr>
            <a:r>
              <a:rPr lang="ru-RU" sz="2400" dirty="0">
                <a:latin typeface="Calibri" pitchFamily="34" charset="0"/>
              </a:rPr>
              <a:t>                  Заявлено </a:t>
            </a:r>
            <a:r>
              <a:rPr lang="ru-RU" sz="2400" dirty="0" smtClean="0">
                <a:latin typeface="Calibri" pitchFamily="34" charset="0"/>
              </a:rPr>
              <a:t>10  </a:t>
            </a:r>
            <a:r>
              <a:rPr lang="ru-RU" sz="2400" dirty="0">
                <a:latin typeface="Calibri" pitchFamily="34" charset="0"/>
              </a:rPr>
              <a:t>ИР            Допущено </a:t>
            </a:r>
            <a:r>
              <a:rPr lang="ru-RU" sz="2400" dirty="0" smtClean="0">
                <a:latin typeface="Calibri" pitchFamily="34" charset="0"/>
              </a:rPr>
              <a:t>10 </a:t>
            </a:r>
            <a:r>
              <a:rPr lang="ru-RU" sz="2400" dirty="0">
                <a:latin typeface="Calibri" pitchFamily="34" charset="0"/>
              </a:rPr>
              <a:t>ИР</a:t>
            </a:r>
          </a:p>
          <a:p>
            <a:pPr algn="ctr">
              <a:buFont typeface="Arial" charset="0"/>
              <a:buNone/>
              <a:defRPr/>
            </a:pPr>
            <a:r>
              <a:rPr lang="ru-RU" sz="2400" b="1" i="1" dirty="0">
                <a:latin typeface="Calibri" pitchFamily="34" charset="0"/>
              </a:rPr>
              <a:t>Эксперты</a:t>
            </a:r>
          </a:p>
          <a:p>
            <a:pPr>
              <a:buClr>
                <a:srgbClr val="0033CC"/>
              </a:buClr>
              <a:buSzPts val="2200"/>
              <a:buFont typeface="Wingdings" pitchFamily="2" charset="2"/>
              <a:buChar char="l"/>
              <a:defRPr/>
            </a:pPr>
            <a:r>
              <a:rPr lang="ru-RU" sz="2400" b="1" dirty="0">
                <a:latin typeface="Calibri" pitchFamily="34" charset="0"/>
              </a:rPr>
              <a:t>Нечаев Никита Вячеславович</a:t>
            </a:r>
            <a:r>
              <a:rPr lang="ru-RU" sz="2400" dirty="0">
                <a:latin typeface="Calibri" pitchFamily="34" charset="0"/>
              </a:rPr>
              <a:t>, педагог-психолог </a:t>
            </a:r>
            <a:r>
              <a:rPr lang="ru-RU" sz="2400" dirty="0" smtClean="0">
                <a:latin typeface="Calibri" pitchFamily="34" charset="0"/>
              </a:rPr>
              <a:t>МБОУ «ГЮЛ </a:t>
            </a:r>
            <a:r>
              <a:rPr lang="ru-RU" sz="2400" dirty="0">
                <a:latin typeface="Calibri" pitchFamily="34" charset="0"/>
              </a:rPr>
              <a:t>№</a:t>
            </a:r>
            <a:r>
              <a:rPr lang="ru-RU" sz="2400" dirty="0" smtClean="0">
                <a:latin typeface="Calibri" pitchFamily="34" charset="0"/>
              </a:rPr>
              <a:t>86»</a:t>
            </a:r>
            <a:endParaRPr lang="ru-RU" sz="2400" dirty="0">
              <a:latin typeface="Calibri" pitchFamily="34" charset="0"/>
            </a:endParaRPr>
          </a:p>
          <a:p>
            <a:pPr>
              <a:buClr>
                <a:srgbClr val="0033CC"/>
              </a:buClr>
              <a:buSzPts val="2200"/>
              <a:buFont typeface="Wingdings" pitchFamily="2" charset="2"/>
              <a:buChar char="l"/>
              <a:defRPr/>
            </a:pPr>
            <a:r>
              <a:rPr lang="ru-RU" sz="2400" b="1" dirty="0" smtClean="0">
                <a:latin typeface="Calibri" pitchFamily="34" charset="0"/>
              </a:rPr>
              <a:t>Сарычева Татьяна Сергеевна</a:t>
            </a:r>
            <a:r>
              <a:rPr lang="ru-RU" sz="2400" dirty="0" smtClean="0">
                <a:latin typeface="Calibri" pitchFamily="34" charset="0"/>
              </a:rPr>
              <a:t>, </a:t>
            </a:r>
            <a:r>
              <a:rPr lang="ru-RU" sz="2400" dirty="0" err="1" smtClean="0">
                <a:latin typeface="Calibri" pitchFamily="34" charset="0"/>
              </a:rPr>
              <a:t>к.пс.н</a:t>
            </a:r>
            <a:r>
              <a:rPr lang="ru-RU" sz="2400" dirty="0" smtClean="0">
                <a:latin typeface="Calibri" pitchFamily="34" charset="0"/>
              </a:rPr>
              <a:t>, руководитель лаборатории психологи АМОУ «Гуманитарный лицей»</a:t>
            </a:r>
          </a:p>
          <a:p>
            <a:pPr>
              <a:buClr>
                <a:srgbClr val="0033CC"/>
              </a:buClr>
              <a:buSzPts val="2200"/>
              <a:buFont typeface="Wingdings" pitchFamily="2" charset="2"/>
              <a:buChar char="l"/>
              <a:defRPr/>
            </a:pPr>
            <a:r>
              <a:rPr lang="ru-RU" sz="2400" b="1" dirty="0" smtClean="0">
                <a:latin typeface="Calibri" pitchFamily="34" charset="0"/>
              </a:rPr>
              <a:t>Васильева Светлана Геннадьевна, </a:t>
            </a:r>
            <a:r>
              <a:rPr lang="ru-RU" sz="2400" dirty="0" smtClean="0">
                <a:latin typeface="Calibri" pitchFamily="34" charset="0"/>
              </a:rPr>
              <a:t>педагог-психолог ….</a:t>
            </a:r>
            <a:endParaRPr lang="ru-RU" sz="2400" dirty="0">
              <a:latin typeface="Calibri" pitchFamily="34" charset="0"/>
            </a:endParaRPr>
          </a:p>
          <a:p>
            <a:pPr>
              <a:buClr>
                <a:srgbClr val="0033CC"/>
              </a:buClr>
              <a:buSzPts val="2200"/>
              <a:buFont typeface="Wingdings" pitchFamily="2" charset="2"/>
              <a:buChar char="l"/>
              <a:defRPr/>
            </a:pPr>
            <a:endParaRPr lang="ru-RU" sz="2400" dirty="0">
              <a:latin typeface="Calibri" pitchFamily="34" charset="0"/>
            </a:endParaRPr>
          </a:p>
          <a:p>
            <a:pPr>
              <a:buClr>
                <a:srgbClr val="0033CC"/>
              </a:buClr>
              <a:buSzPts val="2200"/>
              <a:buFont typeface="Wingdings" pitchFamily="2" charset="2"/>
              <a:buChar char="l"/>
              <a:defRPr/>
            </a:pPr>
            <a:r>
              <a:rPr lang="ru-RU" sz="2400" i="1" dirty="0" smtClean="0">
                <a:latin typeface="Calibri" pitchFamily="34" charset="0"/>
              </a:rPr>
              <a:t>Эксперт-наблюдатель  -</a:t>
            </a:r>
            <a:r>
              <a:rPr lang="ru-RU" sz="2400" b="1" i="1" dirty="0" smtClean="0">
                <a:latin typeface="Calibri" pitchFamily="34" charset="0"/>
              </a:rPr>
              <a:t> Трефилова Людмила Михайловна </a:t>
            </a:r>
            <a:endParaRPr lang="ru-RU" sz="2400" b="1" i="1" dirty="0">
              <a:latin typeface="Calibri" pitchFamily="34" charset="0"/>
            </a:endParaRPr>
          </a:p>
        </p:txBody>
      </p:sp>
      <p:sp>
        <p:nvSpPr>
          <p:cNvPr id="7" name="Заголовок 1"/>
          <p:cNvSpPr>
            <a:spLocks noGrp="1"/>
          </p:cNvSpPr>
          <p:nvPr>
            <p:ph type="title"/>
          </p:nvPr>
        </p:nvSpPr>
        <p:spPr>
          <a:xfrm>
            <a:off x="1763688" y="274638"/>
            <a:ext cx="6923112" cy="1143000"/>
          </a:xfrm>
        </p:spPr>
        <p:txBody>
          <a:bodyPr/>
          <a:lstStyle/>
          <a:p>
            <a:pPr>
              <a:defRPr/>
            </a:pPr>
            <a:r>
              <a:rPr lang="ru-RU" sz="4000" b="1" dirty="0" smtClean="0">
                <a:solidFill>
                  <a:srgbClr val="171CD7"/>
                </a:solidFill>
              </a:rPr>
              <a:t>Секция </a:t>
            </a:r>
            <a:br>
              <a:rPr lang="ru-RU" sz="4000" b="1" dirty="0" smtClean="0">
                <a:solidFill>
                  <a:srgbClr val="171CD7"/>
                </a:solidFill>
              </a:rPr>
            </a:br>
            <a:r>
              <a:rPr lang="ru-RU" sz="4000" b="1" dirty="0" smtClean="0">
                <a:solidFill>
                  <a:srgbClr val="171CD7"/>
                </a:solidFill>
              </a:rPr>
              <a:t>«Психология человека»</a:t>
            </a: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7020272" y="0"/>
            <a:ext cx="2319536" cy="365125"/>
          </a:xfrm>
        </p:spPr>
        <p:txBody>
          <a:bodyPr/>
          <a:lstStyle/>
          <a:p>
            <a:pPr>
              <a:defRPr/>
            </a:pPr>
            <a:r>
              <a:rPr lang="ru-RU" sz="2400" b="1" dirty="0" smtClean="0">
                <a:solidFill>
                  <a:srgbClr val="171CD7"/>
                </a:solidFill>
              </a:rPr>
              <a:t>20.05.2020</a:t>
            </a:r>
            <a:endParaRPr lang="ru-RU" sz="2400" b="1" dirty="0">
              <a:solidFill>
                <a:srgbClr val="171CD7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8507413" cy="4525963"/>
          </a:xfrm>
        </p:spPr>
        <p:txBody>
          <a:bodyPr/>
          <a:lstStyle/>
          <a:p>
            <a:pPr marL="0" indent="0">
              <a:buClr>
                <a:srgbClr val="0033CC"/>
              </a:buClr>
              <a:buSzPts val="2200"/>
              <a:buFontTx/>
              <a:buNone/>
              <a:defRPr/>
            </a:pPr>
            <a:r>
              <a:rPr lang="ru-RU" sz="2400" dirty="0" smtClean="0">
                <a:latin typeface="Calibri" pitchFamily="34" charset="0"/>
              </a:rPr>
              <a:t>                             </a:t>
            </a:r>
            <a:r>
              <a:rPr lang="ru-RU" sz="2400" dirty="0">
                <a:latin typeface="Calibri" pitchFamily="34" charset="0"/>
              </a:rPr>
              <a:t>Заявлено </a:t>
            </a:r>
            <a:r>
              <a:rPr lang="ru-RU" sz="2400" dirty="0" smtClean="0">
                <a:latin typeface="Calibri" pitchFamily="34" charset="0"/>
              </a:rPr>
              <a:t>10 </a:t>
            </a:r>
            <a:r>
              <a:rPr lang="ru-RU" sz="2400" dirty="0">
                <a:latin typeface="Calibri" pitchFamily="34" charset="0"/>
              </a:rPr>
              <a:t>ИР    Допущено </a:t>
            </a:r>
            <a:r>
              <a:rPr lang="ru-RU" sz="2400" dirty="0" smtClean="0">
                <a:latin typeface="Calibri" pitchFamily="34" charset="0"/>
              </a:rPr>
              <a:t>10 </a:t>
            </a:r>
            <a:r>
              <a:rPr lang="ru-RU" sz="2400" dirty="0">
                <a:latin typeface="Calibri" pitchFamily="34" charset="0"/>
              </a:rPr>
              <a:t>ИР</a:t>
            </a:r>
          </a:p>
          <a:p>
            <a:pPr algn="ctr">
              <a:buFont typeface="Arial" charset="0"/>
              <a:buNone/>
              <a:defRPr/>
            </a:pPr>
            <a:r>
              <a:rPr lang="ru-RU" sz="2400" b="1" i="1" dirty="0">
                <a:latin typeface="Calibri" pitchFamily="34" charset="0"/>
              </a:rPr>
              <a:t>Эксперты</a:t>
            </a:r>
          </a:p>
          <a:p>
            <a:pPr>
              <a:buClr>
                <a:srgbClr val="0033CC"/>
              </a:buClr>
              <a:buSzPts val="2200"/>
              <a:buFont typeface="Wingdings" pitchFamily="2" charset="2"/>
              <a:buChar char="l"/>
              <a:defRPr/>
            </a:pPr>
            <a:r>
              <a:rPr lang="ru-RU" sz="2400" b="1" dirty="0">
                <a:latin typeface="Calibri" pitchFamily="34" charset="0"/>
              </a:rPr>
              <a:t>Некипелова Ирина Михайловна </a:t>
            </a:r>
            <a:r>
              <a:rPr lang="ru-RU" sz="2400" b="1" dirty="0" smtClean="0">
                <a:latin typeface="Calibri" pitchFamily="34" charset="0"/>
              </a:rPr>
              <a:t>- </a:t>
            </a:r>
            <a:r>
              <a:rPr lang="ru-RU" sz="2400" dirty="0" err="1" smtClean="0">
                <a:latin typeface="Calibri" pitchFamily="34" charset="0"/>
              </a:rPr>
              <a:t>к.филол.н</a:t>
            </a:r>
            <a:r>
              <a:rPr lang="ru-RU" sz="2400" dirty="0">
                <a:latin typeface="Calibri" pitchFamily="34" charset="0"/>
              </a:rPr>
              <a:t>., доцент кафедры филологии </a:t>
            </a:r>
            <a:r>
              <a:rPr lang="ru-RU" sz="2400" dirty="0" err="1">
                <a:latin typeface="Calibri" pitchFamily="34" charset="0"/>
              </a:rPr>
              <a:t>ИжГТУ</a:t>
            </a:r>
            <a:endParaRPr lang="ru-RU" sz="2400" dirty="0">
              <a:latin typeface="Calibri" pitchFamily="34" charset="0"/>
            </a:endParaRPr>
          </a:p>
          <a:p>
            <a:pPr>
              <a:buClr>
                <a:srgbClr val="0033CC"/>
              </a:buClr>
              <a:buSzPts val="2200"/>
              <a:buFont typeface="Wingdings" pitchFamily="2" charset="2"/>
              <a:buChar char="l"/>
              <a:defRPr/>
            </a:pPr>
            <a:r>
              <a:rPr lang="ru-RU" sz="2400" b="1" dirty="0" err="1" smtClean="0">
                <a:latin typeface="Calibri" pitchFamily="34" charset="0"/>
              </a:rPr>
              <a:t>Чекмарёва</a:t>
            </a:r>
            <a:r>
              <a:rPr lang="ru-RU" sz="2400" b="1" dirty="0" smtClean="0">
                <a:latin typeface="Calibri" pitchFamily="34" charset="0"/>
              </a:rPr>
              <a:t> Светлана Павловна, </a:t>
            </a:r>
            <a:r>
              <a:rPr lang="ru-RU" sz="2400" dirty="0" smtClean="0">
                <a:latin typeface="Calibri" pitchFamily="34" charset="0"/>
              </a:rPr>
              <a:t>учитель МБОУ СОШ №53</a:t>
            </a:r>
          </a:p>
          <a:p>
            <a:pPr>
              <a:buClr>
                <a:srgbClr val="0033CC"/>
              </a:buClr>
              <a:buSzPts val="2200"/>
              <a:buFont typeface="Wingdings" pitchFamily="2" charset="2"/>
              <a:buChar char="l"/>
              <a:defRPr/>
            </a:pPr>
            <a:r>
              <a:rPr lang="ru-RU" altLang="ru-RU" sz="2400" b="1" dirty="0" smtClean="0">
                <a:latin typeface="Calibri" pitchFamily="34" charset="0"/>
              </a:rPr>
              <a:t>Романова Эльвира Николаевна, </a:t>
            </a:r>
            <a:r>
              <a:rPr lang="ru-RU" sz="2400" dirty="0" smtClean="0">
                <a:latin typeface="Calibri" pitchFamily="34" charset="0"/>
              </a:rPr>
              <a:t>учитель МБОУ СОШ №81</a:t>
            </a:r>
            <a:endParaRPr lang="ru-RU" altLang="ru-RU" sz="2400" dirty="0" smtClean="0">
              <a:latin typeface="Calibri" pitchFamily="34" charset="0"/>
            </a:endParaRPr>
          </a:p>
          <a:p>
            <a:pPr>
              <a:buClr>
                <a:srgbClr val="0033CC"/>
              </a:buClr>
              <a:buSzPts val="2200"/>
              <a:buFont typeface="Wingdings" pitchFamily="2" charset="2"/>
              <a:buChar char="l"/>
              <a:defRPr/>
            </a:pPr>
            <a:endParaRPr lang="ru-RU" sz="2400" dirty="0">
              <a:latin typeface="Calibri" pitchFamily="34" charset="0"/>
            </a:endParaRPr>
          </a:p>
          <a:p>
            <a:pPr>
              <a:buClr>
                <a:srgbClr val="0033CC"/>
              </a:buClr>
              <a:buSzPts val="2200"/>
              <a:buFont typeface="Wingdings" pitchFamily="2" charset="2"/>
              <a:buChar char="l"/>
              <a:defRPr/>
            </a:pPr>
            <a:r>
              <a:rPr lang="ru-RU" sz="2400" i="1" dirty="0" smtClean="0">
                <a:latin typeface="Calibri" pitchFamily="34" charset="0"/>
              </a:rPr>
              <a:t>Эксперт-наблюдатель </a:t>
            </a:r>
            <a:r>
              <a:rPr lang="ru-RU" sz="2400" b="1" i="1" dirty="0" smtClean="0">
                <a:latin typeface="Calibri" pitchFamily="34" charset="0"/>
              </a:rPr>
              <a:t> </a:t>
            </a:r>
            <a:r>
              <a:rPr lang="ru-RU" sz="2400" b="1" i="1" dirty="0">
                <a:latin typeface="Calibri" pitchFamily="34" charset="0"/>
              </a:rPr>
              <a:t>- </a:t>
            </a:r>
            <a:r>
              <a:rPr lang="ru-RU" sz="2400" b="1" i="1" dirty="0" err="1" smtClean="0">
                <a:latin typeface="Calibri" pitchFamily="34" charset="0"/>
              </a:rPr>
              <a:t>Дюгаева</a:t>
            </a:r>
            <a:r>
              <a:rPr lang="ru-RU" sz="2400" b="1" i="1" dirty="0" smtClean="0">
                <a:latin typeface="Calibri" pitchFamily="34" charset="0"/>
              </a:rPr>
              <a:t> Наталья Михайловна</a:t>
            </a:r>
            <a:endParaRPr lang="ru-RU" sz="2400" i="1" dirty="0" smtClean="0">
              <a:latin typeface="Calibri" pitchFamily="34" charset="0"/>
            </a:endParaRPr>
          </a:p>
        </p:txBody>
      </p:sp>
      <p:sp>
        <p:nvSpPr>
          <p:cNvPr id="6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ru-RU" sz="4000" b="1" dirty="0" smtClean="0">
                <a:solidFill>
                  <a:srgbClr val="171CD7"/>
                </a:solidFill>
              </a:rPr>
              <a:t>Секция «Филология»</a:t>
            </a: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7020272" y="0"/>
            <a:ext cx="2319536" cy="365125"/>
          </a:xfrm>
        </p:spPr>
        <p:txBody>
          <a:bodyPr/>
          <a:lstStyle/>
          <a:p>
            <a:pPr>
              <a:defRPr/>
            </a:pPr>
            <a:r>
              <a:rPr lang="ru-RU" sz="2400" b="1" dirty="0" smtClean="0">
                <a:solidFill>
                  <a:srgbClr val="171CD7"/>
                </a:solidFill>
              </a:rPr>
              <a:t>21.05.2020</a:t>
            </a:r>
            <a:endParaRPr lang="ru-RU" sz="2400" b="1" dirty="0">
              <a:solidFill>
                <a:srgbClr val="171CD7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9" name="Rectangle 3"/>
          <p:cNvSpPr>
            <a:spLocks noGrp="1" noChangeArrowheads="1"/>
          </p:cNvSpPr>
          <p:nvPr>
            <p:ph idx="1"/>
          </p:nvPr>
        </p:nvSpPr>
        <p:spPr>
          <a:xfrm>
            <a:off x="0" y="1916113"/>
            <a:ext cx="8893175" cy="4525962"/>
          </a:xfrm>
        </p:spPr>
        <p:txBody>
          <a:bodyPr/>
          <a:lstStyle/>
          <a:p>
            <a:pPr algn="ctr">
              <a:buFontTx/>
              <a:buNone/>
              <a:defRPr/>
            </a:pPr>
            <a:r>
              <a:rPr lang="ru-RU" sz="2400" dirty="0" smtClean="0">
                <a:latin typeface="Calibri" pitchFamily="34" charset="0"/>
              </a:rPr>
              <a:t>Заявлено 11  проектов   Допущено 9 проектов</a:t>
            </a:r>
          </a:p>
          <a:p>
            <a:pPr marL="0" indent="0" algn="ctr">
              <a:buClr>
                <a:srgbClr val="0033CC"/>
              </a:buClr>
              <a:buSzPts val="2200"/>
              <a:buFontTx/>
              <a:buNone/>
              <a:defRPr/>
            </a:pPr>
            <a:r>
              <a:rPr lang="ru-RU" sz="2400" b="1" i="1" dirty="0" smtClean="0">
                <a:latin typeface="Calibri" pitchFamily="34" charset="0"/>
              </a:rPr>
              <a:t>Эксперты</a:t>
            </a:r>
          </a:p>
          <a:p>
            <a:pPr>
              <a:buClr>
                <a:srgbClr val="0033CC"/>
              </a:buClr>
              <a:buSzPts val="2200"/>
              <a:buFont typeface="Wingdings" pitchFamily="2" charset="2"/>
              <a:buChar char="l"/>
              <a:defRPr/>
            </a:pPr>
            <a:r>
              <a:rPr lang="ru-RU" sz="2400" b="1" dirty="0" smtClean="0">
                <a:latin typeface="Calibri" pitchFamily="34" charset="0"/>
              </a:rPr>
              <a:t>Комарова Ольга Владиславовна, </a:t>
            </a:r>
            <a:r>
              <a:rPr lang="ru-RU" sz="2400" dirty="0" smtClean="0">
                <a:latin typeface="Calibri" pitchFamily="34" charset="0"/>
              </a:rPr>
              <a:t>ст. преподаватель кафедры педагогики и психологии АМОУ ДПО УР ИРО</a:t>
            </a:r>
          </a:p>
          <a:p>
            <a:pPr>
              <a:buClr>
                <a:srgbClr val="0033CC"/>
              </a:buClr>
              <a:buSzPts val="2200"/>
              <a:buFont typeface="Wingdings" pitchFamily="2" charset="2"/>
              <a:buChar char="l"/>
              <a:defRPr/>
            </a:pPr>
            <a:r>
              <a:rPr lang="ru-RU" sz="2400" b="1" dirty="0" smtClean="0">
                <a:latin typeface="Calibri" pitchFamily="34" charset="0"/>
              </a:rPr>
              <a:t>Матвеева Ольга Геннадьевна, </a:t>
            </a:r>
            <a:r>
              <a:rPr lang="ru-RU" sz="2400" dirty="0" smtClean="0">
                <a:latin typeface="Calibri" pitchFamily="34" charset="0"/>
              </a:rPr>
              <a:t>биолог, преподаватель </a:t>
            </a:r>
            <a:r>
              <a:rPr lang="ru-RU" sz="2400" dirty="0" err="1" smtClean="0">
                <a:latin typeface="Calibri" pitchFamily="34" charset="0"/>
              </a:rPr>
              <a:t>Медколледжа</a:t>
            </a:r>
            <a:endParaRPr lang="ru-RU" sz="2400" b="1" dirty="0" smtClean="0">
              <a:latin typeface="Calibri" pitchFamily="34" charset="0"/>
            </a:endParaRPr>
          </a:p>
          <a:p>
            <a:pPr>
              <a:buClr>
                <a:srgbClr val="0033CC"/>
              </a:buClr>
              <a:buSzPts val="2200"/>
              <a:buFont typeface="Wingdings" pitchFamily="2" charset="2"/>
              <a:buChar char="l"/>
              <a:defRPr/>
            </a:pPr>
            <a:r>
              <a:rPr lang="ru-RU" sz="2400" b="1" dirty="0" smtClean="0">
                <a:latin typeface="Calibri" pitchFamily="34" charset="0"/>
              </a:rPr>
              <a:t>Бойко Евгения, </a:t>
            </a:r>
            <a:r>
              <a:rPr lang="ru-RU" sz="2400" dirty="0" smtClean="0">
                <a:latin typeface="Calibri" pitchFamily="34" charset="0"/>
              </a:rPr>
              <a:t>студентка 1 курса  </a:t>
            </a:r>
            <a:r>
              <a:rPr lang="ru-RU" sz="2400" dirty="0" err="1" smtClean="0">
                <a:latin typeface="Calibri" pitchFamily="34" charset="0"/>
              </a:rPr>
              <a:t>ИжГТУ</a:t>
            </a:r>
            <a:endParaRPr lang="ru-RU" sz="2400" dirty="0" smtClean="0">
              <a:latin typeface="Calibri" pitchFamily="34" charset="0"/>
            </a:endParaRPr>
          </a:p>
          <a:p>
            <a:pPr>
              <a:buClr>
                <a:srgbClr val="0033CC"/>
              </a:buClr>
              <a:buSzPts val="2200"/>
              <a:buFont typeface="Wingdings" pitchFamily="2" charset="2"/>
              <a:buChar char="l"/>
              <a:defRPr/>
            </a:pPr>
            <a:endParaRPr lang="ru-RU" sz="2400" dirty="0" smtClean="0">
              <a:latin typeface="Calibri" pitchFamily="34" charset="0"/>
            </a:endParaRPr>
          </a:p>
          <a:p>
            <a:pPr>
              <a:buClr>
                <a:srgbClr val="0033CC"/>
              </a:buClr>
              <a:buSzPts val="1800"/>
              <a:buFont typeface="Wingdings" pitchFamily="2" charset="2"/>
              <a:buChar char="l"/>
              <a:defRPr/>
            </a:pPr>
            <a:r>
              <a:rPr lang="ru-RU" sz="2400" b="1" i="1" dirty="0">
                <a:latin typeface="Calibri" pitchFamily="34" charset="0"/>
              </a:rPr>
              <a:t>Э</a:t>
            </a:r>
            <a:r>
              <a:rPr lang="ru-RU" sz="2400" i="1" dirty="0" smtClean="0">
                <a:latin typeface="Calibri" pitchFamily="34" charset="0"/>
              </a:rPr>
              <a:t>ксперт-наблюдатель  - </a:t>
            </a:r>
            <a:r>
              <a:rPr lang="ru-RU" sz="2400" b="1" i="1" dirty="0" smtClean="0">
                <a:latin typeface="Calibri" pitchFamily="34" charset="0"/>
              </a:rPr>
              <a:t>Нечаев Никита Вячеславович</a:t>
            </a:r>
          </a:p>
        </p:txBody>
      </p:sp>
      <p:sp>
        <p:nvSpPr>
          <p:cNvPr id="6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ru-RU" sz="4000" b="1" dirty="0" smtClean="0">
                <a:solidFill>
                  <a:srgbClr val="171CD7"/>
                </a:solidFill>
              </a:rPr>
              <a:t>Секция «Проекты»</a:t>
            </a: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7020272" y="0"/>
            <a:ext cx="2319536" cy="365125"/>
          </a:xfrm>
        </p:spPr>
        <p:txBody>
          <a:bodyPr/>
          <a:lstStyle/>
          <a:p>
            <a:pPr>
              <a:defRPr/>
            </a:pPr>
            <a:r>
              <a:rPr lang="ru-RU" sz="2400" b="1" dirty="0" smtClean="0">
                <a:solidFill>
                  <a:srgbClr val="171CD7"/>
                </a:solidFill>
              </a:rPr>
              <a:t>15.05.2020</a:t>
            </a:r>
            <a:endParaRPr lang="ru-RU" sz="2400" b="1" dirty="0">
              <a:solidFill>
                <a:srgbClr val="171CD7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1" name="Rectangle 3"/>
          <p:cNvSpPr>
            <a:spLocks noGrp="1" noChangeArrowheads="1"/>
          </p:cNvSpPr>
          <p:nvPr>
            <p:ph idx="1"/>
          </p:nvPr>
        </p:nvSpPr>
        <p:spPr>
          <a:xfrm>
            <a:off x="395288" y="1916113"/>
            <a:ext cx="8748712" cy="4525962"/>
          </a:xfrm>
        </p:spPr>
        <p:txBody>
          <a:bodyPr/>
          <a:lstStyle/>
          <a:p>
            <a:pPr marL="0" indent="0" algn="ctr">
              <a:buClr>
                <a:srgbClr val="0033CC"/>
              </a:buClr>
              <a:buSzPts val="2200"/>
              <a:buFontTx/>
              <a:buNone/>
              <a:defRPr/>
            </a:pPr>
            <a:r>
              <a:rPr lang="ru-RU" sz="2400" dirty="0" smtClean="0">
                <a:latin typeface="Calibri" pitchFamily="34" charset="0"/>
              </a:rPr>
              <a:t>Заявлено 10  ИР</a:t>
            </a:r>
          </a:p>
          <a:p>
            <a:pPr algn="ctr">
              <a:buFontTx/>
              <a:buNone/>
              <a:defRPr/>
            </a:pPr>
            <a:r>
              <a:rPr lang="ru-RU" sz="2400" b="1" i="1" dirty="0" smtClean="0">
                <a:latin typeface="Calibri" pitchFamily="34" charset="0"/>
              </a:rPr>
              <a:t>Эксперты</a:t>
            </a:r>
          </a:p>
          <a:p>
            <a:pPr>
              <a:buClr>
                <a:srgbClr val="0033CC"/>
              </a:buClr>
              <a:buSzPts val="2200"/>
              <a:buFont typeface="Wingdings" pitchFamily="2" charset="2"/>
              <a:buChar char="l"/>
              <a:defRPr/>
            </a:pPr>
            <a:r>
              <a:rPr lang="ru-RU" sz="2400" b="1" dirty="0" smtClean="0">
                <a:latin typeface="Calibri" pitchFamily="34" charset="0"/>
              </a:rPr>
              <a:t>Пятак Любовь Павловна,</a:t>
            </a:r>
            <a:r>
              <a:rPr lang="ru-RU" sz="2400" dirty="0" smtClean="0">
                <a:latin typeface="Calibri" pitchFamily="34" charset="0"/>
              </a:rPr>
              <a:t> </a:t>
            </a:r>
            <a:r>
              <a:rPr lang="ru-RU" sz="2400" dirty="0" err="1" smtClean="0">
                <a:latin typeface="Calibri" pitchFamily="34" charset="0"/>
              </a:rPr>
              <a:t>ст</a:t>
            </a:r>
            <a:r>
              <a:rPr lang="ru-RU" sz="2400" dirty="0" smtClean="0">
                <a:latin typeface="Calibri" pitchFamily="34" charset="0"/>
              </a:rPr>
              <a:t> методист естественнонаучного музея </a:t>
            </a:r>
            <a:r>
              <a:rPr lang="ru-RU" sz="2400" dirty="0" err="1" smtClean="0">
                <a:latin typeface="Calibri" pitchFamily="34" charset="0"/>
              </a:rPr>
              <a:t>УдГУ</a:t>
            </a:r>
            <a:endParaRPr lang="ru-RU" sz="2400" dirty="0" smtClean="0">
              <a:latin typeface="Calibri" pitchFamily="34" charset="0"/>
            </a:endParaRPr>
          </a:p>
          <a:p>
            <a:pPr>
              <a:buClr>
                <a:srgbClr val="0033CC"/>
              </a:buClr>
              <a:buSzPts val="2200"/>
              <a:buFont typeface="Wingdings" pitchFamily="2" charset="2"/>
              <a:buChar char="l"/>
              <a:defRPr/>
            </a:pPr>
            <a:r>
              <a:rPr lang="ru-RU" sz="2400" b="1" dirty="0" smtClean="0">
                <a:latin typeface="Calibri" pitchFamily="34" charset="0"/>
              </a:rPr>
              <a:t>Серебренникова Наталья Леонидовна, </a:t>
            </a:r>
            <a:r>
              <a:rPr lang="ru-RU" sz="2400" dirty="0" smtClean="0">
                <a:latin typeface="Calibri" pitchFamily="34" charset="0"/>
              </a:rPr>
              <a:t>методист ДО МБОУ  ЦДТ </a:t>
            </a:r>
            <a:r>
              <a:rPr lang="ru-RU" sz="2400" dirty="0" err="1" smtClean="0">
                <a:latin typeface="Calibri" pitchFamily="34" charset="0"/>
              </a:rPr>
              <a:t>Устиновского</a:t>
            </a:r>
            <a:r>
              <a:rPr lang="ru-RU" sz="2400" dirty="0" smtClean="0">
                <a:latin typeface="Calibri" pitchFamily="34" charset="0"/>
              </a:rPr>
              <a:t> района</a:t>
            </a:r>
            <a:endParaRPr lang="ru-RU" sz="2400" b="1" dirty="0" smtClean="0">
              <a:latin typeface="Calibri" pitchFamily="34" charset="0"/>
            </a:endParaRPr>
          </a:p>
          <a:p>
            <a:pPr>
              <a:buClr>
                <a:srgbClr val="0033CC"/>
              </a:buClr>
              <a:buSzPts val="2200"/>
              <a:buFont typeface="Wingdings" pitchFamily="2" charset="2"/>
              <a:buChar char="l"/>
              <a:defRPr/>
            </a:pPr>
            <a:r>
              <a:rPr lang="ru-RU" sz="2400" b="1" dirty="0" smtClean="0">
                <a:latin typeface="Calibri" pitchFamily="34" charset="0"/>
              </a:rPr>
              <a:t>Алексеева Юлия, </a:t>
            </a:r>
            <a:r>
              <a:rPr lang="ru-RU" sz="2400" dirty="0" smtClean="0">
                <a:latin typeface="Calibri" pitchFamily="34" charset="0"/>
              </a:rPr>
              <a:t> студентка 1 курса </a:t>
            </a:r>
            <a:r>
              <a:rPr lang="ru-RU" sz="2400" dirty="0" err="1" smtClean="0">
                <a:latin typeface="Calibri" pitchFamily="34" charset="0"/>
              </a:rPr>
              <a:t>УдГУ</a:t>
            </a:r>
            <a:endParaRPr lang="ru-RU" sz="2400" b="1" i="1" dirty="0" smtClean="0">
              <a:latin typeface="Calibri" pitchFamily="34" charset="0"/>
            </a:endParaRPr>
          </a:p>
          <a:p>
            <a:pPr>
              <a:buClr>
                <a:srgbClr val="0033CC"/>
              </a:buClr>
              <a:buSzPts val="2200"/>
              <a:buFont typeface="Wingdings" pitchFamily="2" charset="2"/>
              <a:buChar char="l"/>
              <a:defRPr/>
            </a:pPr>
            <a:r>
              <a:rPr lang="ru-RU" sz="2400" b="1" i="1" dirty="0" smtClean="0">
                <a:latin typeface="Calibri" pitchFamily="34" charset="0"/>
              </a:rPr>
              <a:t>Э</a:t>
            </a:r>
            <a:r>
              <a:rPr lang="ru-RU" sz="2400" i="1" dirty="0" smtClean="0">
                <a:latin typeface="Calibri" pitchFamily="34" charset="0"/>
              </a:rPr>
              <a:t>ксперт-наблюдатель – </a:t>
            </a:r>
            <a:r>
              <a:rPr lang="ru-RU" sz="2400" b="1" i="1" dirty="0" smtClean="0">
                <a:latin typeface="Calibri" pitchFamily="34" charset="0"/>
              </a:rPr>
              <a:t>Трефилова Людмила Михайловна</a:t>
            </a:r>
            <a:endParaRPr lang="ru-RU" sz="2400" i="1" dirty="0" smtClean="0">
              <a:latin typeface="Calibri" pitchFamily="34" charset="0"/>
            </a:endParaRPr>
          </a:p>
        </p:txBody>
      </p:sp>
      <p:sp>
        <p:nvSpPr>
          <p:cNvPr id="7" name="Заголовок 1"/>
          <p:cNvSpPr>
            <a:spLocks noGrp="1"/>
          </p:cNvSpPr>
          <p:nvPr>
            <p:ph type="title"/>
          </p:nvPr>
        </p:nvSpPr>
        <p:spPr>
          <a:xfrm>
            <a:off x="914400" y="188913"/>
            <a:ext cx="8229600" cy="1143000"/>
          </a:xfrm>
        </p:spPr>
        <p:txBody>
          <a:bodyPr/>
          <a:lstStyle/>
          <a:p>
            <a:pPr>
              <a:defRPr/>
            </a:pPr>
            <a:r>
              <a:rPr lang="ru-RU" sz="4000" b="1" dirty="0" smtClean="0">
                <a:solidFill>
                  <a:srgbClr val="171CD7"/>
                </a:solidFill>
              </a:rPr>
              <a:t>Секция </a:t>
            </a:r>
            <a:br>
              <a:rPr lang="ru-RU" sz="4000" b="1" dirty="0" smtClean="0">
                <a:solidFill>
                  <a:srgbClr val="171CD7"/>
                </a:solidFill>
              </a:rPr>
            </a:br>
            <a:r>
              <a:rPr lang="ru-RU" sz="4000" b="1" dirty="0" smtClean="0">
                <a:solidFill>
                  <a:srgbClr val="171CD7"/>
                </a:solidFill>
              </a:rPr>
              <a:t>«Юный исследователь 1»</a:t>
            </a: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7020272" y="0"/>
            <a:ext cx="2319536" cy="365125"/>
          </a:xfrm>
        </p:spPr>
        <p:txBody>
          <a:bodyPr/>
          <a:lstStyle/>
          <a:p>
            <a:pPr>
              <a:defRPr/>
            </a:pPr>
            <a:r>
              <a:rPr lang="ru-RU" sz="2400" b="1" dirty="0" smtClean="0">
                <a:solidFill>
                  <a:srgbClr val="171CD7"/>
                </a:solidFill>
              </a:rPr>
              <a:t>18.05.2020</a:t>
            </a:r>
            <a:endParaRPr lang="ru-RU" sz="2400" b="1" dirty="0">
              <a:solidFill>
                <a:srgbClr val="171CD7"/>
              </a:solidFill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1" name="Rectangle 3"/>
          <p:cNvSpPr>
            <a:spLocks noGrp="1" noChangeArrowheads="1"/>
          </p:cNvSpPr>
          <p:nvPr>
            <p:ph idx="1"/>
          </p:nvPr>
        </p:nvSpPr>
        <p:spPr>
          <a:xfrm>
            <a:off x="395288" y="1989138"/>
            <a:ext cx="8748712" cy="4525962"/>
          </a:xfrm>
        </p:spPr>
        <p:txBody>
          <a:bodyPr/>
          <a:lstStyle/>
          <a:p>
            <a:pPr marL="0" indent="0" algn="ctr">
              <a:buClr>
                <a:srgbClr val="0033CC"/>
              </a:buClr>
              <a:buSzPts val="2200"/>
              <a:buFontTx/>
              <a:buNone/>
              <a:defRPr/>
            </a:pPr>
            <a:r>
              <a:rPr lang="ru-RU" sz="2400" dirty="0" smtClean="0">
                <a:latin typeface="Calibri" pitchFamily="34" charset="0"/>
              </a:rPr>
              <a:t>Заявлено 8  ИР</a:t>
            </a:r>
          </a:p>
          <a:p>
            <a:pPr algn="ctr">
              <a:buFontTx/>
              <a:buNone/>
              <a:defRPr/>
            </a:pPr>
            <a:r>
              <a:rPr lang="ru-RU" sz="2400" b="1" i="1" dirty="0" smtClean="0">
                <a:latin typeface="Calibri" pitchFamily="34" charset="0"/>
              </a:rPr>
              <a:t>Эксперты</a:t>
            </a:r>
          </a:p>
          <a:p>
            <a:pPr>
              <a:buClr>
                <a:srgbClr val="0033CC"/>
              </a:buClr>
              <a:buSzPts val="2200"/>
              <a:buFont typeface="Wingdings" pitchFamily="2" charset="2"/>
              <a:buChar char="l"/>
              <a:defRPr/>
            </a:pPr>
            <a:r>
              <a:rPr lang="ru-RU" sz="2400" b="1" dirty="0">
                <a:latin typeface="Calibri" pitchFamily="34" charset="0"/>
              </a:rPr>
              <a:t>Борисова Вера Сергеевна, </a:t>
            </a:r>
            <a:r>
              <a:rPr lang="ru-RU" sz="2400" dirty="0">
                <a:latin typeface="Calibri" pitchFamily="34" charset="0"/>
              </a:rPr>
              <a:t>учитель биологии и экологии МБОУ СОШ № 57</a:t>
            </a:r>
          </a:p>
          <a:p>
            <a:pPr>
              <a:buClr>
                <a:srgbClr val="0033CC"/>
              </a:buClr>
              <a:buSzPts val="2200"/>
              <a:buFont typeface="Wingdings" pitchFamily="2" charset="2"/>
              <a:buChar char="l"/>
              <a:defRPr/>
            </a:pPr>
            <a:r>
              <a:rPr lang="ru-RU" sz="2400" b="1" dirty="0" err="1" smtClean="0">
                <a:latin typeface="Calibri" pitchFamily="34" charset="0"/>
              </a:rPr>
              <a:t>Каргапольцева</a:t>
            </a:r>
            <a:r>
              <a:rPr lang="ru-RU" sz="2400" b="1" dirty="0" smtClean="0">
                <a:latin typeface="Calibri" pitchFamily="34" charset="0"/>
              </a:rPr>
              <a:t> Ирина Анатольевна, </a:t>
            </a:r>
            <a:r>
              <a:rPr lang="ru-RU" sz="2400" dirty="0" smtClean="0">
                <a:latin typeface="Calibri" pitchFamily="34" charset="0"/>
              </a:rPr>
              <a:t>заведующий кабинетом экологии  и природопользования </a:t>
            </a:r>
            <a:r>
              <a:rPr lang="ru-RU" sz="2400" dirty="0" err="1" smtClean="0">
                <a:latin typeface="Calibri" pitchFamily="34" charset="0"/>
              </a:rPr>
              <a:t>УдГУ</a:t>
            </a:r>
            <a:endParaRPr lang="ru-RU" sz="2400" b="1" dirty="0" smtClean="0">
              <a:latin typeface="Calibri" pitchFamily="34" charset="0"/>
            </a:endParaRPr>
          </a:p>
          <a:p>
            <a:pPr>
              <a:buClr>
                <a:srgbClr val="0033CC"/>
              </a:buClr>
              <a:buSzPts val="2200"/>
              <a:buFont typeface="Wingdings" pitchFamily="2" charset="2"/>
              <a:buChar char="l"/>
              <a:defRPr/>
            </a:pPr>
            <a:r>
              <a:rPr lang="ru-RU" sz="2400" b="1" dirty="0" smtClean="0">
                <a:latin typeface="Calibri" pitchFamily="34" charset="0"/>
              </a:rPr>
              <a:t>Харина Анастасия, </a:t>
            </a:r>
            <a:r>
              <a:rPr lang="ru-RU" sz="2400" dirty="0" smtClean="0">
                <a:latin typeface="Calibri" pitchFamily="34" charset="0"/>
              </a:rPr>
              <a:t>ученица 11 класса МБОУ СОШ №34</a:t>
            </a:r>
          </a:p>
          <a:p>
            <a:pPr marL="0" indent="0">
              <a:buClr>
                <a:srgbClr val="0033CC"/>
              </a:buClr>
              <a:buSzPts val="2200"/>
              <a:buFontTx/>
              <a:buNone/>
              <a:defRPr/>
            </a:pPr>
            <a:endParaRPr lang="ru-RU" sz="2400" dirty="0" smtClean="0">
              <a:latin typeface="Calibri" pitchFamily="34" charset="0"/>
            </a:endParaRPr>
          </a:p>
          <a:p>
            <a:pPr>
              <a:buClr>
                <a:srgbClr val="0033CC"/>
              </a:buClr>
              <a:buSzPts val="1800"/>
              <a:buFont typeface="Wingdings" pitchFamily="2" charset="2"/>
              <a:buChar char="l"/>
              <a:defRPr/>
            </a:pPr>
            <a:r>
              <a:rPr lang="ru-RU" sz="2400" i="1" dirty="0">
                <a:latin typeface="Calibri" pitchFamily="34" charset="0"/>
              </a:rPr>
              <a:t>Эксперт-наблюдатель </a:t>
            </a:r>
            <a:r>
              <a:rPr lang="ru-RU" sz="2400" i="1" dirty="0" smtClean="0">
                <a:latin typeface="Calibri" pitchFamily="34" charset="0"/>
              </a:rPr>
              <a:t>–</a:t>
            </a:r>
            <a:r>
              <a:rPr lang="ru-RU" sz="2400" b="1" i="1" dirty="0" smtClean="0">
                <a:latin typeface="Calibri" pitchFamily="34" charset="0"/>
              </a:rPr>
              <a:t>Трефилова Людмила Михайловна</a:t>
            </a:r>
          </a:p>
        </p:txBody>
      </p:sp>
      <p:sp>
        <p:nvSpPr>
          <p:cNvPr id="7" name="Заголовок 1"/>
          <p:cNvSpPr>
            <a:spLocks noGrp="1"/>
          </p:cNvSpPr>
          <p:nvPr>
            <p:ph type="title"/>
          </p:nvPr>
        </p:nvSpPr>
        <p:spPr>
          <a:xfrm>
            <a:off x="914400" y="188913"/>
            <a:ext cx="8229600" cy="1143000"/>
          </a:xfrm>
        </p:spPr>
        <p:txBody>
          <a:bodyPr/>
          <a:lstStyle/>
          <a:p>
            <a:pPr>
              <a:defRPr/>
            </a:pPr>
            <a:r>
              <a:rPr lang="ru-RU" sz="4000" b="1" dirty="0" smtClean="0">
                <a:solidFill>
                  <a:srgbClr val="171CD7"/>
                </a:solidFill>
              </a:rPr>
              <a:t>Секция </a:t>
            </a:r>
            <a:br>
              <a:rPr lang="ru-RU" sz="4000" b="1" dirty="0" smtClean="0">
                <a:solidFill>
                  <a:srgbClr val="171CD7"/>
                </a:solidFill>
              </a:rPr>
            </a:br>
            <a:r>
              <a:rPr lang="ru-RU" sz="4000" b="1" dirty="0" smtClean="0">
                <a:solidFill>
                  <a:srgbClr val="171CD7"/>
                </a:solidFill>
              </a:rPr>
              <a:t>«Юный исследователь 2»</a:t>
            </a: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7020272" y="0"/>
            <a:ext cx="2319536" cy="365125"/>
          </a:xfrm>
        </p:spPr>
        <p:txBody>
          <a:bodyPr/>
          <a:lstStyle/>
          <a:p>
            <a:pPr>
              <a:defRPr/>
            </a:pPr>
            <a:r>
              <a:rPr lang="ru-RU" sz="2400" b="1" dirty="0" smtClean="0">
                <a:solidFill>
                  <a:srgbClr val="171CD7"/>
                </a:solidFill>
              </a:rPr>
              <a:t>19.05.2020</a:t>
            </a:r>
            <a:endParaRPr lang="ru-RU" sz="2400" b="1" dirty="0">
              <a:solidFill>
                <a:srgbClr val="171CD7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1"/>
          <p:cNvSpPr>
            <a:spLocks noGrp="1"/>
          </p:cNvSpPr>
          <p:nvPr>
            <p:ph type="subTitle" idx="1"/>
          </p:nvPr>
        </p:nvSpPr>
        <p:spPr>
          <a:xfrm>
            <a:off x="1293813" y="836712"/>
            <a:ext cx="7850187" cy="5472361"/>
          </a:xfrm>
        </p:spPr>
        <p:txBody>
          <a:bodyPr/>
          <a:lstStyle/>
          <a:p>
            <a:pPr eaLnBrk="1" hangingPunct="1"/>
            <a:endParaRPr lang="ru-RU" altLang="ru-RU" sz="1000" b="1" dirty="0" smtClean="0">
              <a:solidFill>
                <a:srgbClr val="002060"/>
              </a:solidFill>
              <a:cs typeface="Times New Roman" pitchFamily="18" charset="0"/>
            </a:endParaRPr>
          </a:p>
          <a:p>
            <a:pPr eaLnBrk="1" hangingPunct="1"/>
            <a:r>
              <a:rPr lang="ru-RU" altLang="ru-RU" sz="2400" b="1" dirty="0" smtClean="0">
                <a:solidFill>
                  <a:srgbClr val="002060"/>
                </a:solidFill>
                <a:cs typeface="Times New Roman" pitchFamily="18" charset="0"/>
              </a:rPr>
              <a:t>            АОУ УР «Региональный образовательный </a:t>
            </a:r>
          </a:p>
          <a:p>
            <a:pPr eaLnBrk="1" hangingPunct="1"/>
            <a:r>
              <a:rPr lang="ru-RU" altLang="ru-RU" sz="2400" b="1" dirty="0" smtClean="0">
                <a:solidFill>
                  <a:srgbClr val="002060"/>
                </a:solidFill>
                <a:cs typeface="Times New Roman" pitchFamily="18" charset="0"/>
              </a:rPr>
              <a:t>центр одарённых детей» </a:t>
            </a:r>
          </a:p>
          <a:p>
            <a:pPr eaLnBrk="1" hangingPunct="1">
              <a:spcBef>
                <a:spcPts val="0"/>
              </a:spcBef>
            </a:pPr>
            <a:r>
              <a:rPr lang="ru-RU" altLang="ru-RU" sz="2400" b="1" dirty="0" smtClean="0">
                <a:solidFill>
                  <a:srgbClr val="002060"/>
                </a:solidFill>
                <a:cs typeface="Times New Roman" pitchFamily="18" charset="0"/>
              </a:rPr>
              <a:t>МБОУ ДО Центр детского творчества </a:t>
            </a:r>
            <a:r>
              <a:rPr lang="ru-RU" altLang="ru-RU" sz="2400" b="1" dirty="0" err="1" smtClean="0">
                <a:solidFill>
                  <a:srgbClr val="002060"/>
                </a:solidFill>
                <a:cs typeface="Times New Roman" pitchFamily="18" charset="0"/>
              </a:rPr>
              <a:t>Устиновского</a:t>
            </a:r>
            <a:r>
              <a:rPr lang="ru-RU" altLang="ru-RU" sz="2400" b="1" dirty="0" smtClean="0">
                <a:solidFill>
                  <a:srgbClr val="002060"/>
                </a:solidFill>
                <a:cs typeface="Times New Roman" pitchFamily="18" charset="0"/>
              </a:rPr>
              <a:t> района г. Ижевска</a:t>
            </a:r>
            <a:endParaRPr lang="ru-RU" altLang="ru-RU" sz="1400" b="1" dirty="0" smtClean="0">
              <a:solidFill>
                <a:srgbClr val="002060"/>
              </a:solidFill>
              <a:cs typeface="Times New Roman" pitchFamily="18" charset="0"/>
            </a:endParaRPr>
          </a:p>
          <a:p>
            <a:pPr eaLnBrk="1" hangingPunct="1">
              <a:spcBef>
                <a:spcPts val="0"/>
              </a:spcBef>
            </a:pPr>
            <a:r>
              <a:rPr lang="ru-RU" altLang="ru-RU" sz="2400" b="1" dirty="0" smtClean="0">
                <a:solidFill>
                  <a:srgbClr val="002060"/>
                </a:solidFill>
                <a:cs typeface="Times New Roman" pitchFamily="18" charset="0"/>
              </a:rPr>
              <a:t/>
            </a:r>
            <a:br>
              <a:rPr lang="ru-RU" altLang="ru-RU" sz="2400" b="1" dirty="0" smtClean="0">
                <a:solidFill>
                  <a:srgbClr val="002060"/>
                </a:solidFill>
                <a:cs typeface="Times New Roman" pitchFamily="18" charset="0"/>
              </a:rPr>
            </a:br>
            <a:r>
              <a:rPr lang="ru-RU" altLang="ru-RU" sz="2400" b="1" dirty="0" smtClean="0">
                <a:solidFill>
                  <a:srgbClr val="002060"/>
                </a:solidFill>
                <a:cs typeface="Times New Roman" pitchFamily="18" charset="0"/>
              </a:rPr>
              <a:t>УРОО СНИОО «Союз учёных Удмуртии»</a:t>
            </a:r>
          </a:p>
          <a:p>
            <a:pPr eaLnBrk="1" hangingPunct="1"/>
            <a:endParaRPr lang="ru-RU" altLang="ru-RU" sz="1400" b="1" dirty="0" smtClean="0">
              <a:solidFill>
                <a:srgbClr val="002060"/>
              </a:solidFill>
              <a:cs typeface="Times New Roman" pitchFamily="18" charset="0"/>
            </a:endParaRPr>
          </a:p>
          <a:p>
            <a:pPr eaLnBrk="1" hangingPunct="1"/>
            <a:r>
              <a:rPr lang="ru-RU" altLang="ru-RU" sz="2400" b="1" dirty="0" smtClean="0">
                <a:solidFill>
                  <a:srgbClr val="002060"/>
                </a:solidFill>
                <a:cs typeface="Times New Roman" pitchFamily="18" charset="0"/>
              </a:rPr>
              <a:t>ФГБОУ ВО «Удмуртский госуниверситет»</a:t>
            </a:r>
          </a:p>
          <a:p>
            <a:pPr eaLnBrk="1" hangingPunct="1"/>
            <a:endParaRPr lang="ru-RU" altLang="ru-RU" sz="1200" b="1" dirty="0" smtClean="0">
              <a:solidFill>
                <a:srgbClr val="002060"/>
              </a:solidFill>
              <a:cs typeface="Times New Roman" pitchFamily="18" charset="0"/>
            </a:endParaRPr>
          </a:p>
          <a:p>
            <a:pPr eaLnBrk="1" hangingPunct="1"/>
            <a:r>
              <a:rPr lang="ru-RU" altLang="ru-RU" sz="2400" b="1" dirty="0" smtClean="0">
                <a:solidFill>
                  <a:srgbClr val="002060"/>
                </a:solidFill>
                <a:cs typeface="Times New Roman" pitchFamily="18" charset="0"/>
              </a:rPr>
              <a:t>Удмуртское региональное отделение </a:t>
            </a:r>
            <a:br>
              <a:rPr lang="ru-RU" altLang="ru-RU" sz="2400" b="1" dirty="0" smtClean="0">
                <a:solidFill>
                  <a:srgbClr val="002060"/>
                </a:solidFill>
                <a:cs typeface="Times New Roman" pitchFamily="18" charset="0"/>
              </a:rPr>
            </a:br>
            <a:r>
              <a:rPr lang="ru-RU" altLang="ru-RU" sz="2400" b="1" dirty="0" smtClean="0">
                <a:solidFill>
                  <a:srgbClr val="002060"/>
                </a:solidFill>
                <a:cs typeface="Times New Roman" pitchFamily="18" charset="0"/>
              </a:rPr>
              <a:t>МОО «Межрегиональная </a:t>
            </a:r>
            <a:r>
              <a:rPr lang="ru-RU" altLang="ru-RU" sz="2400" b="1" dirty="0" err="1" smtClean="0">
                <a:solidFill>
                  <a:srgbClr val="002060"/>
                </a:solidFill>
                <a:cs typeface="Times New Roman" pitchFamily="18" charset="0"/>
              </a:rPr>
              <a:t>тьюторская</a:t>
            </a:r>
            <a:r>
              <a:rPr lang="ru-RU" altLang="ru-RU" sz="2400" b="1" dirty="0" smtClean="0">
                <a:solidFill>
                  <a:srgbClr val="002060"/>
                </a:solidFill>
                <a:cs typeface="Times New Roman" pitchFamily="18" charset="0"/>
              </a:rPr>
              <a:t> ассоциация»</a:t>
            </a:r>
          </a:p>
          <a:p>
            <a:pPr eaLnBrk="1" hangingPunct="1"/>
            <a:endParaRPr lang="ru-RU" altLang="ru-RU" sz="1200" b="1" dirty="0" smtClean="0">
              <a:solidFill>
                <a:srgbClr val="002060"/>
              </a:solidFill>
              <a:cs typeface="Times New Roman" pitchFamily="18" charset="0"/>
            </a:endParaRPr>
          </a:p>
          <a:p>
            <a:pPr eaLnBrk="1" hangingPunct="1"/>
            <a:r>
              <a:rPr lang="ru-RU" altLang="ru-RU" sz="2400" b="1" dirty="0" smtClean="0">
                <a:solidFill>
                  <a:srgbClr val="002060"/>
                </a:solidFill>
                <a:cs typeface="Times New Roman" pitchFamily="18" charset="0"/>
              </a:rPr>
              <a:t>Удмуртское региональное отделение</a:t>
            </a:r>
          </a:p>
          <a:p>
            <a:pPr eaLnBrk="1" hangingPunct="1"/>
            <a:r>
              <a:rPr lang="ru-RU" altLang="ru-RU" sz="2400" b="1" dirty="0" smtClean="0">
                <a:solidFill>
                  <a:srgbClr val="002060"/>
                </a:solidFill>
                <a:cs typeface="Times New Roman" pitchFamily="18" charset="0"/>
              </a:rPr>
              <a:t>ВОО «Русское географическое общество»</a:t>
            </a:r>
          </a:p>
        </p:txBody>
      </p:sp>
      <p:pic>
        <p:nvPicPr>
          <p:cNvPr id="35843" name="Picture 11" descr="эмблема сниоо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17513" y="2874963"/>
            <a:ext cx="977900" cy="977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5844" name="Picture 9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81000" y="4756150"/>
            <a:ext cx="977900" cy="947738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</p:pic>
      <p:pic>
        <p:nvPicPr>
          <p:cNvPr id="35845" name="Рисунок 1" descr="фирм знак ЦДТ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81000" y="1817688"/>
            <a:ext cx="1000125" cy="1001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5846" name="Заголовок 1"/>
          <p:cNvSpPr>
            <a:spLocks noGrp="1"/>
          </p:cNvSpPr>
          <p:nvPr>
            <p:ph type="ctrTitle"/>
          </p:nvPr>
        </p:nvSpPr>
        <p:spPr>
          <a:xfrm>
            <a:off x="1435100" y="260350"/>
            <a:ext cx="7772400" cy="792163"/>
          </a:xfrm>
        </p:spPr>
        <p:txBody>
          <a:bodyPr/>
          <a:lstStyle/>
          <a:p>
            <a:pPr eaLnBrk="1" hangingPunct="1"/>
            <a:r>
              <a:rPr lang="ru-RU" altLang="ru-RU" sz="3200" b="1" dirty="0" smtClean="0">
                <a:solidFill>
                  <a:srgbClr val="002060"/>
                </a:solidFill>
              </a:rPr>
              <a:t>«Исследователь нового века»</a:t>
            </a:r>
          </a:p>
        </p:txBody>
      </p:sp>
      <p:pic>
        <p:nvPicPr>
          <p:cNvPr id="35847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431800" y="3856038"/>
            <a:ext cx="898525" cy="900112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</p:spPr>
      </p:pic>
      <p:pic>
        <p:nvPicPr>
          <p:cNvPr id="35848" name="Рисунок 1"/>
          <p:cNvPicPr>
            <a:picLocks noChangeAspect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417513" y="5732463"/>
            <a:ext cx="876300" cy="630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9" descr="тау"/>
          <p:cNvPicPr>
            <a:picLocks noChangeAspect="1" noChangeArrowheads="1"/>
          </p:cNvPicPr>
          <p:nvPr/>
        </p:nvPicPr>
        <p:blipFill>
          <a:blip r:embed="rId8" cstate="print"/>
          <a:srcRect l="27835" t="22681" r="30890" b="14433"/>
          <a:stretch>
            <a:fillRect/>
          </a:stretch>
        </p:blipFill>
        <p:spPr bwMode="auto">
          <a:xfrm>
            <a:off x="1979712" y="836712"/>
            <a:ext cx="720080" cy="9197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1" name="Rectangle 3"/>
          <p:cNvSpPr>
            <a:spLocks noGrp="1" noChangeArrowheads="1"/>
          </p:cNvSpPr>
          <p:nvPr>
            <p:ph idx="1"/>
          </p:nvPr>
        </p:nvSpPr>
        <p:spPr>
          <a:xfrm>
            <a:off x="395288" y="1989138"/>
            <a:ext cx="8748712" cy="4525962"/>
          </a:xfrm>
        </p:spPr>
        <p:txBody>
          <a:bodyPr/>
          <a:lstStyle/>
          <a:p>
            <a:pPr marL="0" indent="0" algn="ctr">
              <a:buClr>
                <a:srgbClr val="0033CC"/>
              </a:buClr>
              <a:buSzPts val="2200"/>
              <a:buFontTx/>
              <a:buNone/>
              <a:defRPr/>
            </a:pPr>
            <a:r>
              <a:rPr lang="ru-RU" sz="2400" dirty="0" smtClean="0">
                <a:latin typeface="Calibri" pitchFamily="34" charset="0"/>
              </a:rPr>
              <a:t>Заявлено 11  ИР</a:t>
            </a:r>
          </a:p>
          <a:p>
            <a:pPr algn="ctr">
              <a:buFontTx/>
              <a:buNone/>
              <a:defRPr/>
            </a:pPr>
            <a:r>
              <a:rPr lang="ru-RU" sz="2400" b="1" i="1" dirty="0" smtClean="0">
                <a:latin typeface="Calibri" pitchFamily="34" charset="0"/>
              </a:rPr>
              <a:t>Эксперты</a:t>
            </a:r>
          </a:p>
          <a:p>
            <a:pPr>
              <a:buClr>
                <a:srgbClr val="0033CC"/>
              </a:buClr>
              <a:buSzPts val="2200"/>
              <a:buFont typeface="Wingdings" pitchFamily="2" charset="2"/>
              <a:buChar char="l"/>
              <a:defRPr/>
            </a:pPr>
            <a:r>
              <a:rPr lang="ru-RU" sz="2400" b="1" dirty="0" err="1" smtClean="0">
                <a:latin typeface="Calibri" pitchFamily="34" charset="0"/>
              </a:rPr>
              <a:t>Дерюгин</a:t>
            </a:r>
            <a:r>
              <a:rPr lang="ru-RU" sz="2400" b="1" dirty="0" smtClean="0">
                <a:latin typeface="Calibri" pitchFamily="34" charset="0"/>
              </a:rPr>
              <a:t> Алексей Александрович, </a:t>
            </a:r>
            <a:r>
              <a:rPr lang="ru-RU" sz="2400" dirty="0" smtClean="0">
                <a:latin typeface="Calibri" pitchFamily="34" charset="0"/>
              </a:rPr>
              <a:t>директор </a:t>
            </a:r>
            <a:r>
              <a:rPr lang="ru-RU" sz="2400" dirty="0" err="1" smtClean="0">
                <a:latin typeface="Calibri" pitchFamily="34" charset="0"/>
              </a:rPr>
              <a:t>довузовского</a:t>
            </a:r>
            <a:r>
              <a:rPr lang="ru-RU" sz="2400" dirty="0" smtClean="0">
                <a:latin typeface="Calibri" pitchFamily="34" charset="0"/>
              </a:rPr>
              <a:t> образования </a:t>
            </a:r>
            <a:r>
              <a:rPr lang="ru-RU" sz="2400" dirty="0" err="1" smtClean="0">
                <a:latin typeface="Calibri" pitchFamily="34" charset="0"/>
              </a:rPr>
              <a:t>УдГУ</a:t>
            </a:r>
            <a:endParaRPr lang="ru-RU" sz="2400" dirty="0">
              <a:latin typeface="Calibri" pitchFamily="34" charset="0"/>
            </a:endParaRPr>
          </a:p>
          <a:p>
            <a:pPr>
              <a:buClr>
                <a:srgbClr val="0033CC"/>
              </a:buClr>
              <a:buSzPts val="2200"/>
              <a:buFont typeface="Wingdings" pitchFamily="2" charset="2"/>
              <a:buChar char="l"/>
              <a:defRPr/>
            </a:pPr>
            <a:r>
              <a:rPr lang="ru-RU" sz="2400" b="1" dirty="0" err="1" smtClean="0">
                <a:latin typeface="Calibri" pitchFamily="34" charset="0"/>
              </a:rPr>
              <a:t>Владыкина</a:t>
            </a:r>
            <a:r>
              <a:rPr lang="ru-RU" sz="2400" b="1" dirty="0" smtClean="0">
                <a:latin typeface="Calibri" pitchFamily="34" charset="0"/>
              </a:rPr>
              <a:t> Любовь Павловна</a:t>
            </a:r>
            <a:r>
              <a:rPr lang="ru-RU" sz="2400" dirty="0" smtClean="0">
                <a:latin typeface="Calibri" pitchFamily="34" charset="0"/>
              </a:rPr>
              <a:t>, учитель биолог и МБОУ СОШ №3, г. Можга</a:t>
            </a:r>
          </a:p>
          <a:p>
            <a:pPr>
              <a:buClr>
                <a:srgbClr val="0033CC"/>
              </a:buClr>
              <a:buSzPts val="2200"/>
              <a:buFont typeface="Wingdings" pitchFamily="2" charset="2"/>
              <a:buChar char="l"/>
              <a:defRPr/>
            </a:pPr>
            <a:r>
              <a:rPr lang="ru-RU" sz="2400" b="1" dirty="0" smtClean="0">
                <a:latin typeface="Calibri" pitchFamily="34" charset="0"/>
              </a:rPr>
              <a:t>Краснопольская Полина, </a:t>
            </a:r>
            <a:r>
              <a:rPr lang="ru-RU" sz="2400" dirty="0" smtClean="0">
                <a:latin typeface="Calibri" pitchFamily="34" charset="0"/>
              </a:rPr>
              <a:t> студентка 1 курса </a:t>
            </a:r>
            <a:r>
              <a:rPr lang="ru-RU" sz="2400" dirty="0" err="1" smtClean="0">
                <a:latin typeface="Calibri" pitchFamily="34" charset="0"/>
              </a:rPr>
              <a:t>УдГУ</a:t>
            </a:r>
            <a:endParaRPr lang="ru-RU" sz="2400" dirty="0" smtClean="0">
              <a:latin typeface="Calibri" pitchFamily="34" charset="0"/>
            </a:endParaRPr>
          </a:p>
          <a:p>
            <a:pPr marL="0" indent="0">
              <a:buClr>
                <a:srgbClr val="0033CC"/>
              </a:buClr>
              <a:buSzPts val="2200"/>
              <a:buFontTx/>
              <a:buNone/>
              <a:defRPr/>
            </a:pPr>
            <a:endParaRPr lang="ru-RU" sz="2400" dirty="0" smtClean="0">
              <a:latin typeface="Calibri" pitchFamily="34" charset="0"/>
            </a:endParaRPr>
          </a:p>
          <a:p>
            <a:pPr>
              <a:buClr>
                <a:srgbClr val="0033CC"/>
              </a:buClr>
              <a:buSzPts val="1800"/>
              <a:buFont typeface="Wingdings" pitchFamily="2" charset="2"/>
              <a:buChar char="l"/>
              <a:defRPr/>
            </a:pPr>
            <a:r>
              <a:rPr lang="ru-RU" sz="2400" i="1" dirty="0">
                <a:latin typeface="Calibri" pitchFamily="34" charset="0"/>
              </a:rPr>
              <a:t>Эксперт-наблюдатель –</a:t>
            </a:r>
            <a:r>
              <a:rPr lang="ru-RU" sz="2400" b="1" i="1" dirty="0">
                <a:latin typeface="Calibri" pitchFamily="34" charset="0"/>
              </a:rPr>
              <a:t> </a:t>
            </a:r>
            <a:r>
              <a:rPr lang="ru-RU" sz="2400" b="1" i="1" dirty="0" smtClean="0">
                <a:latin typeface="Calibri" pitchFamily="34" charset="0"/>
              </a:rPr>
              <a:t>Рябов Михаил Александрович</a:t>
            </a:r>
          </a:p>
        </p:txBody>
      </p:sp>
      <p:sp>
        <p:nvSpPr>
          <p:cNvPr id="7" name="Заголовок 1"/>
          <p:cNvSpPr>
            <a:spLocks noGrp="1"/>
          </p:cNvSpPr>
          <p:nvPr>
            <p:ph type="title"/>
          </p:nvPr>
        </p:nvSpPr>
        <p:spPr>
          <a:xfrm>
            <a:off x="914400" y="188913"/>
            <a:ext cx="8229600" cy="1143000"/>
          </a:xfrm>
        </p:spPr>
        <p:txBody>
          <a:bodyPr/>
          <a:lstStyle/>
          <a:p>
            <a:pPr>
              <a:defRPr/>
            </a:pPr>
            <a:r>
              <a:rPr lang="ru-RU" sz="4000" b="1" dirty="0" smtClean="0">
                <a:solidFill>
                  <a:srgbClr val="171CD7"/>
                </a:solidFill>
              </a:rPr>
              <a:t>Секция </a:t>
            </a:r>
            <a:br>
              <a:rPr lang="ru-RU" sz="4000" b="1" dirty="0" smtClean="0">
                <a:solidFill>
                  <a:srgbClr val="171CD7"/>
                </a:solidFill>
              </a:rPr>
            </a:br>
            <a:r>
              <a:rPr lang="ru-RU" sz="4000" b="1" dirty="0" smtClean="0">
                <a:solidFill>
                  <a:srgbClr val="171CD7"/>
                </a:solidFill>
              </a:rPr>
              <a:t>«Юный исследователь 3»</a:t>
            </a: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7020272" y="0"/>
            <a:ext cx="2319536" cy="365125"/>
          </a:xfrm>
        </p:spPr>
        <p:txBody>
          <a:bodyPr/>
          <a:lstStyle/>
          <a:p>
            <a:pPr>
              <a:defRPr/>
            </a:pPr>
            <a:r>
              <a:rPr lang="ru-RU" sz="2400" b="1" dirty="0" smtClean="0">
                <a:solidFill>
                  <a:srgbClr val="171CD7"/>
                </a:solidFill>
              </a:rPr>
              <a:t>20.05.2020</a:t>
            </a:r>
            <a:endParaRPr lang="ru-RU" sz="2400" b="1" dirty="0">
              <a:solidFill>
                <a:srgbClr val="171CD7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ext Box 19"/>
          <p:cNvSpPr txBox="1">
            <a:spLocks noChangeArrowheads="1"/>
          </p:cNvSpPr>
          <p:nvPr/>
        </p:nvSpPr>
        <p:spPr bwMode="gray">
          <a:xfrm>
            <a:off x="3843338" y="4322763"/>
            <a:ext cx="9779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ru-RU" altLang="ru-RU" b="1">
                <a:solidFill>
                  <a:srgbClr val="FFFFFF"/>
                </a:solidFill>
              </a:rPr>
              <a:t>теория</a:t>
            </a:r>
            <a:endParaRPr lang="ru-RU" altLang="ru-RU"/>
          </a:p>
        </p:txBody>
      </p:sp>
      <p:sp>
        <p:nvSpPr>
          <p:cNvPr id="20483" name="Text Box 6"/>
          <p:cNvSpPr txBox="1">
            <a:spLocks noChangeArrowheads="1"/>
          </p:cNvSpPr>
          <p:nvPr/>
        </p:nvSpPr>
        <p:spPr bwMode="auto">
          <a:xfrm>
            <a:off x="3491880" y="1189310"/>
            <a:ext cx="5184775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rgbClr val="2F4D71"/>
            </a:prstShdw>
          </a:effectLst>
        </p:spPr>
        <p:txBody>
          <a:bodyPr>
            <a:spAutoFit/>
          </a:bodyPr>
          <a:lstStyle/>
          <a:p>
            <a:pPr algn="ctr"/>
            <a:r>
              <a:rPr lang="ru-RU" altLang="ru-RU" sz="2400" b="1" dirty="0">
                <a:solidFill>
                  <a:srgbClr val="000099"/>
                </a:solidFill>
              </a:rPr>
              <a:t>Группа </a:t>
            </a:r>
            <a:r>
              <a:rPr lang="ru-RU" altLang="ru-RU" sz="2400" b="1" dirty="0" err="1">
                <a:solidFill>
                  <a:srgbClr val="000099"/>
                </a:solidFill>
              </a:rPr>
              <a:t>ВКонтакте</a:t>
            </a:r>
            <a:r>
              <a:rPr lang="en-US" altLang="ru-RU" sz="2400" b="1" dirty="0">
                <a:solidFill>
                  <a:srgbClr val="000099"/>
                </a:solidFill>
              </a:rPr>
              <a:t>  </a:t>
            </a:r>
          </a:p>
          <a:p>
            <a:pPr algn="ctr"/>
            <a:r>
              <a:rPr lang="ru-RU" altLang="ru-RU" sz="2400" b="1" dirty="0">
                <a:solidFill>
                  <a:srgbClr val="000099"/>
                </a:solidFill>
              </a:rPr>
              <a:t>«Школа исследователей»</a:t>
            </a:r>
          </a:p>
        </p:txBody>
      </p:sp>
      <p:sp>
        <p:nvSpPr>
          <p:cNvPr id="20484" name="Text Box 7"/>
          <p:cNvSpPr txBox="1">
            <a:spLocks noChangeArrowheads="1"/>
          </p:cNvSpPr>
          <p:nvPr/>
        </p:nvSpPr>
        <p:spPr bwMode="auto">
          <a:xfrm>
            <a:off x="3167336" y="4221088"/>
            <a:ext cx="5976664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rgbClr val="2F4D71"/>
            </a:prstShdw>
          </a:effectLst>
        </p:spPr>
        <p:txBody>
          <a:bodyPr wrap="square">
            <a:spAutoFit/>
          </a:bodyPr>
          <a:lstStyle/>
          <a:p>
            <a:pPr>
              <a:buFontTx/>
              <a:buChar char="•"/>
            </a:pPr>
            <a:r>
              <a:rPr lang="ru-RU" altLang="ru-RU" sz="2000" b="1" dirty="0">
                <a:solidFill>
                  <a:srgbClr val="000099"/>
                </a:solidFill>
              </a:rPr>
              <a:t> Методические материалы по исследовательской</a:t>
            </a:r>
          </a:p>
          <a:p>
            <a:r>
              <a:rPr lang="ru-RU" altLang="ru-RU" sz="2000" b="1" dirty="0">
                <a:solidFill>
                  <a:srgbClr val="000099"/>
                </a:solidFill>
              </a:rPr>
              <a:t> </a:t>
            </a:r>
            <a:r>
              <a:rPr lang="ru-RU" altLang="ru-RU" sz="2000" b="1" dirty="0" smtClean="0">
                <a:solidFill>
                  <a:srgbClr val="000099"/>
                </a:solidFill>
              </a:rPr>
              <a:t>и проектной деятельности </a:t>
            </a:r>
            <a:endParaRPr lang="ru-RU" altLang="ru-RU" sz="2000" b="1" dirty="0">
              <a:solidFill>
                <a:srgbClr val="000099"/>
              </a:solidFill>
            </a:endParaRPr>
          </a:p>
          <a:p>
            <a:pPr>
              <a:buFontTx/>
              <a:buChar char="•"/>
            </a:pPr>
            <a:r>
              <a:rPr lang="ru-RU" altLang="ru-RU" sz="2000" b="1" dirty="0">
                <a:solidFill>
                  <a:srgbClr val="000099"/>
                </a:solidFill>
              </a:rPr>
              <a:t> Положения о Конференции, об Экспедиции</a:t>
            </a:r>
          </a:p>
          <a:p>
            <a:pPr>
              <a:buFontTx/>
              <a:buChar char="•"/>
            </a:pPr>
            <a:r>
              <a:rPr lang="ru-RU" altLang="ru-RU" sz="2000" b="1" dirty="0">
                <a:solidFill>
                  <a:srgbClr val="000099"/>
                </a:solidFill>
              </a:rPr>
              <a:t> Новости   «Исследователь нового века»</a:t>
            </a:r>
          </a:p>
          <a:p>
            <a:pPr>
              <a:buFontTx/>
              <a:buChar char="•"/>
            </a:pPr>
            <a:r>
              <a:rPr lang="ru-RU" altLang="ru-RU" sz="2000" b="1" dirty="0">
                <a:solidFill>
                  <a:srgbClr val="000099"/>
                </a:solidFill>
              </a:rPr>
              <a:t>Фото и видеоролики с </a:t>
            </a:r>
            <a:r>
              <a:rPr lang="ru-RU" altLang="ru-RU" sz="2000" b="1" dirty="0" smtClean="0">
                <a:solidFill>
                  <a:srgbClr val="000099"/>
                </a:solidFill>
              </a:rPr>
              <a:t>Сессий ШИ, Экспедиций, </a:t>
            </a:r>
            <a:r>
              <a:rPr lang="ru-RU" altLang="ru-RU" sz="2000" b="1" dirty="0" err="1" smtClean="0">
                <a:solidFill>
                  <a:srgbClr val="000099"/>
                </a:solidFill>
              </a:rPr>
              <a:t>Конфернций</a:t>
            </a:r>
            <a:r>
              <a:rPr lang="ru-RU" altLang="ru-RU" sz="2000" b="1" dirty="0" smtClean="0">
                <a:solidFill>
                  <a:srgbClr val="000099"/>
                </a:solidFill>
              </a:rPr>
              <a:t>, Фестивалей и др.</a:t>
            </a:r>
            <a:endParaRPr lang="ru-RU" altLang="ru-RU" sz="2000" b="1" dirty="0">
              <a:solidFill>
                <a:srgbClr val="000099"/>
              </a:solidFill>
            </a:endParaRPr>
          </a:p>
        </p:txBody>
      </p:sp>
      <p:sp>
        <p:nvSpPr>
          <p:cNvPr id="7177" name="Rectangle 9"/>
          <p:cNvSpPr>
            <a:spLocks noChangeArrowheads="1"/>
          </p:cNvSpPr>
          <p:nvPr/>
        </p:nvSpPr>
        <p:spPr bwMode="auto">
          <a:xfrm>
            <a:off x="3491880" y="2060848"/>
            <a:ext cx="4531305" cy="646331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  <a:extLst/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3600" b="1" dirty="0">
                <a:solidFill>
                  <a:schemeClr val="tx2">
                    <a:lumMod val="75000"/>
                  </a:schemeClr>
                </a:solidFill>
                <a:hlinkClick r:id="rId2"/>
              </a:rPr>
              <a:t>vk.com/club44495473</a:t>
            </a:r>
            <a:r>
              <a:rPr lang="ru-RU" sz="3600" dirty="0">
                <a:solidFill>
                  <a:schemeClr val="tx2">
                    <a:lumMod val="75000"/>
                  </a:schemeClr>
                </a:solidFill>
              </a:rPr>
              <a:t> </a:t>
            </a:r>
          </a:p>
        </p:txBody>
      </p:sp>
      <p:sp>
        <p:nvSpPr>
          <p:cNvPr id="38928" name="AutoShape 16"/>
          <p:cNvSpPr>
            <a:spLocks noChangeArrowheads="1"/>
          </p:cNvSpPr>
          <p:nvPr/>
        </p:nvSpPr>
        <p:spPr bwMode="gray">
          <a:xfrm>
            <a:off x="2339975" y="0"/>
            <a:ext cx="6804025" cy="908050"/>
          </a:xfrm>
          <a:prstGeom prst="roundRect">
            <a:avLst>
              <a:gd name="adj" fmla="val 50000"/>
            </a:avLst>
          </a:prstGeom>
          <a:solidFill>
            <a:srgbClr val="0066FF"/>
          </a:solidFill>
          <a:ln w="38100" algn="ctr">
            <a:solidFill>
              <a:srgbClr val="FFFFFF"/>
            </a:solidFill>
            <a:round/>
            <a:headEnd/>
            <a:tailEnd/>
          </a:ln>
          <a:effectLst>
            <a:outerShdw dist="107763" dir="2700000" algn="ctr" rotWithShape="0">
              <a:srgbClr val="001D3A">
                <a:alpha val="50000"/>
              </a:srgbClr>
            </a:outerShdw>
          </a:effectLst>
        </p:spPr>
        <p:txBody>
          <a:bodyPr wrap="none" anchor="ctr"/>
          <a:lstStyle/>
          <a:p>
            <a:pPr algn="ctr">
              <a:defRPr/>
            </a:pPr>
            <a:r>
              <a:rPr lang="ru-RU" sz="4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Результаты конференции</a:t>
            </a:r>
            <a:endParaRPr lang="ru-RU" sz="4000" b="1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pic>
        <p:nvPicPr>
          <p:cNvPr id="20487" name="Рисунок 1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2132856"/>
            <a:ext cx="2988047" cy="2988048"/>
          </a:xfrm>
          <a:prstGeom prst="rect">
            <a:avLst/>
          </a:prstGeom>
          <a:noFill/>
          <a:ln w="9525">
            <a:solidFill>
              <a:srgbClr val="0070C0"/>
            </a:solidFill>
            <a:miter lim="800000"/>
            <a:headEnd/>
            <a:tailEnd/>
          </a:ln>
        </p:spPr>
      </p:pic>
      <p:sp>
        <p:nvSpPr>
          <p:cNvPr id="8" name="Rectangle 8"/>
          <p:cNvSpPr>
            <a:spLocks noChangeArrowheads="1"/>
          </p:cNvSpPr>
          <p:nvPr/>
        </p:nvSpPr>
        <p:spPr bwMode="auto">
          <a:xfrm>
            <a:off x="2987824" y="3501008"/>
            <a:ext cx="5832475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3600" b="1" dirty="0">
                <a:hlinkClick r:id="rId4"/>
              </a:rPr>
              <a:t>sled2017.nethouse.ru</a:t>
            </a:r>
            <a:r>
              <a:rPr lang="en-US" sz="3600" b="1" dirty="0"/>
              <a:t> </a:t>
            </a:r>
            <a:endParaRPr lang="ru-RU" sz="3600" dirty="0"/>
          </a:p>
        </p:txBody>
      </p:sp>
      <p:sp>
        <p:nvSpPr>
          <p:cNvPr id="20489" name="Прямоугольник 14"/>
          <p:cNvSpPr>
            <a:spLocks noChangeArrowheads="1"/>
          </p:cNvSpPr>
          <p:nvPr/>
        </p:nvSpPr>
        <p:spPr bwMode="auto">
          <a:xfrm>
            <a:off x="3419872" y="2708920"/>
            <a:ext cx="5135563" cy="83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altLang="ru-RU" sz="2400" b="1" dirty="0">
                <a:solidFill>
                  <a:srgbClr val="000099"/>
                </a:solidFill>
              </a:rPr>
              <a:t>Сайт </a:t>
            </a:r>
          </a:p>
          <a:p>
            <a:pPr algn="ctr"/>
            <a:r>
              <a:rPr lang="ru-RU" altLang="ru-RU" sz="2400" b="1" dirty="0">
                <a:solidFill>
                  <a:srgbClr val="000099"/>
                </a:solidFill>
              </a:rPr>
              <a:t>«Исследователь нового века» 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1"/>
          <p:cNvSpPr>
            <a:spLocks noGrp="1"/>
          </p:cNvSpPr>
          <p:nvPr>
            <p:ph type="subTitle" idx="1"/>
          </p:nvPr>
        </p:nvSpPr>
        <p:spPr>
          <a:xfrm>
            <a:off x="1293813" y="836712"/>
            <a:ext cx="7850187" cy="5472361"/>
          </a:xfrm>
        </p:spPr>
        <p:txBody>
          <a:bodyPr/>
          <a:lstStyle/>
          <a:p>
            <a:pPr eaLnBrk="1" hangingPunct="1"/>
            <a:endParaRPr lang="ru-RU" altLang="ru-RU" sz="1000" b="1" dirty="0" smtClean="0">
              <a:solidFill>
                <a:srgbClr val="002060"/>
              </a:solidFill>
              <a:cs typeface="Times New Roman" pitchFamily="18" charset="0"/>
            </a:endParaRPr>
          </a:p>
          <a:p>
            <a:pPr eaLnBrk="1" hangingPunct="1"/>
            <a:r>
              <a:rPr lang="ru-RU" altLang="ru-RU" sz="2400" b="1" dirty="0" smtClean="0">
                <a:solidFill>
                  <a:srgbClr val="002060"/>
                </a:solidFill>
                <a:cs typeface="Times New Roman" pitchFamily="18" charset="0"/>
              </a:rPr>
              <a:t>            АОУ УР «Региональный образовательный </a:t>
            </a:r>
          </a:p>
          <a:p>
            <a:pPr eaLnBrk="1" hangingPunct="1"/>
            <a:r>
              <a:rPr lang="ru-RU" altLang="ru-RU" sz="2400" b="1" dirty="0" smtClean="0">
                <a:solidFill>
                  <a:srgbClr val="002060"/>
                </a:solidFill>
                <a:cs typeface="Times New Roman" pitchFamily="18" charset="0"/>
              </a:rPr>
              <a:t>центр одарённых детей» </a:t>
            </a:r>
          </a:p>
          <a:p>
            <a:pPr eaLnBrk="1" hangingPunct="1">
              <a:spcBef>
                <a:spcPts val="0"/>
              </a:spcBef>
            </a:pPr>
            <a:r>
              <a:rPr lang="ru-RU" altLang="ru-RU" sz="2400" b="1" dirty="0" smtClean="0">
                <a:solidFill>
                  <a:srgbClr val="002060"/>
                </a:solidFill>
                <a:cs typeface="Times New Roman" pitchFamily="18" charset="0"/>
              </a:rPr>
              <a:t>МБОУ ДО Центр детского творчества </a:t>
            </a:r>
            <a:r>
              <a:rPr lang="ru-RU" altLang="ru-RU" sz="2400" b="1" dirty="0" err="1" smtClean="0">
                <a:solidFill>
                  <a:srgbClr val="002060"/>
                </a:solidFill>
                <a:cs typeface="Times New Roman" pitchFamily="18" charset="0"/>
              </a:rPr>
              <a:t>Устиновского</a:t>
            </a:r>
            <a:r>
              <a:rPr lang="ru-RU" altLang="ru-RU" sz="2400" b="1" dirty="0" smtClean="0">
                <a:solidFill>
                  <a:srgbClr val="002060"/>
                </a:solidFill>
                <a:cs typeface="Times New Roman" pitchFamily="18" charset="0"/>
              </a:rPr>
              <a:t> района г. Ижевска</a:t>
            </a:r>
            <a:endParaRPr lang="ru-RU" altLang="ru-RU" sz="1400" b="1" dirty="0" smtClean="0">
              <a:solidFill>
                <a:srgbClr val="002060"/>
              </a:solidFill>
              <a:cs typeface="Times New Roman" pitchFamily="18" charset="0"/>
            </a:endParaRPr>
          </a:p>
          <a:p>
            <a:pPr eaLnBrk="1" hangingPunct="1">
              <a:spcBef>
                <a:spcPts val="0"/>
              </a:spcBef>
            </a:pPr>
            <a:r>
              <a:rPr lang="ru-RU" altLang="ru-RU" sz="2400" b="1" dirty="0" smtClean="0">
                <a:solidFill>
                  <a:srgbClr val="002060"/>
                </a:solidFill>
                <a:cs typeface="Times New Roman" pitchFamily="18" charset="0"/>
              </a:rPr>
              <a:t/>
            </a:r>
            <a:br>
              <a:rPr lang="ru-RU" altLang="ru-RU" sz="2400" b="1" dirty="0" smtClean="0">
                <a:solidFill>
                  <a:srgbClr val="002060"/>
                </a:solidFill>
                <a:cs typeface="Times New Roman" pitchFamily="18" charset="0"/>
              </a:rPr>
            </a:br>
            <a:r>
              <a:rPr lang="ru-RU" altLang="ru-RU" sz="2400" b="1" dirty="0" smtClean="0">
                <a:solidFill>
                  <a:srgbClr val="002060"/>
                </a:solidFill>
                <a:cs typeface="Times New Roman" pitchFamily="18" charset="0"/>
              </a:rPr>
              <a:t>УРОО СНИОО «Союз учёных Удмуртии»</a:t>
            </a:r>
          </a:p>
          <a:p>
            <a:pPr eaLnBrk="1" hangingPunct="1"/>
            <a:endParaRPr lang="ru-RU" altLang="ru-RU" sz="1400" b="1" dirty="0" smtClean="0">
              <a:solidFill>
                <a:srgbClr val="002060"/>
              </a:solidFill>
              <a:cs typeface="Times New Roman" pitchFamily="18" charset="0"/>
            </a:endParaRPr>
          </a:p>
          <a:p>
            <a:pPr eaLnBrk="1" hangingPunct="1"/>
            <a:r>
              <a:rPr lang="ru-RU" altLang="ru-RU" sz="2400" b="1" dirty="0" smtClean="0">
                <a:solidFill>
                  <a:srgbClr val="002060"/>
                </a:solidFill>
                <a:cs typeface="Times New Roman" pitchFamily="18" charset="0"/>
              </a:rPr>
              <a:t>ФГБОУ ВО «Удмуртский госуниверситет»</a:t>
            </a:r>
          </a:p>
          <a:p>
            <a:pPr eaLnBrk="1" hangingPunct="1"/>
            <a:endParaRPr lang="ru-RU" altLang="ru-RU" sz="1200" b="1" dirty="0" smtClean="0">
              <a:solidFill>
                <a:srgbClr val="002060"/>
              </a:solidFill>
              <a:cs typeface="Times New Roman" pitchFamily="18" charset="0"/>
            </a:endParaRPr>
          </a:p>
          <a:p>
            <a:pPr eaLnBrk="1" hangingPunct="1"/>
            <a:r>
              <a:rPr lang="ru-RU" altLang="ru-RU" sz="2400" b="1" dirty="0" smtClean="0">
                <a:solidFill>
                  <a:srgbClr val="002060"/>
                </a:solidFill>
                <a:cs typeface="Times New Roman" pitchFamily="18" charset="0"/>
              </a:rPr>
              <a:t>Удмуртское региональное отделение </a:t>
            </a:r>
            <a:br>
              <a:rPr lang="ru-RU" altLang="ru-RU" sz="2400" b="1" dirty="0" smtClean="0">
                <a:solidFill>
                  <a:srgbClr val="002060"/>
                </a:solidFill>
                <a:cs typeface="Times New Roman" pitchFamily="18" charset="0"/>
              </a:rPr>
            </a:br>
            <a:r>
              <a:rPr lang="ru-RU" altLang="ru-RU" sz="2400" b="1" dirty="0" smtClean="0">
                <a:solidFill>
                  <a:srgbClr val="002060"/>
                </a:solidFill>
                <a:cs typeface="Times New Roman" pitchFamily="18" charset="0"/>
              </a:rPr>
              <a:t>МОО «Межрегиональная </a:t>
            </a:r>
            <a:r>
              <a:rPr lang="ru-RU" altLang="ru-RU" sz="2400" b="1" dirty="0" err="1" smtClean="0">
                <a:solidFill>
                  <a:srgbClr val="002060"/>
                </a:solidFill>
                <a:cs typeface="Times New Roman" pitchFamily="18" charset="0"/>
              </a:rPr>
              <a:t>тьюторская</a:t>
            </a:r>
            <a:r>
              <a:rPr lang="ru-RU" altLang="ru-RU" sz="2400" b="1" dirty="0" smtClean="0">
                <a:solidFill>
                  <a:srgbClr val="002060"/>
                </a:solidFill>
                <a:cs typeface="Times New Roman" pitchFamily="18" charset="0"/>
              </a:rPr>
              <a:t> ассоциация»</a:t>
            </a:r>
          </a:p>
          <a:p>
            <a:pPr eaLnBrk="1" hangingPunct="1"/>
            <a:endParaRPr lang="ru-RU" altLang="ru-RU" sz="1200" b="1" dirty="0" smtClean="0">
              <a:solidFill>
                <a:srgbClr val="002060"/>
              </a:solidFill>
              <a:cs typeface="Times New Roman" pitchFamily="18" charset="0"/>
            </a:endParaRPr>
          </a:p>
          <a:p>
            <a:pPr eaLnBrk="1" hangingPunct="1"/>
            <a:r>
              <a:rPr lang="ru-RU" altLang="ru-RU" sz="2400" b="1" dirty="0" smtClean="0">
                <a:solidFill>
                  <a:srgbClr val="002060"/>
                </a:solidFill>
                <a:cs typeface="Times New Roman" pitchFamily="18" charset="0"/>
              </a:rPr>
              <a:t>Удмуртское региональное отделение</a:t>
            </a:r>
          </a:p>
          <a:p>
            <a:pPr eaLnBrk="1" hangingPunct="1"/>
            <a:r>
              <a:rPr lang="ru-RU" altLang="ru-RU" sz="2400" b="1" dirty="0" smtClean="0">
                <a:solidFill>
                  <a:srgbClr val="002060"/>
                </a:solidFill>
                <a:cs typeface="Times New Roman" pitchFamily="18" charset="0"/>
              </a:rPr>
              <a:t>ВОО «Русское географическое общество»</a:t>
            </a:r>
          </a:p>
        </p:txBody>
      </p:sp>
      <p:pic>
        <p:nvPicPr>
          <p:cNvPr id="35843" name="Picture 11" descr="эмблема сниоо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17513" y="2874963"/>
            <a:ext cx="977900" cy="977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5844" name="Picture 9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81000" y="4756150"/>
            <a:ext cx="977900" cy="947738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</p:pic>
      <p:pic>
        <p:nvPicPr>
          <p:cNvPr id="35845" name="Рисунок 1" descr="фирм знак ЦДТ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81000" y="1817688"/>
            <a:ext cx="1000125" cy="1001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5846" name="Заголовок 1"/>
          <p:cNvSpPr>
            <a:spLocks noGrp="1"/>
          </p:cNvSpPr>
          <p:nvPr>
            <p:ph type="ctrTitle"/>
          </p:nvPr>
        </p:nvSpPr>
        <p:spPr>
          <a:xfrm>
            <a:off x="1435100" y="260350"/>
            <a:ext cx="7772400" cy="792163"/>
          </a:xfrm>
        </p:spPr>
        <p:txBody>
          <a:bodyPr/>
          <a:lstStyle/>
          <a:p>
            <a:pPr eaLnBrk="1" hangingPunct="1"/>
            <a:r>
              <a:rPr lang="ru-RU" altLang="ru-RU" sz="3200" b="1" dirty="0" smtClean="0">
                <a:solidFill>
                  <a:srgbClr val="002060"/>
                </a:solidFill>
              </a:rPr>
              <a:t>«Исследователь нового века»</a:t>
            </a:r>
          </a:p>
        </p:txBody>
      </p:sp>
      <p:pic>
        <p:nvPicPr>
          <p:cNvPr id="35847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431800" y="3856038"/>
            <a:ext cx="898525" cy="900112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</p:spPr>
      </p:pic>
      <p:pic>
        <p:nvPicPr>
          <p:cNvPr id="35848" name="Рисунок 1"/>
          <p:cNvPicPr>
            <a:picLocks noChangeAspect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417513" y="5732463"/>
            <a:ext cx="876300" cy="630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9" descr="тау"/>
          <p:cNvPicPr>
            <a:picLocks noChangeAspect="1" noChangeArrowheads="1"/>
          </p:cNvPicPr>
          <p:nvPr/>
        </p:nvPicPr>
        <p:blipFill>
          <a:blip r:embed="rId8" cstate="print"/>
          <a:srcRect l="27835" t="22681" r="30890" b="14433"/>
          <a:stretch>
            <a:fillRect/>
          </a:stretch>
        </p:blipFill>
        <p:spPr bwMode="auto">
          <a:xfrm>
            <a:off x="1979712" y="908720"/>
            <a:ext cx="720080" cy="847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6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FontTx/>
              <a:buNone/>
              <a:defRPr/>
            </a:pPr>
            <a:r>
              <a:rPr lang="ru-RU" b="1" i="1" dirty="0" smtClean="0">
                <a:solidFill>
                  <a:srgbClr val="0033CC"/>
                </a:solidFill>
                <a:latin typeface="Calibri" pitchFamily="34" charset="0"/>
              </a:rPr>
              <a:t>Конкурс </a:t>
            </a:r>
          </a:p>
          <a:p>
            <a:pPr algn="ctr">
              <a:defRPr/>
            </a:pPr>
            <a:r>
              <a:rPr lang="ru-RU" b="1" i="1" dirty="0" smtClean="0">
                <a:solidFill>
                  <a:srgbClr val="0033CC"/>
                </a:solidFill>
              </a:rPr>
              <a:t>«</a:t>
            </a:r>
            <a:r>
              <a:rPr lang="ru-RU" b="1" i="1" dirty="0" smtClean="0">
                <a:solidFill>
                  <a:srgbClr val="0033CC"/>
                </a:solidFill>
                <a:latin typeface="Calibri" pitchFamily="34" charset="0"/>
              </a:rPr>
              <a:t>Самый интересный вопрос?!</a:t>
            </a:r>
            <a:r>
              <a:rPr lang="ru-RU" b="1" i="1" dirty="0" smtClean="0">
                <a:solidFill>
                  <a:srgbClr val="0033CC"/>
                </a:solidFill>
              </a:rPr>
              <a:t>»</a:t>
            </a:r>
            <a:endParaRPr lang="ru-RU" b="1" i="1" dirty="0" smtClean="0">
              <a:solidFill>
                <a:srgbClr val="0033CC"/>
              </a:solidFill>
              <a:latin typeface="Calibri" pitchFamily="34" charset="0"/>
            </a:endParaRPr>
          </a:p>
          <a:p>
            <a:pPr algn="ctr">
              <a:defRPr/>
            </a:pPr>
            <a:endParaRPr lang="ru-RU" b="1" i="1" dirty="0" smtClean="0">
              <a:solidFill>
                <a:srgbClr val="0033CC"/>
              </a:solidFill>
              <a:latin typeface="Calibri" pitchFamily="34" charset="0"/>
            </a:endParaRPr>
          </a:p>
          <a:p>
            <a:pPr algn="ctr">
              <a:buFontTx/>
              <a:buNone/>
              <a:defRPr/>
            </a:pPr>
            <a:r>
              <a:rPr lang="ru-RU" b="1" i="1" dirty="0" smtClean="0">
                <a:solidFill>
                  <a:srgbClr val="0033CC"/>
                </a:solidFill>
                <a:latin typeface="Calibri" pitchFamily="34" charset="0"/>
              </a:rPr>
              <a:t>Общайтесь!</a:t>
            </a:r>
          </a:p>
          <a:p>
            <a:pPr algn="ctr">
              <a:buFontTx/>
              <a:buNone/>
              <a:defRPr/>
            </a:pPr>
            <a:r>
              <a:rPr lang="ru-RU" b="1" i="1" dirty="0" smtClean="0">
                <a:solidFill>
                  <a:srgbClr val="0033CC"/>
                </a:solidFill>
                <a:latin typeface="Calibri" pitchFamily="34" charset="0"/>
              </a:rPr>
              <a:t>Делитесь открытиями!</a:t>
            </a:r>
          </a:p>
          <a:p>
            <a:pPr algn="ctr">
              <a:buFontTx/>
              <a:buNone/>
              <a:defRPr/>
            </a:pPr>
            <a:r>
              <a:rPr lang="ru-RU" b="1" i="1" dirty="0" smtClean="0">
                <a:solidFill>
                  <a:srgbClr val="0033CC"/>
                </a:solidFill>
                <a:latin typeface="Calibri" pitchFamily="34" charset="0"/>
              </a:rPr>
              <a:t>Приобретайте опыт!</a:t>
            </a:r>
          </a:p>
          <a:p>
            <a:pPr algn="ctr">
              <a:buFontTx/>
              <a:buNone/>
              <a:defRPr/>
            </a:pPr>
            <a:r>
              <a:rPr lang="ru-RU" b="1" i="1" dirty="0" smtClean="0">
                <a:solidFill>
                  <a:srgbClr val="0033CC"/>
                </a:solidFill>
                <a:latin typeface="Calibri" pitchFamily="34" charset="0"/>
              </a:rPr>
              <a:t>Познавайте себя!</a:t>
            </a:r>
          </a:p>
        </p:txBody>
      </p:sp>
      <p:sp>
        <p:nvSpPr>
          <p:cNvPr id="34819" name="Заголовок 1"/>
          <p:cNvSpPr>
            <a:spLocks noGrp="1"/>
          </p:cNvSpPr>
          <p:nvPr>
            <p:ph type="title"/>
          </p:nvPr>
        </p:nvSpPr>
        <p:spPr>
          <a:xfrm>
            <a:off x="1921867" y="260648"/>
            <a:ext cx="7222133" cy="1143000"/>
          </a:xfrm>
        </p:spPr>
        <p:txBody>
          <a:bodyPr/>
          <a:lstStyle/>
          <a:p>
            <a:pPr eaLnBrk="1" hangingPunct="1"/>
            <a:r>
              <a:rPr lang="en-US" altLang="ru-RU" sz="2400" b="1" dirty="0" smtClean="0">
                <a:solidFill>
                  <a:srgbClr val="002060"/>
                </a:solidFill>
              </a:rPr>
              <a:t>XX</a:t>
            </a:r>
            <a:r>
              <a:rPr lang="ru-RU" altLang="ru-RU" sz="2400" b="1" dirty="0" smtClean="0">
                <a:solidFill>
                  <a:srgbClr val="002060"/>
                </a:solidFill>
              </a:rPr>
              <a:t> открытая конференция </a:t>
            </a:r>
            <a:br>
              <a:rPr lang="ru-RU" altLang="ru-RU" sz="2400" b="1" dirty="0" smtClean="0">
                <a:solidFill>
                  <a:srgbClr val="002060"/>
                </a:solidFill>
              </a:rPr>
            </a:br>
            <a:r>
              <a:rPr lang="ru-RU" altLang="ru-RU" sz="2400" b="1" dirty="0" smtClean="0">
                <a:solidFill>
                  <a:srgbClr val="002060"/>
                </a:solidFill>
              </a:rPr>
              <a:t>исследовательских и проектных работ учащихся </a:t>
            </a:r>
            <a:br>
              <a:rPr lang="ru-RU" altLang="ru-RU" sz="2400" b="1" dirty="0" smtClean="0">
                <a:solidFill>
                  <a:srgbClr val="002060"/>
                </a:solidFill>
              </a:rPr>
            </a:br>
            <a:r>
              <a:rPr lang="ru-RU" altLang="ru-RU" sz="2400" b="1" dirty="0" smtClean="0">
                <a:solidFill>
                  <a:srgbClr val="002060"/>
                </a:solidFill>
              </a:rPr>
              <a:t>«Исследователь нового века»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4"/>
          <p:cNvSpPr txBox="1">
            <a:spLocks noChangeArrowheads="1"/>
          </p:cNvSpPr>
          <p:nvPr/>
        </p:nvSpPr>
        <p:spPr bwMode="auto">
          <a:xfrm>
            <a:off x="1547813" y="2060575"/>
            <a:ext cx="6899275" cy="40318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altLang="ru-RU" sz="3200" b="1" dirty="0">
                <a:solidFill>
                  <a:schemeClr val="tx2">
                    <a:lumMod val="75000"/>
                  </a:schemeClr>
                </a:solidFill>
              </a:rPr>
              <a:t>МБОУ ДО</a:t>
            </a:r>
          </a:p>
          <a:p>
            <a:pPr algn="ctr"/>
            <a:r>
              <a:rPr lang="ru-RU" altLang="ru-RU" sz="3200" b="1" dirty="0">
                <a:solidFill>
                  <a:schemeClr val="tx2">
                    <a:lumMod val="75000"/>
                  </a:schemeClr>
                </a:solidFill>
              </a:rPr>
              <a:t>ЦДТ </a:t>
            </a:r>
            <a:r>
              <a:rPr lang="ru-RU" altLang="ru-RU" sz="3200" b="1" dirty="0" err="1">
                <a:solidFill>
                  <a:schemeClr val="tx2">
                    <a:lumMod val="75000"/>
                  </a:schemeClr>
                </a:solidFill>
              </a:rPr>
              <a:t>Устиновского</a:t>
            </a:r>
            <a:r>
              <a:rPr lang="ru-RU" altLang="ru-RU" sz="3200" b="1" dirty="0">
                <a:solidFill>
                  <a:schemeClr val="tx2">
                    <a:lumMod val="75000"/>
                  </a:schemeClr>
                </a:solidFill>
              </a:rPr>
              <a:t> района </a:t>
            </a:r>
          </a:p>
          <a:p>
            <a:pPr algn="ctr"/>
            <a:r>
              <a:rPr lang="ru-RU" altLang="ru-RU" sz="3200" b="1" i="1" dirty="0">
                <a:solidFill>
                  <a:schemeClr val="tx2">
                    <a:lumMod val="75000"/>
                  </a:schemeClr>
                </a:solidFill>
              </a:rPr>
              <a:t>Программа</a:t>
            </a:r>
            <a:r>
              <a:rPr lang="ru-RU" altLang="ru-RU" sz="3200" b="1" dirty="0">
                <a:solidFill>
                  <a:schemeClr val="tx2">
                    <a:lumMod val="75000"/>
                  </a:schemeClr>
                </a:solidFill>
              </a:rPr>
              <a:t> </a:t>
            </a:r>
          </a:p>
          <a:p>
            <a:pPr algn="ctr"/>
            <a:r>
              <a:rPr lang="ru-RU" altLang="ru-RU" sz="3200" b="1" dirty="0" smtClean="0">
                <a:solidFill>
                  <a:schemeClr val="tx2">
                    <a:lumMod val="75000"/>
                  </a:schemeClr>
                </a:solidFill>
              </a:rPr>
              <a:t>«</a:t>
            </a:r>
            <a:r>
              <a:rPr lang="ru-RU" altLang="ru-RU" sz="3200" b="1" dirty="0">
                <a:solidFill>
                  <a:schemeClr val="tx2">
                    <a:lumMod val="75000"/>
                  </a:schemeClr>
                </a:solidFill>
              </a:rPr>
              <a:t>Исследователь нового века»</a:t>
            </a:r>
          </a:p>
          <a:p>
            <a:pPr algn="ctr"/>
            <a:r>
              <a:rPr lang="ru-RU" altLang="ru-RU" sz="3200" b="1" dirty="0">
                <a:solidFill>
                  <a:schemeClr val="tx2">
                    <a:lumMod val="75000"/>
                  </a:schemeClr>
                </a:solidFill>
              </a:rPr>
              <a:t>с 2000 </a:t>
            </a:r>
            <a:r>
              <a:rPr lang="ru-RU" altLang="ru-RU" sz="3200" b="1" dirty="0" smtClean="0">
                <a:solidFill>
                  <a:schemeClr val="tx2">
                    <a:lumMod val="75000"/>
                  </a:schemeClr>
                </a:solidFill>
              </a:rPr>
              <a:t>года</a:t>
            </a:r>
          </a:p>
          <a:p>
            <a:pPr algn="ctr"/>
            <a:endParaRPr lang="ru-RU" altLang="ru-RU" sz="3200" b="1" dirty="0">
              <a:solidFill>
                <a:schemeClr val="tx2">
                  <a:lumMod val="75000"/>
                </a:schemeClr>
              </a:solidFill>
            </a:endParaRPr>
          </a:p>
          <a:p>
            <a:pPr algn="ctr"/>
            <a:r>
              <a:rPr lang="ru-RU" altLang="ru-RU" sz="3200" b="1" dirty="0">
                <a:solidFill>
                  <a:schemeClr val="tx2">
                    <a:lumMod val="75000"/>
                  </a:schemeClr>
                </a:solidFill>
              </a:rPr>
              <a:t>Городская опорная площадка </a:t>
            </a:r>
          </a:p>
          <a:p>
            <a:pPr algn="ctr"/>
            <a:r>
              <a:rPr lang="ru-RU" altLang="ru-RU" sz="3200" b="1" dirty="0">
                <a:solidFill>
                  <a:schemeClr val="tx2">
                    <a:lumMod val="75000"/>
                  </a:schemeClr>
                </a:solidFill>
              </a:rPr>
              <a:t>с 2016 года</a:t>
            </a:r>
          </a:p>
        </p:txBody>
      </p:sp>
      <p:pic>
        <p:nvPicPr>
          <p:cNvPr id="6147" name="Рисунок 1" descr="фирм знак ЦДТ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8313" y="2378075"/>
            <a:ext cx="1333500" cy="1335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Заголовок 1"/>
          <p:cNvSpPr>
            <a:spLocks noGrp="1"/>
          </p:cNvSpPr>
          <p:nvPr>
            <p:ph type="title"/>
          </p:nvPr>
        </p:nvSpPr>
        <p:spPr>
          <a:xfrm>
            <a:off x="1475656" y="260648"/>
            <a:ext cx="7884368" cy="1143000"/>
          </a:xfrm>
        </p:spPr>
        <p:txBody>
          <a:bodyPr/>
          <a:lstStyle/>
          <a:p>
            <a:pPr eaLnBrk="1" hangingPunct="1"/>
            <a:r>
              <a:rPr lang="en-US" altLang="ru-RU" sz="2800" b="1" dirty="0" smtClean="0">
                <a:solidFill>
                  <a:srgbClr val="002060"/>
                </a:solidFill>
              </a:rPr>
              <a:t>XX</a:t>
            </a:r>
            <a:r>
              <a:rPr lang="ru-RU" altLang="ru-RU" sz="2800" b="1" dirty="0" smtClean="0">
                <a:solidFill>
                  <a:srgbClr val="002060"/>
                </a:solidFill>
              </a:rPr>
              <a:t> открытая конференция </a:t>
            </a:r>
            <a:br>
              <a:rPr lang="ru-RU" altLang="ru-RU" sz="2800" b="1" dirty="0" smtClean="0">
                <a:solidFill>
                  <a:srgbClr val="002060"/>
                </a:solidFill>
              </a:rPr>
            </a:br>
            <a:r>
              <a:rPr lang="ru-RU" altLang="ru-RU" sz="2800" b="1" dirty="0" smtClean="0">
                <a:solidFill>
                  <a:srgbClr val="002060"/>
                </a:solidFill>
              </a:rPr>
              <a:t>исследовательских и проектных работ учащихся </a:t>
            </a:r>
            <a:br>
              <a:rPr lang="ru-RU" altLang="ru-RU" sz="2800" b="1" dirty="0" smtClean="0">
                <a:solidFill>
                  <a:srgbClr val="002060"/>
                </a:solidFill>
              </a:rPr>
            </a:br>
            <a:r>
              <a:rPr lang="ru-RU" altLang="ru-RU" sz="2800" b="1" dirty="0" smtClean="0">
                <a:solidFill>
                  <a:srgbClr val="002060"/>
                </a:solidFill>
              </a:rPr>
              <a:t>«Исследователь нового века»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Freeform 6"/>
          <p:cNvSpPr>
            <a:spLocks/>
          </p:cNvSpPr>
          <p:nvPr/>
        </p:nvSpPr>
        <p:spPr bwMode="gray">
          <a:xfrm>
            <a:off x="3721100" y="4429125"/>
            <a:ext cx="2466975" cy="771525"/>
          </a:xfrm>
          <a:custGeom>
            <a:avLst/>
            <a:gdLst>
              <a:gd name="T0" fmla="*/ 2147483647 w 1717"/>
              <a:gd name="T1" fmla="*/ 2147483647 h 484"/>
              <a:gd name="T2" fmla="*/ 2147483647 w 1717"/>
              <a:gd name="T3" fmla="*/ 2147483647 h 484"/>
              <a:gd name="T4" fmla="*/ 2147483647 w 1717"/>
              <a:gd name="T5" fmla="*/ 2147483647 h 484"/>
              <a:gd name="T6" fmla="*/ 2147483647 w 1717"/>
              <a:gd name="T7" fmla="*/ 2147483647 h 484"/>
              <a:gd name="T8" fmla="*/ 2147483647 w 1717"/>
              <a:gd name="T9" fmla="*/ 2147483647 h 484"/>
              <a:gd name="T10" fmla="*/ 2147483647 w 1717"/>
              <a:gd name="T11" fmla="*/ 2147483647 h 484"/>
              <a:gd name="T12" fmla="*/ 2147483647 w 1717"/>
              <a:gd name="T13" fmla="*/ 2147483647 h 484"/>
              <a:gd name="T14" fmla="*/ 2147483647 w 1717"/>
              <a:gd name="T15" fmla="*/ 2147483647 h 484"/>
              <a:gd name="T16" fmla="*/ 2147483647 w 1717"/>
              <a:gd name="T17" fmla="*/ 2147483647 h 484"/>
              <a:gd name="T18" fmla="*/ 2147483647 w 1717"/>
              <a:gd name="T19" fmla="*/ 2147483647 h 484"/>
              <a:gd name="T20" fmla="*/ 2147483647 w 1717"/>
              <a:gd name="T21" fmla="*/ 2147483647 h 484"/>
              <a:gd name="T22" fmla="*/ 2147483647 w 1717"/>
              <a:gd name="T23" fmla="*/ 2147483647 h 484"/>
              <a:gd name="T24" fmla="*/ 2147483647 w 1717"/>
              <a:gd name="T25" fmla="*/ 2147483647 h 484"/>
              <a:gd name="T26" fmla="*/ 2147483647 w 1717"/>
              <a:gd name="T27" fmla="*/ 2147483647 h 484"/>
              <a:gd name="T28" fmla="*/ 2147483647 w 1717"/>
              <a:gd name="T29" fmla="*/ 2147483647 h 484"/>
              <a:gd name="T30" fmla="*/ 2147483647 w 1717"/>
              <a:gd name="T31" fmla="*/ 2147483647 h 484"/>
              <a:gd name="T32" fmla="*/ 2147483647 w 1717"/>
              <a:gd name="T33" fmla="*/ 2147483647 h 484"/>
              <a:gd name="T34" fmla="*/ 0 w 1717"/>
              <a:gd name="T35" fmla="*/ 0 h 484"/>
              <a:gd name="T36" fmla="*/ 2147483647 w 1717"/>
              <a:gd name="T37" fmla="*/ 2147483647 h 484"/>
              <a:gd name="T38" fmla="*/ 2147483647 w 1717"/>
              <a:gd name="T39" fmla="*/ 2147483647 h 484"/>
              <a:gd name="T40" fmla="*/ 2147483647 w 1717"/>
              <a:gd name="T41" fmla="*/ 2147483647 h 484"/>
              <a:gd name="T42" fmla="*/ 2147483647 w 1717"/>
              <a:gd name="T43" fmla="*/ 2147483647 h 484"/>
              <a:gd name="T44" fmla="*/ 2147483647 w 1717"/>
              <a:gd name="T45" fmla="*/ 2147483647 h 484"/>
              <a:gd name="T46" fmla="*/ 2147483647 w 1717"/>
              <a:gd name="T47" fmla="*/ 2147483647 h 484"/>
              <a:gd name="T48" fmla="*/ 2147483647 w 1717"/>
              <a:gd name="T49" fmla="*/ 2147483647 h 484"/>
              <a:gd name="T50" fmla="*/ 2147483647 w 1717"/>
              <a:gd name="T51" fmla="*/ 2147483647 h 484"/>
              <a:gd name="T52" fmla="*/ 2147483647 w 1717"/>
              <a:gd name="T53" fmla="*/ 2147483647 h 484"/>
              <a:gd name="T54" fmla="*/ 2147483647 w 1717"/>
              <a:gd name="T55" fmla="*/ 2147483647 h 484"/>
              <a:gd name="T56" fmla="*/ 2147483647 w 1717"/>
              <a:gd name="T57" fmla="*/ 2147483647 h 484"/>
              <a:gd name="T58" fmla="*/ 2147483647 w 1717"/>
              <a:gd name="T59" fmla="*/ 2147483647 h 484"/>
              <a:gd name="T60" fmla="*/ 2147483647 w 1717"/>
              <a:gd name="T61" fmla="*/ 2147483647 h 484"/>
              <a:gd name="T62" fmla="*/ 2147483647 w 1717"/>
              <a:gd name="T63" fmla="*/ 2147483647 h 484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w 1717"/>
              <a:gd name="T97" fmla="*/ 0 h 484"/>
              <a:gd name="T98" fmla="*/ 1717 w 1717"/>
              <a:gd name="T99" fmla="*/ 484 h 484"/>
            </a:gdLst>
            <a:ahLst/>
            <a:cxnLst>
              <a:cxn ang="T64">
                <a:pos x="T0" y="T1"/>
              </a:cxn>
              <a:cxn ang="T65">
                <a:pos x="T2" y="T3"/>
              </a:cxn>
              <a:cxn ang="T66">
                <a:pos x="T4" y="T5"/>
              </a:cxn>
              <a:cxn ang="T67">
                <a:pos x="T6" y="T7"/>
              </a:cxn>
              <a:cxn ang="T68">
                <a:pos x="T8" y="T9"/>
              </a:cxn>
              <a:cxn ang="T69">
                <a:pos x="T10" y="T11"/>
              </a:cxn>
              <a:cxn ang="T70">
                <a:pos x="T12" y="T13"/>
              </a:cxn>
              <a:cxn ang="T71">
                <a:pos x="T14" y="T15"/>
              </a:cxn>
              <a:cxn ang="T72">
                <a:pos x="T16" y="T17"/>
              </a:cxn>
              <a:cxn ang="T73">
                <a:pos x="T18" y="T19"/>
              </a:cxn>
              <a:cxn ang="T74">
                <a:pos x="T20" y="T21"/>
              </a:cxn>
              <a:cxn ang="T75">
                <a:pos x="T22" y="T23"/>
              </a:cxn>
              <a:cxn ang="T76">
                <a:pos x="T24" y="T25"/>
              </a:cxn>
              <a:cxn ang="T77">
                <a:pos x="T26" y="T27"/>
              </a:cxn>
              <a:cxn ang="T78">
                <a:pos x="T28" y="T29"/>
              </a:cxn>
              <a:cxn ang="T79">
                <a:pos x="T30" y="T31"/>
              </a:cxn>
              <a:cxn ang="T80">
                <a:pos x="T32" y="T33"/>
              </a:cxn>
              <a:cxn ang="T81">
                <a:pos x="T34" y="T35"/>
              </a:cxn>
              <a:cxn ang="T82">
                <a:pos x="T36" y="T37"/>
              </a:cxn>
              <a:cxn ang="T83">
                <a:pos x="T38" y="T39"/>
              </a:cxn>
              <a:cxn ang="T84">
                <a:pos x="T40" y="T41"/>
              </a:cxn>
              <a:cxn ang="T85">
                <a:pos x="T42" y="T43"/>
              </a:cxn>
              <a:cxn ang="T86">
                <a:pos x="T44" y="T45"/>
              </a:cxn>
              <a:cxn ang="T87">
                <a:pos x="T46" y="T47"/>
              </a:cxn>
              <a:cxn ang="T88">
                <a:pos x="T48" y="T49"/>
              </a:cxn>
              <a:cxn ang="T89">
                <a:pos x="T50" y="T51"/>
              </a:cxn>
              <a:cxn ang="T90">
                <a:pos x="T52" y="T53"/>
              </a:cxn>
              <a:cxn ang="T91">
                <a:pos x="T54" y="T55"/>
              </a:cxn>
              <a:cxn ang="T92">
                <a:pos x="T56" y="T57"/>
              </a:cxn>
              <a:cxn ang="T93">
                <a:pos x="T58" y="T59"/>
              </a:cxn>
              <a:cxn ang="T94">
                <a:pos x="T60" y="T61"/>
              </a:cxn>
              <a:cxn ang="T95">
                <a:pos x="T62" y="T63"/>
              </a:cxn>
            </a:cxnLst>
            <a:rect l="T96" t="T97" r="T98" b="T99"/>
            <a:pathLst>
              <a:path w="1717" h="484">
                <a:moveTo>
                  <a:pt x="1427" y="153"/>
                </a:moveTo>
                <a:lnTo>
                  <a:pt x="1405" y="102"/>
                </a:lnTo>
                <a:lnTo>
                  <a:pt x="1716" y="132"/>
                </a:lnTo>
                <a:lnTo>
                  <a:pt x="1540" y="395"/>
                </a:lnTo>
                <a:lnTo>
                  <a:pt x="1519" y="344"/>
                </a:lnTo>
                <a:lnTo>
                  <a:pt x="1472" y="369"/>
                </a:lnTo>
                <a:lnTo>
                  <a:pt x="1413" y="391"/>
                </a:lnTo>
                <a:lnTo>
                  <a:pt x="1373" y="403"/>
                </a:lnTo>
                <a:lnTo>
                  <a:pt x="1328" y="418"/>
                </a:lnTo>
                <a:lnTo>
                  <a:pt x="1274" y="433"/>
                </a:lnTo>
                <a:lnTo>
                  <a:pt x="1219" y="447"/>
                </a:lnTo>
                <a:lnTo>
                  <a:pt x="1160" y="458"/>
                </a:lnTo>
                <a:lnTo>
                  <a:pt x="1117" y="464"/>
                </a:lnTo>
                <a:lnTo>
                  <a:pt x="1062" y="472"/>
                </a:lnTo>
                <a:lnTo>
                  <a:pt x="1007" y="479"/>
                </a:lnTo>
                <a:lnTo>
                  <a:pt x="968" y="479"/>
                </a:lnTo>
                <a:lnTo>
                  <a:pt x="916" y="483"/>
                </a:lnTo>
                <a:lnTo>
                  <a:pt x="872" y="479"/>
                </a:lnTo>
                <a:lnTo>
                  <a:pt x="817" y="475"/>
                </a:lnTo>
                <a:lnTo>
                  <a:pt x="766" y="468"/>
                </a:lnTo>
                <a:lnTo>
                  <a:pt x="701" y="453"/>
                </a:lnTo>
                <a:lnTo>
                  <a:pt x="634" y="439"/>
                </a:lnTo>
                <a:lnTo>
                  <a:pt x="576" y="424"/>
                </a:lnTo>
                <a:lnTo>
                  <a:pt x="524" y="407"/>
                </a:lnTo>
                <a:lnTo>
                  <a:pt x="476" y="391"/>
                </a:lnTo>
                <a:lnTo>
                  <a:pt x="435" y="373"/>
                </a:lnTo>
                <a:lnTo>
                  <a:pt x="384" y="349"/>
                </a:lnTo>
                <a:lnTo>
                  <a:pt x="344" y="326"/>
                </a:lnTo>
                <a:lnTo>
                  <a:pt x="293" y="293"/>
                </a:lnTo>
                <a:lnTo>
                  <a:pt x="242" y="256"/>
                </a:lnTo>
                <a:lnTo>
                  <a:pt x="205" y="226"/>
                </a:lnTo>
                <a:lnTo>
                  <a:pt x="157" y="186"/>
                </a:lnTo>
                <a:lnTo>
                  <a:pt x="124" y="158"/>
                </a:lnTo>
                <a:lnTo>
                  <a:pt x="102" y="132"/>
                </a:lnTo>
                <a:lnTo>
                  <a:pt x="62" y="88"/>
                </a:lnTo>
                <a:lnTo>
                  <a:pt x="0" y="0"/>
                </a:lnTo>
                <a:lnTo>
                  <a:pt x="91" y="88"/>
                </a:lnTo>
                <a:lnTo>
                  <a:pt x="135" y="124"/>
                </a:lnTo>
                <a:lnTo>
                  <a:pt x="175" y="158"/>
                </a:lnTo>
                <a:lnTo>
                  <a:pt x="219" y="186"/>
                </a:lnTo>
                <a:lnTo>
                  <a:pt x="263" y="209"/>
                </a:lnTo>
                <a:lnTo>
                  <a:pt x="307" y="231"/>
                </a:lnTo>
                <a:lnTo>
                  <a:pt x="355" y="253"/>
                </a:lnTo>
                <a:lnTo>
                  <a:pt x="395" y="267"/>
                </a:lnTo>
                <a:lnTo>
                  <a:pt x="439" y="282"/>
                </a:lnTo>
                <a:lnTo>
                  <a:pt x="487" y="293"/>
                </a:lnTo>
                <a:lnTo>
                  <a:pt x="534" y="301"/>
                </a:lnTo>
                <a:lnTo>
                  <a:pt x="571" y="309"/>
                </a:lnTo>
                <a:lnTo>
                  <a:pt x="622" y="312"/>
                </a:lnTo>
                <a:lnTo>
                  <a:pt x="673" y="318"/>
                </a:lnTo>
                <a:lnTo>
                  <a:pt x="718" y="318"/>
                </a:lnTo>
                <a:lnTo>
                  <a:pt x="766" y="318"/>
                </a:lnTo>
                <a:lnTo>
                  <a:pt x="828" y="318"/>
                </a:lnTo>
                <a:lnTo>
                  <a:pt x="890" y="311"/>
                </a:lnTo>
                <a:lnTo>
                  <a:pt x="949" y="304"/>
                </a:lnTo>
                <a:lnTo>
                  <a:pt x="1000" y="296"/>
                </a:lnTo>
                <a:lnTo>
                  <a:pt x="1058" y="285"/>
                </a:lnTo>
                <a:lnTo>
                  <a:pt x="1106" y="274"/>
                </a:lnTo>
                <a:lnTo>
                  <a:pt x="1156" y="260"/>
                </a:lnTo>
                <a:lnTo>
                  <a:pt x="1212" y="245"/>
                </a:lnTo>
                <a:lnTo>
                  <a:pt x="1259" y="231"/>
                </a:lnTo>
                <a:lnTo>
                  <a:pt x="1318" y="209"/>
                </a:lnTo>
                <a:lnTo>
                  <a:pt x="1362" y="190"/>
                </a:lnTo>
                <a:lnTo>
                  <a:pt x="1427" y="153"/>
                </a:lnTo>
              </a:path>
            </a:pathLst>
          </a:custGeom>
          <a:solidFill>
            <a:srgbClr val="00CCFF"/>
          </a:solidFill>
          <a:ln w="12700" cap="rnd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7171" name="Freeform 7"/>
          <p:cNvSpPr>
            <a:spLocks/>
          </p:cNvSpPr>
          <p:nvPr/>
        </p:nvSpPr>
        <p:spPr bwMode="gray">
          <a:xfrm rot="3600000">
            <a:off x="2543175" y="4173538"/>
            <a:ext cx="2465387" cy="769938"/>
          </a:xfrm>
          <a:custGeom>
            <a:avLst/>
            <a:gdLst>
              <a:gd name="T0" fmla="*/ 2147483647 w 1717"/>
              <a:gd name="T1" fmla="*/ 2147483647 h 484"/>
              <a:gd name="T2" fmla="*/ 2147483647 w 1717"/>
              <a:gd name="T3" fmla="*/ 2147483647 h 484"/>
              <a:gd name="T4" fmla="*/ 2147483647 w 1717"/>
              <a:gd name="T5" fmla="*/ 2147483647 h 484"/>
              <a:gd name="T6" fmla="*/ 2147483647 w 1717"/>
              <a:gd name="T7" fmla="*/ 2147483647 h 484"/>
              <a:gd name="T8" fmla="*/ 2147483647 w 1717"/>
              <a:gd name="T9" fmla="*/ 2147483647 h 484"/>
              <a:gd name="T10" fmla="*/ 2147483647 w 1717"/>
              <a:gd name="T11" fmla="*/ 2147483647 h 484"/>
              <a:gd name="T12" fmla="*/ 2147483647 w 1717"/>
              <a:gd name="T13" fmla="*/ 2147483647 h 484"/>
              <a:gd name="T14" fmla="*/ 2147483647 w 1717"/>
              <a:gd name="T15" fmla="*/ 2147483647 h 484"/>
              <a:gd name="T16" fmla="*/ 2147483647 w 1717"/>
              <a:gd name="T17" fmla="*/ 2147483647 h 484"/>
              <a:gd name="T18" fmla="*/ 2147483647 w 1717"/>
              <a:gd name="T19" fmla="*/ 2147483647 h 484"/>
              <a:gd name="T20" fmla="*/ 2147483647 w 1717"/>
              <a:gd name="T21" fmla="*/ 2147483647 h 484"/>
              <a:gd name="T22" fmla="*/ 2147483647 w 1717"/>
              <a:gd name="T23" fmla="*/ 2147483647 h 484"/>
              <a:gd name="T24" fmla="*/ 2147483647 w 1717"/>
              <a:gd name="T25" fmla="*/ 2147483647 h 484"/>
              <a:gd name="T26" fmla="*/ 2147483647 w 1717"/>
              <a:gd name="T27" fmla="*/ 2147483647 h 484"/>
              <a:gd name="T28" fmla="*/ 2147483647 w 1717"/>
              <a:gd name="T29" fmla="*/ 2147483647 h 484"/>
              <a:gd name="T30" fmla="*/ 2147483647 w 1717"/>
              <a:gd name="T31" fmla="*/ 2147483647 h 484"/>
              <a:gd name="T32" fmla="*/ 2147483647 w 1717"/>
              <a:gd name="T33" fmla="*/ 2147483647 h 484"/>
              <a:gd name="T34" fmla="*/ 0 w 1717"/>
              <a:gd name="T35" fmla="*/ 0 h 484"/>
              <a:gd name="T36" fmla="*/ 2147483647 w 1717"/>
              <a:gd name="T37" fmla="*/ 2147483647 h 484"/>
              <a:gd name="T38" fmla="*/ 2147483647 w 1717"/>
              <a:gd name="T39" fmla="*/ 2147483647 h 484"/>
              <a:gd name="T40" fmla="*/ 2147483647 w 1717"/>
              <a:gd name="T41" fmla="*/ 2147483647 h 484"/>
              <a:gd name="T42" fmla="*/ 2147483647 w 1717"/>
              <a:gd name="T43" fmla="*/ 2147483647 h 484"/>
              <a:gd name="T44" fmla="*/ 2147483647 w 1717"/>
              <a:gd name="T45" fmla="*/ 2147483647 h 484"/>
              <a:gd name="T46" fmla="*/ 2147483647 w 1717"/>
              <a:gd name="T47" fmla="*/ 2147483647 h 484"/>
              <a:gd name="T48" fmla="*/ 2147483647 w 1717"/>
              <a:gd name="T49" fmla="*/ 2147483647 h 484"/>
              <a:gd name="T50" fmla="*/ 2147483647 w 1717"/>
              <a:gd name="T51" fmla="*/ 2147483647 h 484"/>
              <a:gd name="T52" fmla="*/ 2147483647 w 1717"/>
              <a:gd name="T53" fmla="*/ 2147483647 h 484"/>
              <a:gd name="T54" fmla="*/ 2147483647 w 1717"/>
              <a:gd name="T55" fmla="*/ 2147483647 h 484"/>
              <a:gd name="T56" fmla="*/ 2147483647 w 1717"/>
              <a:gd name="T57" fmla="*/ 2147483647 h 484"/>
              <a:gd name="T58" fmla="*/ 2147483647 w 1717"/>
              <a:gd name="T59" fmla="*/ 2147483647 h 484"/>
              <a:gd name="T60" fmla="*/ 2147483647 w 1717"/>
              <a:gd name="T61" fmla="*/ 2147483647 h 484"/>
              <a:gd name="T62" fmla="*/ 2147483647 w 1717"/>
              <a:gd name="T63" fmla="*/ 2147483647 h 484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w 1717"/>
              <a:gd name="T97" fmla="*/ 0 h 484"/>
              <a:gd name="T98" fmla="*/ 1717 w 1717"/>
              <a:gd name="T99" fmla="*/ 484 h 484"/>
            </a:gdLst>
            <a:ahLst/>
            <a:cxnLst>
              <a:cxn ang="T64">
                <a:pos x="T0" y="T1"/>
              </a:cxn>
              <a:cxn ang="T65">
                <a:pos x="T2" y="T3"/>
              </a:cxn>
              <a:cxn ang="T66">
                <a:pos x="T4" y="T5"/>
              </a:cxn>
              <a:cxn ang="T67">
                <a:pos x="T6" y="T7"/>
              </a:cxn>
              <a:cxn ang="T68">
                <a:pos x="T8" y="T9"/>
              </a:cxn>
              <a:cxn ang="T69">
                <a:pos x="T10" y="T11"/>
              </a:cxn>
              <a:cxn ang="T70">
                <a:pos x="T12" y="T13"/>
              </a:cxn>
              <a:cxn ang="T71">
                <a:pos x="T14" y="T15"/>
              </a:cxn>
              <a:cxn ang="T72">
                <a:pos x="T16" y="T17"/>
              </a:cxn>
              <a:cxn ang="T73">
                <a:pos x="T18" y="T19"/>
              </a:cxn>
              <a:cxn ang="T74">
                <a:pos x="T20" y="T21"/>
              </a:cxn>
              <a:cxn ang="T75">
                <a:pos x="T22" y="T23"/>
              </a:cxn>
              <a:cxn ang="T76">
                <a:pos x="T24" y="T25"/>
              </a:cxn>
              <a:cxn ang="T77">
                <a:pos x="T26" y="T27"/>
              </a:cxn>
              <a:cxn ang="T78">
                <a:pos x="T28" y="T29"/>
              </a:cxn>
              <a:cxn ang="T79">
                <a:pos x="T30" y="T31"/>
              </a:cxn>
              <a:cxn ang="T80">
                <a:pos x="T32" y="T33"/>
              </a:cxn>
              <a:cxn ang="T81">
                <a:pos x="T34" y="T35"/>
              </a:cxn>
              <a:cxn ang="T82">
                <a:pos x="T36" y="T37"/>
              </a:cxn>
              <a:cxn ang="T83">
                <a:pos x="T38" y="T39"/>
              </a:cxn>
              <a:cxn ang="T84">
                <a:pos x="T40" y="T41"/>
              </a:cxn>
              <a:cxn ang="T85">
                <a:pos x="T42" y="T43"/>
              </a:cxn>
              <a:cxn ang="T86">
                <a:pos x="T44" y="T45"/>
              </a:cxn>
              <a:cxn ang="T87">
                <a:pos x="T46" y="T47"/>
              </a:cxn>
              <a:cxn ang="T88">
                <a:pos x="T48" y="T49"/>
              </a:cxn>
              <a:cxn ang="T89">
                <a:pos x="T50" y="T51"/>
              </a:cxn>
              <a:cxn ang="T90">
                <a:pos x="T52" y="T53"/>
              </a:cxn>
              <a:cxn ang="T91">
                <a:pos x="T54" y="T55"/>
              </a:cxn>
              <a:cxn ang="T92">
                <a:pos x="T56" y="T57"/>
              </a:cxn>
              <a:cxn ang="T93">
                <a:pos x="T58" y="T59"/>
              </a:cxn>
              <a:cxn ang="T94">
                <a:pos x="T60" y="T61"/>
              </a:cxn>
              <a:cxn ang="T95">
                <a:pos x="T62" y="T63"/>
              </a:cxn>
            </a:cxnLst>
            <a:rect l="T96" t="T97" r="T98" b="T99"/>
            <a:pathLst>
              <a:path w="1717" h="484">
                <a:moveTo>
                  <a:pt x="1427" y="153"/>
                </a:moveTo>
                <a:lnTo>
                  <a:pt x="1405" y="102"/>
                </a:lnTo>
                <a:lnTo>
                  <a:pt x="1716" y="132"/>
                </a:lnTo>
                <a:lnTo>
                  <a:pt x="1540" y="395"/>
                </a:lnTo>
                <a:lnTo>
                  <a:pt x="1519" y="344"/>
                </a:lnTo>
                <a:lnTo>
                  <a:pt x="1472" y="369"/>
                </a:lnTo>
                <a:lnTo>
                  <a:pt x="1413" y="391"/>
                </a:lnTo>
                <a:lnTo>
                  <a:pt x="1373" y="403"/>
                </a:lnTo>
                <a:lnTo>
                  <a:pt x="1328" y="418"/>
                </a:lnTo>
                <a:lnTo>
                  <a:pt x="1274" y="433"/>
                </a:lnTo>
                <a:lnTo>
                  <a:pt x="1219" y="447"/>
                </a:lnTo>
                <a:lnTo>
                  <a:pt x="1160" y="458"/>
                </a:lnTo>
                <a:lnTo>
                  <a:pt x="1117" y="464"/>
                </a:lnTo>
                <a:lnTo>
                  <a:pt x="1062" y="472"/>
                </a:lnTo>
                <a:lnTo>
                  <a:pt x="1007" y="479"/>
                </a:lnTo>
                <a:lnTo>
                  <a:pt x="968" y="479"/>
                </a:lnTo>
                <a:lnTo>
                  <a:pt x="916" y="483"/>
                </a:lnTo>
                <a:lnTo>
                  <a:pt x="872" y="479"/>
                </a:lnTo>
                <a:lnTo>
                  <a:pt x="817" y="475"/>
                </a:lnTo>
                <a:lnTo>
                  <a:pt x="766" y="468"/>
                </a:lnTo>
                <a:lnTo>
                  <a:pt x="701" y="453"/>
                </a:lnTo>
                <a:lnTo>
                  <a:pt x="634" y="439"/>
                </a:lnTo>
                <a:lnTo>
                  <a:pt x="576" y="424"/>
                </a:lnTo>
                <a:lnTo>
                  <a:pt x="524" y="407"/>
                </a:lnTo>
                <a:lnTo>
                  <a:pt x="476" y="391"/>
                </a:lnTo>
                <a:lnTo>
                  <a:pt x="435" y="373"/>
                </a:lnTo>
                <a:lnTo>
                  <a:pt x="384" y="349"/>
                </a:lnTo>
                <a:lnTo>
                  <a:pt x="344" y="326"/>
                </a:lnTo>
                <a:lnTo>
                  <a:pt x="293" y="293"/>
                </a:lnTo>
                <a:lnTo>
                  <a:pt x="242" y="256"/>
                </a:lnTo>
                <a:lnTo>
                  <a:pt x="205" y="226"/>
                </a:lnTo>
                <a:lnTo>
                  <a:pt x="157" y="186"/>
                </a:lnTo>
                <a:lnTo>
                  <a:pt x="124" y="158"/>
                </a:lnTo>
                <a:lnTo>
                  <a:pt x="102" y="132"/>
                </a:lnTo>
                <a:lnTo>
                  <a:pt x="62" y="88"/>
                </a:lnTo>
                <a:lnTo>
                  <a:pt x="0" y="0"/>
                </a:lnTo>
                <a:lnTo>
                  <a:pt x="91" y="88"/>
                </a:lnTo>
                <a:lnTo>
                  <a:pt x="135" y="124"/>
                </a:lnTo>
                <a:lnTo>
                  <a:pt x="175" y="158"/>
                </a:lnTo>
                <a:lnTo>
                  <a:pt x="219" y="186"/>
                </a:lnTo>
                <a:lnTo>
                  <a:pt x="263" y="209"/>
                </a:lnTo>
                <a:lnTo>
                  <a:pt x="307" y="231"/>
                </a:lnTo>
                <a:lnTo>
                  <a:pt x="355" y="253"/>
                </a:lnTo>
                <a:lnTo>
                  <a:pt x="395" y="267"/>
                </a:lnTo>
                <a:lnTo>
                  <a:pt x="439" y="282"/>
                </a:lnTo>
                <a:lnTo>
                  <a:pt x="487" y="293"/>
                </a:lnTo>
                <a:lnTo>
                  <a:pt x="534" y="301"/>
                </a:lnTo>
                <a:lnTo>
                  <a:pt x="571" y="309"/>
                </a:lnTo>
                <a:lnTo>
                  <a:pt x="622" y="312"/>
                </a:lnTo>
                <a:lnTo>
                  <a:pt x="673" y="318"/>
                </a:lnTo>
                <a:lnTo>
                  <a:pt x="718" y="318"/>
                </a:lnTo>
                <a:lnTo>
                  <a:pt x="766" y="318"/>
                </a:lnTo>
                <a:lnTo>
                  <a:pt x="828" y="318"/>
                </a:lnTo>
                <a:lnTo>
                  <a:pt x="890" y="311"/>
                </a:lnTo>
                <a:lnTo>
                  <a:pt x="949" y="304"/>
                </a:lnTo>
                <a:lnTo>
                  <a:pt x="1000" y="296"/>
                </a:lnTo>
                <a:lnTo>
                  <a:pt x="1058" y="285"/>
                </a:lnTo>
                <a:lnTo>
                  <a:pt x="1106" y="274"/>
                </a:lnTo>
                <a:lnTo>
                  <a:pt x="1156" y="260"/>
                </a:lnTo>
                <a:lnTo>
                  <a:pt x="1212" y="245"/>
                </a:lnTo>
                <a:lnTo>
                  <a:pt x="1259" y="231"/>
                </a:lnTo>
                <a:lnTo>
                  <a:pt x="1318" y="209"/>
                </a:lnTo>
                <a:lnTo>
                  <a:pt x="1362" y="190"/>
                </a:lnTo>
                <a:lnTo>
                  <a:pt x="1427" y="153"/>
                </a:lnTo>
              </a:path>
            </a:pathLst>
          </a:custGeom>
          <a:solidFill>
            <a:srgbClr val="336699"/>
          </a:solidFill>
          <a:ln w="12700" cap="rnd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7172" name="Freeform 8"/>
          <p:cNvSpPr>
            <a:spLocks/>
          </p:cNvSpPr>
          <p:nvPr/>
        </p:nvSpPr>
        <p:spPr bwMode="gray">
          <a:xfrm rot="7200000">
            <a:off x="2214563" y="2873375"/>
            <a:ext cx="2465388" cy="769937"/>
          </a:xfrm>
          <a:custGeom>
            <a:avLst/>
            <a:gdLst>
              <a:gd name="T0" fmla="*/ 2147483647 w 1717"/>
              <a:gd name="T1" fmla="*/ 2147483647 h 484"/>
              <a:gd name="T2" fmla="*/ 2147483647 w 1717"/>
              <a:gd name="T3" fmla="*/ 2147483647 h 484"/>
              <a:gd name="T4" fmla="*/ 2147483647 w 1717"/>
              <a:gd name="T5" fmla="*/ 2147483647 h 484"/>
              <a:gd name="T6" fmla="*/ 2147483647 w 1717"/>
              <a:gd name="T7" fmla="*/ 2147483647 h 484"/>
              <a:gd name="T8" fmla="*/ 2147483647 w 1717"/>
              <a:gd name="T9" fmla="*/ 2147483647 h 484"/>
              <a:gd name="T10" fmla="*/ 2147483647 w 1717"/>
              <a:gd name="T11" fmla="*/ 2147483647 h 484"/>
              <a:gd name="T12" fmla="*/ 2147483647 w 1717"/>
              <a:gd name="T13" fmla="*/ 2147483647 h 484"/>
              <a:gd name="T14" fmla="*/ 2147483647 w 1717"/>
              <a:gd name="T15" fmla="*/ 2147483647 h 484"/>
              <a:gd name="T16" fmla="*/ 2147483647 w 1717"/>
              <a:gd name="T17" fmla="*/ 2147483647 h 484"/>
              <a:gd name="T18" fmla="*/ 2147483647 w 1717"/>
              <a:gd name="T19" fmla="*/ 2147483647 h 484"/>
              <a:gd name="T20" fmla="*/ 2147483647 w 1717"/>
              <a:gd name="T21" fmla="*/ 2147483647 h 484"/>
              <a:gd name="T22" fmla="*/ 2147483647 w 1717"/>
              <a:gd name="T23" fmla="*/ 2147483647 h 484"/>
              <a:gd name="T24" fmla="*/ 2147483647 w 1717"/>
              <a:gd name="T25" fmla="*/ 2147483647 h 484"/>
              <a:gd name="T26" fmla="*/ 2147483647 w 1717"/>
              <a:gd name="T27" fmla="*/ 2147483647 h 484"/>
              <a:gd name="T28" fmla="*/ 2147483647 w 1717"/>
              <a:gd name="T29" fmla="*/ 2147483647 h 484"/>
              <a:gd name="T30" fmla="*/ 2147483647 w 1717"/>
              <a:gd name="T31" fmla="*/ 2147483647 h 484"/>
              <a:gd name="T32" fmla="*/ 2147483647 w 1717"/>
              <a:gd name="T33" fmla="*/ 2147483647 h 484"/>
              <a:gd name="T34" fmla="*/ 0 w 1717"/>
              <a:gd name="T35" fmla="*/ 0 h 484"/>
              <a:gd name="T36" fmla="*/ 2147483647 w 1717"/>
              <a:gd name="T37" fmla="*/ 2147483647 h 484"/>
              <a:gd name="T38" fmla="*/ 2147483647 w 1717"/>
              <a:gd name="T39" fmla="*/ 2147483647 h 484"/>
              <a:gd name="T40" fmla="*/ 2147483647 w 1717"/>
              <a:gd name="T41" fmla="*/ 2147483647 h 484"/>
              <a:gd name="T42" fmla="*/ 2147483647 w 1717"/>
              <a:gd name="T43" fmla="*/ 2147483647 h 484"/>
              <a:gd name="T44" fmla="*/ 2147483647 w 1717"/>
              <a:gd name="T45" fmla="*/ 2147483647 h 484"/>
              <a:gd name="T46" fmla="*/ 2147483647 w 1717"/>
              <a:gd name="T47" fmla="*/ 2147483647 h 484"/>
              <a:gd name="T48" fmla="*/ 2147483647 w 1717"/>
              <a:gd name="T49" fmla="*/ 2147483647 h 484"/>
              <a:gd name="T50" fmla="*/ 2147483647 w 1717"/>
              <a:gd name="T51" fmla="*/ 2147483647 h 484"/>
              <a:gd name="T52" fmla="*/ 2147483647 w 1717"/>
              <a:gd name="T53" fmla="*/ 2147483647 h 484"/>
              <a:gd name="T54" fmla="*/ 2147483647 w 1717"/>
              <a:gd name="T55" fmla="*/ 2147483647 h 484"/>
              <a:gd name="T56" fmla="*/ 2147483647 w 1717"/>
              <a:gd name="T57" fmla="*/ 2147483647 h 484"/>
              <a:gd name="T58" fmla="*/ 2147483647 w 1717"/>
              <a:gd name="T59" fmla="*/ 2147483647 h 484"/>
              <a:gd name="T60" fmla="*/ 2147483647 w 1717"/>
              <a:gd name="T61" fmla="*/ 2147483647 h 484"/>
              <a:gd name="T62" fmla="*/ 2147483647 w 1717"/>
              <a:gd name="T63" fmla="*/ 2147483647 h 484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w 1717"/>
              <a:gd name="T97" fmla="*/ 0 h 484"/>
              <a:gd name="T98" fmla="*/ 1717 w 1717"/>
              <a:gd name="T99" fmla="*/ 484 h 484"/>
            </a:gdLst>
            <a:ahLst/>
            <a:cxnLst>
              <a:cxn ang="T64">
                <a:pos x="T0" y="T1"/>
              </a:cxn>
              <a:cxn ang="T65">
                <a:pos x="T2" y="T3"/>
              </a:cxn>
              <a:cxn ang="T66">
                <a:pos x="T4" y="T5"/>
              </a:cxn>
              <a:cxn ang="T67">
                <a:pos x="T6" y="T7"/>
              </a:cxn>
              <a:cxn ang="T68">
                <a:pos x="T8" y="T9"/>
              </a:cxn>
              <a:cxn ang="T69">
                <a:pos x="T10" y="T11"/>
              </a:cxn>
              <a:cxn ang="T70">
                <a:pos x="T12" y="T13"/>
              </a:cxn>
              <a:cxn ang="T71">
                <a:pos x="T14" y="T15"/>
              </a:cxn>
              <a:cxn ang="T72">
                <a:pos x="T16" y="T17"/>
              </a:cxn>
              <a:cxn ang="T73">
                <a:pos x="T18" y="T19"/>
              </a:cxn>
              <a:cxn ang="T74">
                <a:pos x="T20" y="T21"/>
              </a:cxn>
              <a:cxn ang="T75">
                <a:pos x="T22" y="T23"/>
              </a:cxn>
              <a:cxn ang="T76">
                <a:pos x="T24" y="T25"/>
              </a:cxn>
              <a:cxn ang="T77">
                <a:pos x="T26" y="T27"/>
              </a:cxn>
              <a:cxn ang="T78">
                <a:pos x="T28" y="T29"/>
              </a:cxn>
              <a:cxn ang="T79">
                <a:pos x="T30" y="T31"/>
              </a:cxn>
              <a:cxn ang="T80">
                <a:pos x="T32" y="T33"/>
              </a:cxn>
              <a:cxn ang="T81">
                <a:pos x="T34" y="T35"/>
              </a:cxn>
              <a:cxn ang="T82">
                <a:pos x="T36" y="T37"/>
              </a:cxn>
              <a:cxn ang="T83">
                <a:pos x="T38" y="T39"/>
              </a:cxn>
              <a:cxn ang="T84">
                <a:pos x="T40" y="T41"/>
              </a:cxn>
              <a:cxn ang="T85">
                <a:pos x="T42" y="T43"/>
              </a:cxn>
              <a:cxn ang="T86">
                <a:pos x="T44" y="T45"/>
              </a:cxn>
              <a:cxn ang="T87">
                <a:pos x="T46" y="T47"/>
              </a:cxn>
              <a:cxn ang="T88">
                <a:pos x="T48" y="T49"/>
              </a:cxn>
              <a:cxn ang="T89">
                <a:pos x="T50" y="T51"/>
              </a:cxn>
              <a:cxn ang="T90">
                <a:pos x="T52" y="T53"/>
              </a:cxn>
              <a:cxn ang="T91">
                <a:pos x="T54" y="T55"/>
              </a:cxn>
              <a:cxn ang="T92">
                <a:pos x="T56" y="T57"/>
              </a:cxn>
              <a:cxn ang="T93">
                <a:pos x="T58" y="T59"/>
              </a:cxn>
              <a:cxn ang="T94">
                <a:pos x="T60" y="T61"/>
              </a:cxn>
              <a:cxn ang="T95">
                <a:pos x="T62" y="T63"/>
              </a:cxn>
            </a:cxnLst>
            <a:rect l="T96" t="T97" r="T98" b="T99"/>
            <a:pathLst>
              <a:path w="1717" h="484">
                <a:moveTo>
                  <a:pt x="1427" y="153"/>
                </a:moveTo>
                <a:lnTo>
                  <a:pt x="1405" y="102"/>
                </a:lnTo>
                <a:lnTo>
                  <a:pt x="1716" y="132"/>
                </a:lnTo>
                <a:lnTo>
                  <a:pt x="1540" y="395"/>
                </a:lnTo>
                <a:lnTo>
                  <a:pt x="1519" y="344"/>
                </a:lnTo>
                <a:lnTo>
                  <a:pt x="1472" y="369"/>
                </a:lnTo>
                <a:lnTo>
                  <a:pt x="1413" y="391"/>
                </a:lnTo>
                <a:lnTo>
                  <a:pt x="1373" y="403"/>
                </a:lnTo>
                <a:lnTo>
                  <a:pt x="1328" y="418"/>
                </a:lnTo>
                <a:lnTo>
                  <a:pt x="1274" y="433"/>
                </a:lnTo>
                <a:lnTo>
                  <a:pt x="1219" y="447"/>
                </a:lnTo>
                <a:lnTo>
                  <a:pt x="1160" y="458"/>
                </a:lnTo>
                <a:lnTo>
                  <a:pt x="1117" y="464"/>
                </a:lnTo>
                <a:lnTo>
                  <a:pt x="1062" y="472"/>
                </a:lnTo>
                <a:lnTo>
                  <a:pt x="1007" y="479"/>
                </a:lnTo>
                <a:lnTo>
                  <a:pt x="968" y="479"/>
                </a:lnTo>
                <a:lnTo>
                  <a:pt x="916" y="483"/>
                </a:lnTo>
                <a:lnTo>
                  <a:pt x="872" y="479"/>
                </a:lnTo>
                <a:lnTo>
                  <a:pt x="817" y="475"/>
                </a:lnTo>
                <a:lnTo>
                  <a:pt x="766" y="468"/>
                </a:lnTo>
                <a:lnTo>
                  <a:pt x="701" y="453"/>
                </a:lnTo>
                <a:lnTo>
                  <a:pt x="634" y="439"/>
                </a:lnTo>
                <a:lnTo>
                  <a:pt x="576" y="424"/>
                </a:lnTo>
                <a:lnTo>
                  <a:pt x="524" y="407"/>
                </a:lnTo>
                <a:lnTo>
                  <a:pt x="476" y="391"/>
                </a:lnTo>
                <a:lnTo>
                  <a:pt x="435" y="373"/>
                </a:lnTo>
                <a:lnTo>
                  <a:pt x="384" y="349"/>
                </a:lnTo>
                <a:lnTo>
                  <a:pt x="344" y="326"/>
                </a:lnTo>
                <a:lnTo>
                  <a:pt x="293" y="293"/>
                </a:lnTo>
                <a:lnTo>
                  <a:pt x="242" y="256"/>
                </a:lnTo>
                <a:lnTo>
                  <a:pt x="205" y="226"/>
                </a:lnTo>
                <a:lnTo>
                  <a:pt x="157" y="186"/>
                </a:lnTo>
                <a:lnTo>
                  <a:pt x="124" y="158"/>
                </a:lnTo>
                <a:lnTo>
                  <a:pt x="102" y="132"/>
                </a:lnTo>
                <a:lnTo>
                  <a:pt x="62" y="88"/>
                </a:lnTo>
                <a:lnTo>
                  <a:pt x="0" y="0"/>
                </a:lnTo>
                <a:lnTo>
                  <a:pt x="91" y="88"/>
                </a:lnTo>
                <a:lnTo>
                  <a:pt x="135" y="124"/>
                </a:lnTo>
                <a:lnTo>
                  <a:pt x="175" y="158"/>
                </a:lnTo>
                <a:lnTo>
                  <a:pt x="219" y="186"/>
                </a:lnTo>
                <a:lnTo>
                  <a:pt x="263" y="209"/>
                </a:lnTo>
                <a:lnTo>
                  <a:pt x="307" y="231"/>
                </a:lnTo>
                <a:lnTo>
                  <a:pt x="355" y="253"/>
                </a:lnTo>
                <a:lnTo>
                  <a:pt x="395" y="267"/>
                </a:lnTo>
                <a:lnTo>
                  <a:pt x="439" y="282"/>
                </a:lnTo>
                <a:lnTo>
                  <a:pt x="487" y="293"/>
                </a:lnTo>
                <a:lnTo>
                  <a:pt x="534" y="301"/>
                </a:lnTo>
                <a:lnTo>
                  <a:pt x="571" y="309"/>
                </a:lnTo>
                <a:lnTo>
                  <a:pt x="622" y="312"/>
                </a:lnTo>
                <a:lnTo>
                  <a:pt x="673" y="318"/>
                </a:lnTo>
                <a:lnTo>
                  <a:pt x="718" y="318"/>
                </a:lnTo>
                <a:lnTo>
                  <a:pt x="766" y="318"/>
                </a:lnTo>
                <a:lnTo>
                  <a:pt x="828" y="318"/>
                </a:lnTo>
                <a:lnTo>
                  <a:pt x="890" y="311"/>
                </a:lnTo>
                <a:lnTo>
                  <a:pt x="949" y="304"/>
                </a:lnTo>
                <a:lnTo>
                  <a:pt x="1000" y="296"/>
                </a:lnTo>
                <a:lnTo>
                  <a:pt x="1058" y="285"/>
                </a:lnTo>
                <a:lnTo>
                  <a:pt x="1106" y="274"/>
                </a:lnTo>
                <a:lnTo>
                  <a:pt x="1156" y="260"/>
                </a:lnTo>
                <a:lnTo>
                  <a:pt x="1212" y="245"/>
                </a:lnTo>
                <a:lnTo>
                  <a:pt x="1259" y="231"/>
                </a:lnTo>
                <a:lnTo>
                  <a:pt x="1318" y="209"/>
                </a:lnTo>
                <a:lnTo>
                  <a:pt x="1362" y="190"/>
                </a:lnTo>
                <a:lnTo>
                  <a:pt x="1427" y="153"/>
                </a:lnTo>
              </a:path>
            </a:pathLst>
          </a:custGeom>
          <a:solidFill>
            <a:srgbClr val="0066CC"/>
          </a:solidFill>
          <a:ln w="12700" cap="rnd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7173" name="Freeform 9"/>
          <p:cNvSpPr>
            <a:spLocks/>
          </p:cNvSpPr>
          <p:nvPr/>
        </p:nvSpPr>
        <p:spPr bwMode="gray">
          <a:xfrm rot="10800000">
            <a:off x="2838450" y="2000250"/>
            <a:ext cx="2466975" cy="769938"/>
          </a:xfrm>
          <a:custGeom>
            <a:avLst/>
            <a:gdLst>
              <a:gd name="T0" fmla="*/ 2147483647 w 1717"/>
              <a:gd name="T1" fmla="*/ 2147483647 h 484"/>
              <a:gd name="T2" fmla="*/ 2147483647 w 1717"/>
              <a:gd name="T3" fmla="*/ 2147483647 h 484"/>
              <a:gd name="T4" fmla="*/ 2147483647 w 1717"/>
              <a:gd name="T5" fmla="*/ 2147483647 h 484"/>
              <a:gd name="T6" fmla="*/ 2147483647 w 1717"/>
              <a:gd name="T7" fmla="*/ 2147483647 h 484"/>
              <a:gd name="T8" fmla="*/ 2147483647 w 1717"/>
              <a:gd name="T9" fmla="*/ 2147483647 h 484"/>
              <a:gd name="T10" fmla="*/ 2147483647 w 1717"/>
              <a:gd name="T11" fmla="*/ 2147483647 h 484"/>
              <a:gd name="T12" fmla="*/ 2147483647 w 1717"/>
              <a:gd name="T13" fmla="*/ 2147483647 h 484"/>
              <a:gd name="T14" fmla="*/ 2147483647 w 1717"/>
              <a:gd name="T15" fmla="*/ 2147483647 h 484"/>
              <a:gd name="T16" fmla="*/ 2147483647 w 1717"/>
              <a:gd name="T17" fmla="*/ 2147483647 h 484"/>
              <a:gd name="T18" fmla="*/ 2147483647 w 1717"/>
              <a:gd name="T19" fmla="*/ 2147483647 h 484"/>
              <a:gd name="T20" fmla="*/ 2147483647 w 1717"/>
              <a:gd name="T21" fmla="*/ 2147483647 h 484"/>
              <a:gd name="T22" fmla="*/ 2147483647 w 1717"/>
              <a:gd name="T23" fmla="*/ 2147483647 h 484"/>
              <a:gd name="T24" fmla="*/ 2147483647 w 1717"/>
              <a:gd name="T25" fmla="*/ 2147483647 h 484"/>
              <a:gd name="T26" fmla="*/ 2147483647 w 1717"/>
              <a:gd name="T27" fmla="*/ 2147483647 h 484"/>
              <a:gd name="T28" fmla="*/ 2147483647 w 1717"/>
              <a:gd name="T29" fmla="*/ 2147483647 h 484"/>
              <a:gd name="T30" fmla="*/ 2147483647 w 1717"/>
              <a:gd name="T31" fmla="*/ 2147483647 h 484"/>
              <a:gd name="T32" fmla="*/ 2147483647 w 1717"/>
              <a:gd name="T33" fmla="*/ 2147483647 h 484"/>
              <a:gd name="T34" fmla="*/ 0 w 1717"/>
              <a:gd name="T35" fmla="*/ 0 h 484"/>
              <a:gd name="T36" fmla="*/ 2147483647 w 1717"/>
              <a:gd name="T37" fmla="*/ 2147483647 h 484"/>
              <a:gd name="T38" fmla="*/ 2147483647 w 1717"/>
              <a:gd name="T39" fmla="*/ 2147483647 h 484"/>
              <a:gd name="T40" fmla="*/ 2147483647 w 1717"/>
              <a:gd name="T41" fmla="*/ 2147483647 h 484"/>
              <a:gd name="T42" fmla="*/ 2147483647 w 1717"/>
              <a:gd name="T43" fmla="*/ 2147483647 h 484"/>
              <a:gd name="T44" fmla="*/ 2147483647 w 1717"/>
              <a:gd name="T45" fmla="*/ 2147483647 h 484"/>
              <a:gd name="T46" fmla="*/ 2147483647 w 1717"/>
              <a:gd name="T47" fmla="*/ 2147483647 h 484"/>
              <a:gd name="T48" fmla="*/ 2147483647 w 1717"/>
              <a:gd name="T49" fmla="*/ 2147483647 h 484"/>
              <a:gd name="T50" fmla="*/ 2147483647 w 1717"/>
              <a:gd name="T51" fmla="*/ 2147483647 h 484"/>
              <a:gd name="T52" fmla="*/ 2147483647 w 1717"/>
              <a:gd name="T53" fmla="*/ 2147483647 h 484"/>
              <a:gd name="T54" fmla="*/ 2147483647 w 1717"/>
              <a:gd name="T55" fmla="*/ 2147483647 h 484"/>
              <a:gd name="T56" fmla="*/ 2147483647 w 1717"/>
              <a:gd name="T57" fmla="*/ 2147483647 h 484"/>
              <a:gd name="T58" fmla="*/ 2147483647 w 1717"/>
              <a:gd name="T59" fmla="*/ 2147483647 h 484"/>
              <a:gd name="T60" fmla="*/ 2147483647 w 1717"/>
              <a:gd name="T61" fmla="*/ 2147483647 h 484"/>
              <a:gd name="T62" fmla="*/ 2147483647 w 1717"/>
              <a:gd name="T63" fmla="*/ 2147483647 h 484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w 1717"/>
              <a:gd name="T97" fmla="*/ 0 h 484"/>
              <a:gd name="T98" fmla="*/ 1717 w 1717"/>
              <a:gd name="T99" fmla="*/ 484 h 484"/>
            </a:gdLst>
            <a:ahLst/>
            <a:cxnLst>
              <a:cxn ang="T64">
                <a:pos x="T0" y="T1"/>
              </a:cxn>
              <a:cxn ang="T65">
                <a:pos x="T2" y="T3"/>
              </a:cxn>
              <a:cxn ang="T66">
                <a:pos x="T4" y="T5"/>
              </a:cxn>
              <a:cxn ang="T67">
                <a:pos x="T6" y="T7"/>
              </a:cxn>
              <a:cxn ang="T68">
                <a:pos x="T8" y="T9"/>
              </a:cxn>
              <a:cxn ang="T69">
                <a:pos x="T10" y="T11"/>
              </a:cxn>
              <a:cxn ang="T70">
                <a:pos x="T12" y="T13"/>
              </a:cxn>
              <a:cxn ang="T71">
                <a:pos x="T14" y="T15"/>
              </a:cxn>
              <a:cxn ang="T72">
                <a:pos x="T16" y="T17"/>
              </a:cxn>
              <a:cxn ang="T73">
                <a:pos x="T18" y="T19"/>
              </a:cxn>
              <a:cxn ang="T74">
                <a:pos x="T20" y="T21"/>
              </a:cxn>
              <a:cxn ang="T75">
                <a:pos x="T22" y="T23"/>
              </a:cxn>
              <a:cxn ang="T76">
                <a:pos x="T24" y="T25"/>
              </a:cxn>
              <a:cxn ang="T77">
                <a:pos x="T26" y="T27"/>
              </a:cxn>
              <a:cxn ang="T78">
                <a:pos x="T28" y="T29"/>
              </a:cxn>
              <a:cxn ang="T79">
                <a:pos x="T30" y="T31"/>
              </a:cxn>
              <a:cxn ang="T80">
                <a:pos x="T32" y="T33"/>
              </a:cxn>
              <a:cxn ang="T81">
                <a:pos x="T34" y="T35"/>
              </a:cxn>
              <a:cxn ang="T82">
                <a:pos x="T36" y="T37"/>
              </a:cxn>
              <a:cxn ang="T83">
                <a:pos x="T38" y="T39"/>
              </a:cxn>
              <a:cxn ang="T84">
                <a:pos x="T40" y="T41"/>
              </a:cxn>
              <a:cxn ang="T85">
                <a:pos x="T42" y="T43"/>
              </a:cxn>
              <a:cxn ang="T86">
                <a:pos x="T44" y="T45"/>
              </a:cxn>
              <a:cxn ang="T87">
                <a:pos x="T46" y="T47"/>
              </a:cxn>
              <a:cxn ang="T88">
                <a:pos x="T48" y="T49"/>
              </a:cxn>
              <a:cxn ang="T89">
                <a:pos x="T50" y="T51"/>
              </a:cxn>
              <a:cxn ang="T90">
                <a:pos x="T52" y="T53"/>
              </a:cxn>
              <a:cxn ang="T91">
                <a:pos x="T54" y="T55"/>
              </a:cxn>
              <a:cxn ang="T92">
                <a:pos x="T56" y="T57"/>
              </a:cxn>
              <a:cxn ang="T93">
                <a:pos x="T58" y="T59"/>
              </a:cxn>
              <a:cxn ang="T94">
                <a:pos x="T60" y="T61"/>
              </a:cxn>
              <a:cxn ang="T95">
                <a:pos x="T62" y="T63"/>
              </a:cxn>
            </a:cxnLst>
            <a:rect l="T96" t="T97" r="T98" b="T99"/>
            <a:pathLst>
              <a:path w="1717" h="484">
                <a:moveTo>
                  <a:pt x="1427" y="153"/>
                </a:moveTo>
                <a:lnTo>
                  <a:pt x="1405" y="102"/>
                </a:lnTo>
                <a:lnTo>
                  <a:pt x="1716" y="132"/>
                </a:lnTo>
                <a:lnTo>
                  <a:pt x="1540" y="395"/>
                </a:lnTo>
                <a:lnTo>
                  <a:pt x="1519" y="344"/>
                </a:lnTo>
                <a:lnTo>
                  <a:pt x="1472" y="369"/>
                </a:lnTo>
                <a:lnTo>
                  <a:pt x="1413" y="391"/>
                </a:lnTo>
                <a:lnTo>
                  <a:pt x="1373" y="403"/>
                </a:lnTo>
                <a:lnTo>
                  <a:pt x="1328" y="418"/>
                </a:lnTo>
                <a:lnTo>
                  <a:pt x="1274" y="433"/>
                </a:lnTo>
                <a:lnTo>
                  <a:pt x="1219" y="447"/>
                </a:lnTo>
                <a:lnTo>
                  <a:pt x="1160" y="458"/>
                </a:lnTo>
                <a:lnTo>
                  <a:pt x="1117" y="464"/>
                </a:lnTo>
                <a:lnTo>
                  <a:pt x="1062" y="472"/>
                </a:lnTo>
                <a:lnTo>
                  <a:pt x="1007" y="479"/>
                </a:lnTo>
                <a:lnTo>
                  <a:pt x="968" y="479"/>
                </a:lnTo>
                <a:lnTo>
                  <a:pt x="916" y="483"/>
                </a:lnTo>
                <a:lnTo>
                  <a:pt x="872" y="479"/>
                </a:lnTo>
                <a:lnTo>
                  <a:pt x="817" y="475"/>
                </a:lnTo>
                <a:lnTo>
                  <a:pt x="766" y="468"/>
                </a:lnTo>
                <a:lnTo>
                  <a:pt x="701" y="453"/>
                </a:lnTo>
                <a:lnTo>
                  <a:pt x="634" y="439"/>
                </a:lnTo>
                <a:lnTo>
                  <a:pt x="576" y="424"/>
                </a:lnTo>
                <a:lnTo>
                  <a:pt x="524" y="407"/>
                </a:lnTo>
                <a:lnTo>
                  <a:pt x="476" y="391"/>
                </a:lnTo>
                <a:lnTo>
                  <a:pt x="435" y="373"/>
                </a:lnTo>
                <a:lnTo>
                  <a:pt x="384" y="349"/>
                </a:lnTo>
                <a:lnTo>
                  <a:pt x="344" y="326"/>
                </a:lnTo>
                <a:lnTo>
                  <a:pt x="293" y="293"/>
                </a:lnTo>
                <a:lnTo>
                  <a:pt x="242" y="256"/>
                </a:lnTo>
                <a:lnTo>
                  <a:pt x="205" y="226"/>
                </a:lnTo>
                <a:lnTo>
                  <a:pt x="157" y="186"/>
                </a:lnTo>
                <a:lnTo>
                  <a:pt x="124" y="158"/>
                </a:lnTo>
                <a:lnTo>
                  <a:pt x="102" y="132"/>
                </a:lnTo>
                <a:lnTo>
                  <a:pt x="62" y="88"/>
                </a:lnTo>
                <a:lnTo>
                  <a:pt x="0" y="0"/>
                </a:lnTo>
                <a:lnTo>
                  <a:pt x="91" y="88"/>
                </a:lnTo>
                <a:lnTo>
                  <a:pt x="135" y="124"/>
                </a:lnTo>
                <a:lnTo>
                  <a:pt x="175" y="158"/>
                </a:lnTo>
                <a:lnTo>
                  <a:pt x="219" y="186"/>
                </a:lnTo>
                <a:lnTo>
                  <a:pt x="263" y="209"/>
                </a:lnTo>
                <a:lnTo>
                  <a:pt x="307" y="231"/>
                </a:lnTo>
                <a:lnTo>
                  <a:pt x="355" y="253"/>
                </a:lnTo>
                <a:lnTo>
                  <a:pt x="395" y="267"/>
                </a:lnTo>
                <a:lnTo>
                  <a:pt x="439" y="282"/>
                </a:lnTo>
                <a:lnTo>
                  <a:pt x="487" y="293"/>
                </a:lnTo>
                <a:lnTo>
                  <a:pt x="534" y="301"/>
                </a:lnTo>
                <a:lnTo>
                  <a:pt x="571" y="309"/>
                </a:lnTo>
                <a:lnTo>
                  <a:pt x="622" y="312"/>
                </a:lnTo>
                <a:lnTo>
                  <a:pt x="673" y="318"/>
                </a:lnTo>
                <a:lnTo>
                  <a:pt x="718" y="318"/>
                </a:lnTo>
                <a:lnTo>
                  <a:pt x="766" y="318"/>
                </a:lnTo>
                <a:lnTo>
                  <a:pt x="828" y="318"/>
                </a:lnTo>
                <a:lnTo>
                  <a:pt x="890" y="311"/>
                </a:lnTo>
                <a:lnTo>
                  <a:pt x="949" y="304"/>
                </a:lnTo>
                <a:lnTo>
                  <a:pt x="1000" y="296"/>
                </a:lnTo>
                <a:lnTo>
                  <a:pt x="1058" y="285"/>
                </a:lnTo>
                <a:lnTo>
                  <a:pt x="1106" y="274"/>
                </a:lnTo>
                <a:lnTo>
                  <a:pt x="1156" y="260"/>
                </a:lnTo>
                <a:lnTo>
                  <a:pt x="1212" y="245"/>
                </a:lnTo>
                <a:lnTo>
                  <a:pt x="1259" y="231"/>
                </a:lnTo>
                <a:lnTo>
                  <a:pt x="1318" y="209"/>
                </a:lnTo>
                <a:lnTo>
                  <a:pt x="1362" y="190"/>
                </a:lnTo>
                <a:lnTo>
                  <a:pt x="1427" y="153"/>
                </a:lnTo>
              </a:path>
            </a:pathLst>
          </a:custGeom>
          <a:solidFill>
            <a:srgbClr val="0099CC"/>
          </a:solidFill>
          <a:ln w="12700" cap="rnd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7174" name="Freeform 10"/>
          <p:cNvSpPr>
            <a:spLocks/>
          </p:cNvSpPr>
          <p:nvPr/>
        </p:nvSpPr>
        <p:spPr bwMode="gray">
          <a:xfrm rot="-7200000">
            <a:off x="4089400" y="2295525"/>
            <a:ext cx="2465388" cy="769938"/>
          </a:xfrm>
          <a:custGeom>
            <a:avLst/>
            <a:gdLst>
              <a:gd name="T0" fmla="*/ 2147483647 w 1717"/>
              <a:gd name="T1" fmla="*/ 2147483647 h 484"/>
              <a:gd name="T2" fmla="*/ 2147483647 w 1717"/>
              <a:gd name="T3" fmla="*/ 2147483647 h 484"/>
              <a:gd name="T4" fmla="*/ 2147483647 w 1717"/>
              <a:gd name="T5" fmla="*/ 2147483647 h 484"/>
              <a:gd name="T6" fmla="*/ 2147483647 w 1717"/>
              <a:gd name="T7" fmla="*/ 2147483647 h 484"/>
              <a:gd name="T8" fmla="*/ 2147483647 w 1717"/>
              <a:gd name="T9" fmla="*/ 2147483647 h 484"/>
              <a:gd name="T10" fmla="*/ 2147483647 w 1717"/>
              <a:gd name="T11" fmla="*/ 2147483647 h 484"/>
              <a:gd name="T12" fmla="*/ 2147483647 w 1717"/>
              <a:gd name="T13" fmla="*/ 2147483647 h 484"/>
              <a:gd name="T14" fmla="*/ 2147483647 w 1717"/>
              <a:gd name="T15" fmla="*/ 2147483647 h 484"/>
              <a:gd name="T16" fmla="*/ 2147483647 w 1717"/>
              <a:gd name="T17" fmla="*/ 2147483647 h 484"/>
              <a:gd name="T18" fmla="*/ 2147483647 w 1717"/>
              <a:gd name="T19" fmla="*/ 2147483647 h 484"/>
              <a:gd name="T20" fmla="*/ 2147483647 w 1717"/>
              <a:gd name="T21" fmla="*/ 2147483647 h 484"/>
              <a:gd name="T22" fmla="*/ 2147483647 w 1717"/>
              <a:gd name="T23" fmla="*/ 2147483647 h 484"/>
              <a:gd name="T24" fmla="*/ 2147483647 w 1717"/>
              <a:gd name="T25" fmla="*/ 2147483647 h 484"/>
              <a:gd name="T26" fmla="*/ 2147483647 w 1717"/>
              <a:gd name="T27" fmla="*/ 2147483647 h 484"/>
              <a:gd name="T28" fmla="*/ 2147483647 w 1717"/>
              <a:gd name="T29" fmla="*/ 2147483647 h 484"/>
              <a:gd name="T30" fmla="*/ 2147483647 w 1717"/>
              <a:gd name="T31" fmla="*/ 2147483647 h 484"/>
              <a:gd name="T32" fmla="*/ 2147483647 w 1717"/>
              <a:gd name="T33" fmla="*/ 2147483647 h 484"/>
              <a:gd name="T34" fmla="*/ 0 w 1717"/>
              <a:gd name="T35" fmla="*/ 0 h 484"/>
              <a:gd name="T36" fmla="*/ 2147483647 w 1717"/>
              <a:gd name="T37" fmla="*/ 2147483647 h 484"/>
              <a:gd name="T38" fmla="*/ 2147483647 w 1717"/>
              <a:gd name="T39" fmla="*/ 2147483647 h 484"/>
              <a:gd name="T40" fmla="*/ 2147483647 w 1717"/>
              <a:gd name="T41" fmla="*/ 2147483647 h 484"/>
              <a:gd name="T42" fmla="*/ 2147483647 w 1717"/>
              <a:gd name="T43" fmla="*/ 2147483647 h 484"/>
              <a:gd name="T44" fmla="*/ 2147483647 w 1717"/>
              <a:gd name="T45" fmla="*/ 2147483647 h 484"/>
              <a:gd name="T46" fmla="*/ 2147483647 w 1717"/>
              <a:gd name="T47" fmla="*/ 2147483647 h 484"/>
              <a:gd name="T48" fmla="*/ 2147483647 w 1717"/>
              <a:gd name="T49" fmla="*/ 2147483647 h 484"/>
              <a:gd name="T50" fmla="*/ 2147483647 w 1717"/>
              <a:gd name="T51" fmla="*/ 2147483647 h 484"/>
              <a:gd name="T52" fmla="*/ 2147483647 w 1717"/>
              <a:gd name="T53" fmla="*/ 2147483647 h 484"/>
              <a:gd name="T54" fmla="*/ 2147483647 w 1717"/>
              <a:gd name="T55" fmla="*/ 2147483647 h 484"/>
              <a:gd name="T56" fmla="*/ 2147483647 w 1717"/>
              <a:gd name="T57" fmla="*/ 2147483647 h 484"/>
              <a:gd name="T58" fmla="*/ 2147483647 w 1717"/>
              <a:gd name="T59" fmla="*/ 2147483647 h 484"/>
              <a:gd name="T60" fmla="*/ 2147483647 w 1717"/>
              <a:gd name="T61" fmla="*/ 2147483647 h 484"/>
              <a:gd name="T62" fmla="*/ 2147483647 w 1717"/>
              <a:gd name="T63" fmla="*/ 2147483647 h 484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w 1717"/>
              <a:gd name="T97" fmla="*/ 0 h 484"/>
              <a:gd name="T98" fmla="*/ 1717 w 1717"/>
              <a:gd name="T99" fmla="*/ 484 h 484"/>
            </a:gdLst>
            <a:ahLst/>
            <a:cxnLst>
              <a:cxn ang="T64">
                <a:pos x="T0" y="T1"/>
              </a:cxn>
              <a:cxn ang="T65">
                <a:pos x="T2" y="T3"/>
              </a:cxn>
              <a:cxn ang="T66">
                <a:pos x="T4" y="T5"/>
              </a:cxn>
              <a:cxn ang="T67">
                <a:pos x="T6" y="T7"/>
              </a:cxn>
              <a:cxn ang="T68">
                <a:pos x="T8" y="T9"/>
              </a:cxn>
              <a:cxn ang="T69">
                <a:pos x="T10" y="T11"/>
              </a:cxn>
              <a:cxn ang="T70">
                <a:pos x="T12" y="T13"/>
              </a:cxn>
              <a:cxn ang="T71">
                <a:pos x="T14" y="T15"/>
              </a:cxn>
              <a:cxn ang="T72">
                <a:pos x="T16" y="T17"/>
              </a:cxn>
              <a:cxn ang="T73">
                <a:pos x="T18" y="T19"/>
              </a:cxn>
              <a:cxn ang="T74">
                <a:pos x="T20" y="T21"/>
              </a:cxn>
              <a:cxn ang="T75">
                <a:pos x="T22" y="T23"/>
              </a:cxn>
              <a:cxn ang="T76">
                <a:pos x="T24" y="T25"/>
              </a:cxn>
              <a:cxn ang="T77">
                <a:pos x="T26" y="T27"/>
              </a:cxn>
              <a:cxn ang="T78">
                <a:pos x="T28" y="T29"/>
              </a:cxn>
              <a:cxn ang="T79">
                <a:pos x="T30" y="T31"/>
              </a:cxn>
              <a:cxn ang="T80">
                <a:pos x="T32" y="T33"/>
              </a:cxn>
              <a:cxn ang="T81">
                <a:pos x="T34" y="T35"/>
              </a:cxn>
              <a:cxn ang="T82">
                <a:pos x="T36" y="T37"/>
              </a:cxn>
              <a:cxn ang="T83">
                <a:pos x="T38" y="T39"/>
              </a:cxn>
              <a:cxn ang="T84">
                <a:pos x="T40" y="T41"/>
              </a:cxn>
              <a:cxn ang="T85">
                <a:pos x="T42" y="T43"/>
              </a:cxn>
              <a:cxn ang="T86">
                <a:pos x="T44" y="T45"/>
              </a:cxn>
              <a:cxn ang="T87">
                <a:pos x="T46" y="T47"/>
              </a:cxn>
              <a:cxn ang="T88">
                <a:pos x="T48" y="T49"/>
              </a:cxn>
              <a:cxn ang="T89">
                <a:pos x="T50" y="T51"/>
              </a:cxn>
              <a:cxn ang="T90">
                <a:pos x="T52" y="T53"/>
              </a:cxn>
              <a:cxn ang="T91">
                <a:pos x="T54" y="T55"/>
              </a:cxn>
              <a:cxn ang="T92">
                <a:pos x="T56" y="T57"/>
              </a:cxn>
              <a:cxn ang="T93">
                <a:pos x="T58" y="T59"/>
              </a:cxn>
              <a:cxn ang="T94">
                <a:pos x="T60" y="T61"/>
              </a:cxn>
              <a:cxn ang="T95">
                <a:pos x="T62" y="T63"/>
              </a:cxn>
            </a:cxnLst>
            <a:rect l="T96" t="T97" r="T98" b="T99"/>
            <a:pathLst>
              <a:path w="1717" h="484">
                <a:moveTo>
                  <a:pt x="1427" y="153"/>
                </a:moveTo>
                <a:lnTo>
                  <a:pt x="1405" y="102"/>
                </a:lnTo>
                <a:lnTo>
                  <a:pt x="1716" y="132"/>
                </a:lnTo>
                <a:lnTo>
                  <a:pt x="1540" y="395"/>
                </a:lnTo>
                <a:lnTo>
                  <a:pt x="1519" y="344"/>
                </a:lnTo>
                <a:lnTo>
                  <a:pt x="1472" y="369"/>
                </a:lnTo>
                <a:lnTo>
                  <a:pt x="1413" y="391"/>
                </a:lnTo>
                <a:lnTo>
                  <a:pt x="1373" y="403"/>
                </a:lnTo>
                <a:lnTo>
                  <a:pt x="1328" y="418"/>
                </a:lnTo>
                <a:lnTo>
                  <a:pt x="1274" y="433"/>
                </a:lnTo>
                <a:lnTo>
                  <a:pt x="1219" y="447"/>
                </a:lnTo>
                <a:lnTo>
                  <a:pt x="1160" y="458"/>
                </a:lnTo>
                <a:lnTo>
                  <a:pt x="1117" y="464"/>
                </a:lnTo>
                <a:lnTo>
                  <a:pt x="1062" y="472"/>
                </a:lnTo>
                <a:lnTo>
                  <a:pt x="1007" y="479"/>
                </a:lnTo>
                <a:lnTo>
                  <a:pt x="968" y="479"/>
                </a:lnTo>
                <a:lnTo>
                  <a:pt x="916" y="483"/>
                </a:lnTo>
                <a:lnTo>
                  <a:pt x="872" y="479"/>
                </a:lnTo>
                <a:lnTo>
                  <a:pt x="817" y="475"/>
                </a:lnTo>
                <a:lnTo>
                  <a:pt x="766" y="468"/>
                </a:lnTo>
                <a:lnTo>
                  <a:pt x="701" y="453"/>
                </a:lnTo>
                <a:lnTo>
                  <a:pt x="634" y="439"/>
                </a:lnTo>
                <a:lnTo>
                  <a:pt x="576" y="424"/>
                </a:lnTo>
                <a:lnTo>
                  <a:pt x="524" y="407"/>
                </a:lnTo>
                <a:lnTo>
                  <a:pt x="476" y="391"/>
                </a:lnTo>
                <a:lnTo>
                  <a:pt x="435" y="373"/>
                </a:lnTo>
                <a:lnTo>
                  <a:pt x="384" y="349"/>
                </a:lnTo>
                <a:lnTo>
                  <a:pt x="344" y="326"/>
                </a:lnTo>
                <a:lnTo>
                  <a:pt x="293" y="293"/>
                </a:lnTo>
                <a:lnTo>
                  <a:pt x="242" y="256"/>
                </a:lnTo>
                <a:lnTo>
                  <a:pt x="205" y="226"/>
                </a:lnTo>
                <a:lnTo>
                  <a:pt x="157" y="186"/>
                </a:lnTo>
                <a:lnTo>
                  <a:pt x="124" y="158"/>
                </a:lnTo>
                <a:lnTo>
                  <a:pt x="102" y="132"/>
                </a:lnTo>
                <a:lnTo>
                  <a:pt x="62" y="88"/>
                </a:lnTo>
                <a:lnTo>
                  <a:pt x="0" y="0"/>
                </a:lnTo>
                <a:lnTo>
                  <a:pt x="91" y="88"/>
                </a:lnTo>
                <a:lnTo>
                  <a:pt x="135" y="124"/>
                </a:lnTo>
                <a:lnTo>
                  <a:pt x="175" y="158"/>
                </a:lnTo>
                <a:lnTo>
                  <a:pt x="219" y="186"/>
                </a:lnTo>
                <a:lnTo>
                  <a:pt x="263" y="209"/>
                </a:lnTo>
                <a:lnTo>
                  <a:pt x="307" y="231"/>
                </a:lnTo>
                <a:lnTo>
                  <a:pt x="355" y="253"/>
                </a:lnTo>
                <a:lnTo>
                  <a:pt x="395" y="267"/>
                </a:lnTo>
                <a:lnTo>
                  <a:pt x="439" y="282"/>
                </a:lnTo>
                <a:lnTo>
                  <a:pt x="487" y="293"/>
                </a:lnTo>
                <a:lnTo>
                  <a:pt x="534" y="301"/>
                </a:lnTo>
                <a:lnTo>
                  <a:pt x="571" y="309"/>
                </a:lnTo>
                <a:lnTo>
                  <a:pt x="622" y="312"/>
                </a:lnTo>
                <a:lnTo>
                  <a:pt x="673" y="318"/>
                </a:lnTo>
                <a:lnTo>
                  <a:pt x="718" y="318"/>
                </a:lnTo>
                <a:lnTo>
                  <a:pt x="766" y="318"/>
                </a:lnTo>
                <a:lnTo>
                  <a:pt x="828" y="318"/>
                </a:lnTo>
                <a:lnTo>
                  <a:pt x="890" y="311"/>
                </a:lnTo>
                <a:lnTo>
                  <a:pt x="949" y="304"/>
                </a:lnTo>
                <a:lnTo>
                  <a:pt x="1000" y="296"/>
                </a:lnTo>
                <a:lnTo>
                  <a:pt x="1058" y="285"/>
                </a:lnTo>
                <a:lnTo>
                  <a:pt x="1106" y="274"/>
                </a:lnTo>
                <a:lnTo>
                  <a:pt x="1156" y="260"/>
                </a:lnTo>
                <a:lnTo>
                  <a:pt x="1212" y="245"/>
                </a:lnTo>
                <a:lnTo>
                  <a:pt x="1259" y="231"/>
                </a:lnTo>
                <a:lnTo>
                  <a:pt x="1318" y="209"/>
                </a:lnTo>
                <a:lnTo>
                  <a:pt x="1362" y="190"/>
                </a:lnTo>
                <a:lnTo>
                  <a:pt x="1427" y="153"/>
                </a:lnTo>
              </a:path>
            </a:pathLst>
          </a:custGeom>
          <a:solidFill>
            <a:srgbClr val="6699FF"/>
          </a:solidFill>
          <a:ln w="12700" cap="rnd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7175" name="Freeform 11"/>
          <p:cNvSpPr>
            <a:spLocks/>
          </p:cNvSpPr>
          <p:nvPr/>
        </p:nvSpPr>
        <p:spPr bwMode="gray">
          <a:xfrm rot="-3600000">
            <a:off x="4419600" y="3509963"/>
            <a:ext cx="2466975" cy="771525"/>
          </a:xfrm>
          <a:custGeom>
            <a:avLst/>
            <a:gdLst>
              <a:gd name="T0" fmla="*/ 2147483647 w 1717"/>
              <a:gd name="T1" fmla="*/ 2147483647 h 484"/>
              <a:gd name="T2" fmla="*/ 2147483647 w 1717"/>
              <a:gd name="T3" fmla="*/ 2147483647 h 484"/>
              <a:gd name="T4" fmla="*/ 2147483647 w 1717"/>
              <a:gd name="T5" fmla="*/ 2147483647 h 484"/>
              <a:gd name="T6" fmla="*/ 2147483647 w 1717"/>
              <a:gd name="T7" fmla="*/ 2147483647 h 484"/>
              <a:gd name="T8" fmla="*/ 2147483647 w 1717"/>
              <a:gd name="T9" fmla="*/ 2147483647 h 484"/>
              <a:gd name="T10" fmla="*/ 2147483647 w 1717"/>
              <a:gd name="T11" fmla="*/ 2147483647 h 484"/>
              <a:gd name="T12" fmla="*/ 2147483647 w 1717"/>
              <a:gd name="T13" fmla="*/ 2147483647 h 484"/>
              <a:gd name="T14" fmla="*/ 2147483647 w 1717"/>
              <a:gd name="T15" fmla="*/ 2147483647 h 484"/>
              <a:gd name="T16" fmla="*/ 2147483647 w 1717"/>
              <a:gd name="T17" fmla="*/ 2147483647 h 484"/>
              <a:gd name="T18" fmla="*/ 2147483647 w 1717"/>
              <a:gd name="T19" fmla="*/ 2147483647 h 484"/>
              <a:gd name="T20" fmla="*/ 2147483647 w 1717"/>
              <a:gd name="T21" fmla="*/ 2147483647 h 484"/>
              <a:gd name="T22" fmla="*/ 2147483647 w 1717"/>
              <a:gd name="T23" fmla="*/ 2147483647 h 484"/>
              <a:gd name="T24" fmla="*/ 2147483647 w 1717"/>
              <a:gd name="T25" fmla="*/ 2147483647 h 484"/>
              <a:gd name="T26" fmla="*/ 2147483647 w 1717"/>
              <a:gd name="T27" fmla="*/ 2147483647 h 484"/>
              <a:gd name="T28" fmla="*/ 2147483647 w 1717"/>
              <a:gd name="T29" fmla="*/ 2147483647 h 484"/>
              <a:gd name="T30" fmla="*/ 2147483647 w 1717"/>
              <a:gd name="T31" fmla="*/ 2147483647 h 484"/>
              <a:gd name="T32" fmla="*/ 2147483647 w 1717"/>
              <a:gd name="T33" fmla="*/ 2147483647 h 484"/>
              <a:gd name="T34" fmla="*/ 0 w 1717"/>
              <a:gd name="T35" fmla="*/ 0 h 484"/>
              <a:gd name="T36" fmla="*/ 2147483647 w 1717"/>
              <a:gd name="T37" fmla="*/ 2147483647 h 484"/>
              <a:gd name="T38" fmla="*/ 2147483647 w 1717"/>
              <a:gd name="T39" fmla="*/ 2147483647 h 484"/>
              <a:gd name="T40" fmla="*/ 2147483647 w 1717"/>
              <a:gd name="T41" fmla="*/ 2147483647 h 484"/>
              <a:gd name="T42" fmla="*/ 2147483647 w 1717"/>
              <a:gd name="T43" fmla="*/ 2147483647 h 484"/>
              <a:gd name="T44" fmla="*/ 2147483647 w 1717"/>
              <a:gd name="T45" fmla="*/ 2147483647 h 484"/>
              <a:gd name="T46" fmla="*/ 2147483647 w 1717"/>
              <a:gd name="T47" fmla="*/ 2147483647 h 484"/>
              <a:gd name="T48" fmla="*/ 2147483647 w 1717"/>
              <a:gd name="T49" fmla="*/ 2147483647 h 484"/>
              <a:gd name="T50" fmla="*/ 2147483647 w 1717"/>
              <a:gd name="T51" fmla="*/ 2147483647 h 484"/>
              <a:gd name="T52" fmla="*/ 2147483647 w 1717"/>
              <a:gd name="T53" fmla="*/ 2147483647 h 484"/>
              <a:gd name="T54" fmla="*/ 2147483647 w 1717"/>
              <a:gd name="T55" fmla="*/ 2147483647 h 484"/>
              <a:gd name="T56" fmla="*/ 2147483647 w 1717"/>
              <a:gd name="T57" fmla="*/ 2147483647 h 484"/>
              <a:gd name="T58" fmla="*/ 2147483647 w 1717"/>
              <a:gd name="T59" fmla="*/ 2147483647 h 484"/>
              <a:gd name="T60" fmla="*/ 2147483647 w 1717"/>
              <a:gd name="T61" fmla="*/ 2147483647 h 484"/>
              <a:gd name="T62" fmla="*/ 2147483647 w 1717"/>
              <a:gd name="T63" fmla="*/ 2147483647 h 484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w 1717"/>
              <a:gd name="T97" fmla="*/ 0 h 484"/>
              <a:gd name="T98" fmla="*/ 1717 w 1717"/>
              <a:gd name="T99" fmla="*/ 484 h 484"/>
            </a:gdLst>
            <a:ahLst/>
            <a:cxnLst>
              <a:cxn ang="T64">
                <a:pos x="T0" y="T1"/>
              </a:cxn>
              <a:cxn ang="T65">
                <a:pos x="T2" y="T3"/>
              </a:cxn>
              <a:cxn ang="T66">
                <a:pos x="T4" y="T5"/>
              </a:cxn>
              <a:cxn ang="T67">
                <a:pos x="T6" y="T7"/>
              </a:cxn>
              <a:cxn ang="T68">
                <a:pos x="T8" y="T9"/>
              </a:cxn>
              <a:cxn ang="T69">
                <a:pos x="T10" y="T11"/>
              </a:cxn>
              <a:cxn ang="T70">
                <a:pos x="T12" y="T13"/>
              </a:cxn>
              <a:cxn ang="T71">
                <a:pos x="T14" y="T15"/>
              </a:cxn>
              <a:cxn ang="T72">
                <a:pos x="T16" y="T17"/>
              </a:cxn>
              <a:cxn ang="T73">
                <a:pos x="T18" y="T19"/>
              </a:cxn>
              <a:cxn ang="T74">
                <a:pos x="T20" y="T21"/>
              </a:cxn>
              <a:cxn ang="T75">
                <a:pos x="T22" y="T23"/>
              </a:cxn>
              <a:cxn ang="T76">
                <a:pos x="T24" y="T25"/>
              </a:cxn>
              <a:cxn ang="T77">
                <a:pos x="T26" y="T27"/>
              </a:cxn>
              <a:cxn ang="T78">
                <a:pos x="T28" y="T29"/>
              </a:cxn>
              <a:cxn ang="T79">
                <a:pos x="T30" y="T31"/>
              </a:cxn>
              <a:cxn ang="T80">
                <a:pos x="T32" y="T33"/>
              </a:cxn>
              <a:cxn ang="T81">
                <a:pos x="T34" y="T35"/>
              </a:cxn>
              <a:cxn ang="T82">
                <a:pos x="T36" y="T37"/>
              </a:cxn>
              <a:cxn ang="T83">
                <a:pos x="T38" y="T39"/>
              </a:cxn>
              <a:cxn ang="T84">
                <a:pos x="T40" y="T41"/>
              </a:cxn>
              <a:cxn ang="T85">
                <a:pos x="T42" y="T43"/>
              </a:cxn>
              <a:cxn ang="T86">
                <a:pos x="T44" y="T45"/>
              </a:cxn>
              <a:cxn ang="T87">
                <a:pos x="T46" y="T47"/>
              </a:cxn>
              <a:cxn ang="T88">
                <a:pos x="T48" y="T49"/>
              </a:cxn>
              <a:cxn ang="T89">
                <a:pos x="T50" y="T51"/>
              </a:cxn>
              <a:cxn ang="T90">
                <a:pos x="T52" y="T53"/>
              </a:cxn>
              <a:cxn ang="T91">
                <a:pos x="T54" y="T55"/>
              </a:cxn>
              <a:cxn ang="T92">
                <a:pos x="T56" y="T57"/>
              </a:cxn>
              <a:cxn ang="T93">
                <a:pos x="T58" y="T59"/>
              </a:cxn>
              <a:cxn ang="T94">
                <a:pos x="T60" y="T61"/>
              </a:cxn>
              <a:cxn ang="T95">
                <a:pos x="T62" y="T63"/>
              </a:cxn>
            </a:cxnLst>
            <a:rect l="T96" t="T97" r="T98" b="T99"/>
            <a:pathLst>
              <a:path w="1717" h="484">
                <a:moveTo>
                  <a:pt x="1427" y="153"/>
                </a:moveTo>
                <a:lnTo>
                  <a:pt x="1405" y="102"/>
                </a:lnTo>
                <a:lnTo>
                  <a:pt x="1716" y="132"/>
                </a:lnTo>
                <a:lnTo>
                  <a:pt x="1540" y="395"/>
                </a:lnTo>
                <a:lnTo>
                  <a:pt x="1519" y="344"/>
                </a:lnTo>
                <a:lnTo>
                  <a:pt x="1472" y="369"/>
                </a:lnTo>
                <a:lnTo>
                  <a:pt x="1413" y="391"/>
                </a:lnTo>
                <a:lnTo>
                  <a:pt x="1373" y="403"/>
                </a:lnTo>
                <a:lnTo>
                  <a:pt x="1328" y="418"/>
                </a:lnTo>
                <a:lnTo>
                  <a:pt x="1274" y="433"/>
                </a:lnTo>
                <a:lnTo>
                  <a:pt x="1219" y="447"/>
                </a:lnTo>
                <a:lnTo>
                  <a:pt x="1160" y="458"/>
                </a:lnTo>
                <a:lnTo>
                  <a:pt x="1117" y="464"/>
                </a:lnTo>
                <a:lnTo>
                  <a:pt x="1062" y="472"/>
                </a:lnTo>
                <a:lnTo>
                  <a:pt x="1007" y="479"/>
                </a:lnTo>
                <a:lnTo>
                  <a:pt x="968" y="479"/>
                </a:lnTo>
                <a:lnTo>
                  <a:pt x="916" y="483"/>
                </a:lnTo>
                <a:lnTo>
                  <a:pt x="872" y="479"/>
                </a:lnTo>
                <a:lnTo>
                  <a:pt x="817" y="475"/>
                </a:lnTo>
                <a:lnTo>
                  <a:pt x="766" y="468"/>
                </a:lnTo>
                <a:lnTo>
                  <a:pt x="701" y="453"/>
                </a:lnTo>
                <a:lnTo>
                  <a:pt x="634" y="439"/>
                </a:lnTo>
                <a:lnTo>
                  <a:pt x="576" y="424"/>
                </a:lnTo>
                <a:lnTo>
                  <a:pt x="524" y="407"/>
                </a:lnTo>
                <a:lnTo>
                  <a:pt x="476" y="391"/>
                </a:lnTo>
                <a:lnTo>
                  <a:pt x="435" y="373"/>
                </a:lnTo>
                <a:lnTo>
                  <a:pt x="384" y="349"/>
                </a:lnTo>
                <a:lnTo>
                  <a:pt x="344" y="326"/>
                </a:lnTo>
                <a:lnTo>
                  <a:pt x="293" y="293"/>
                </a:lnTo>
                <a:lnTo>
                  <a:pt x="242" y="256"/>
                </a:lnTo>
                <a:lnTo>
                  <a:pt x="205" y="226"/>
                </a:lnTo>
                <a:lnTo>
                  <a:pt x="157" y="186"/>
                </a:lnTo>
                <a:lnTo>
                  <a:pt x="124" y="158"/>
                </a:lnTo>
                <a:lnTo>
                  <a:pt x="102" y="132"/>
                </a:lnTo>
                <a:lnTo>
                  <a:pt x="62" y="88"/>
                </a:lnTo>
                <a:lnTo>
                  <a:pt x="0" y="0"/>
                </a:lnTo>
                <a:lnTo>
                  <a:pt x="91" y="88"/>
                </a:lnTo>
                <a:lnTo>
                  <a:pt x="135" y="124"/>
                </a:lnTo>
                <a:lnTo>
                  <a:pt x="175" y="158"/>
                </a:lnTo>
                <a:lnTo>
                  <a:pt x="219" y="186"/>
                </a:lnTo>
                <a:lnTo>
                  <a:pt x="263" y="209"/>
                </a:lnTo>
                <a:lnTo>
                  <a:pt x="307" y="231"/>
                </a:lnTo>
                <a:lnTo>
                  <a:pt x="355" y="253"/>
                </a:lnTo>
                <a:lnTo>
                  <a:pt x="395" y="267"/>
                </a:lnTo>
                <a:lnTo>
                  <a:pt x="439" y="282"/>
                </a:lnTo>
                <a:lnTo>
                  <a:pt x="487" y="293"/>
                </a:lnTo>
                <a:lnTo>
                  <a:pt x="534" y="301"/>
                </a:lnTo>
                <a:lnTo>
                  <a:pt x="571" y="309"/>
                </a:lnTo>
                <a:lnTo>
                  <a:pt x="622" y="312"/>
                </a:lnTo>
                <a:lnTo>
                  <a:pt x="673" y="318"/>
                </a:lnTo>
                <a:lnTo>
                  <a:pt x="718" y="318"/>
                </a:lnTo>
                <a:lnTo>
                  <a:pt x="766" y="318"/>
                </a:lnTo>
                <a:lnTo>
                  <a:pt x="828" y="318"/>
                </a:lnTo>
                <a:lnTo>
                  <a:pt x="890" y="311"/>
                </a:lnTo>
                <a:lnTo>
                  <a:pt x="949" y="304"/>
                </a:lnTo>
                <a:lnTo>
                  <a:pt x="1000" y="296"/>
                </a:lnTo>
                <a:lnTo>
                  <a:pt x="1058" y="285"/>
                </a:lnTo>
                <a:lnTo>
                  <a:pt x="1106" y="274"/>
                </a:lnTo>
                <a:lnTo>
                  <a:pt x="1156" y="260"/>
                </a:lnTo>
                <a:lnTo>
                  <a:pt x="1212" y="245"/>
                </a:lnTo>
                <a:lnTo>
                  <a:pt x="1259" y="231"/>
                </a:lnTo>
                <a:lnTo>
                  <a:pt x="1318" y="209"/>
                </a:lnTo>
                <a:lnTo>
                  <a:pt x="1362" y="190"/>
                </a:lnTo>
                <a:lnTo>
                  <a:pt x="1427" y="153"/>
                </a:lnTo>
              </a:path>
            </a:pathLst>
          </a:custGeom>
          <a:solidFill>
            <a:srgbClr val="666699"/>
          </a:solidFill>
          <a:ln w="12700" cap="rnd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2540" name="Text Box 12"/>
          <p:cNvSpPr txBox="1">
            <a:spLocks noChangeArrowheads="1"/>
          </p:cNvSpPr>
          <p:nvPr/>
        </p:nvSpPr>
        <p:spPr bwMode="gray">
          <a:xfrm>
            <a:off x="3581400" y="35052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2400" b="1">
                <a:solidFill>
                  <a:srgbClr val="FFFF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Add Title</a:t>
            </a:r>
            <a:endParaRPr lang="ru-RU"/>
          </a:p>
        </p:txBody>
      </p:sp>
      <p:grpSp>
        <p:nvGrpSpPr>
          <p:cNvPr id="2" name="Group 13"/>
          <p:cNvGrpSpPr>
            <a:grpSpLocks/>
          </p:cNvGrpSpPr>
          <p:nvPr/>
        </p:nvGrpSpPr>
        <p:grpSpPr bwMode="auto">
          <a:xfrm>
            <a:off x="3563938" y="2492375"/>
            <a:ext cx="2057400" cy="2057400"/>
            <a:chOff x="2016" y="1920"/>
            <a:chExt cx="1680" cy="1680"/>
          </a:xfrm>
        </p:grpSpPr>
        <p:sp>
          <p:nvSpPr>
            <p:cNvPr id="22542" name="Oval 14"/>
            <p:cNvSpPr>
              <a:spLocks noChangeArrowheads="1"/>
            </p:cNvSpPr>
            <p:nvPr/>
          </p:nvSpPr>
          <p:spPr bwMode="gray">
            <a:xfrm>
              <a:off x="2016" y="1920"/>
              <a:ext cx="1680" cy="1680"/>
            </a:xfrm>
            <a:prstGeom prst="ellipse">
              <a:avLst/>
            </a:prstGeom>
            <a:gradFill rotWithShape="1">
              <a:gsLst>
                <a:gs pos="0">
                  <a:schemeClr val="bg1"/>
                </a:gs>
                <a:gs pos="100000">
                  <a:schemeClr val="bg1">
                    <a:gamma/>
                    <a:shade val="0"/>
                    <a:invGamma/>
                  </a:schemeClr>
                </a:gs>
              </a:gsLst>
              <a:lin ang="5400000" scaled="1"/>
            </a:gradFill>
            <a:ln w="952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7187" name="Freeform 15"/>
            <p:cNvSpPr>
              <a:spLocks/>
            </p:cNvSpPr>
            <p:nvPr/>
          </p:nvSpPr>
          <p:spPr bwMode="gray">
            <a:xfrm>
              <a:off x="2208" y="1948"/>
              <a:ext cx="1296" cy="634"/>
            </a:xfrm>
            <a:custGeom>
              <a:avLst/>
              <a:gdLst>
                <a:gd name="T0" fmla="*/ 584 w 1321"/>
                <a:gd name="T1" fmla="*/ 4 h 712"/>
                <a:gd name="T2" fmla="*/ 590 w 1321"/>
                <a:gd name="T3" fmla="*/ 4 h 712"/>
                <a:gd name="T4" fmla="*/ 592 w 1321"/>
                <a:gd name="T5" fmla="*/ 4 h 712"/>
                <a:gd name="T6" fmla="*/ 589 w 1321"/>
                <a:gd name="T7" fmla="*/ 4 h 712"/>
                <a:gd name="T8" fmla="*/ 582 w 1321"/>
                <a:gd name="T9" fmla="*/ 4 h 712"/>
                <a:gd name="T10" fmla="*/ 570 w 1321"/>
                <a:gd name="T11" fmla="*/ 4 h 712"/>
                <a:gd name="T12" fmla="*/ 555 w 1321"/>
                <a:gd name="T13" fmla="*/ 4 h 712"/>
                <a:gd name="T14" fmla="*/ 535 w 1321"/>
                <a:gd name="T15" fmla="*/ 4 h 712"/>
                <a:gd name="T16" fmla="*/ 514 w 1321"/>
                <a:gd name="T17" fmla="*/ 4 h 712"/>
                <a:gd name="T18" fmla="*/ 489 w 1321"/>
                <a:gd name="T19" fmla="*/ 4 h 712"/>
                <a:gd name="T20" fmla="*/ 462 w 1321"/>
                <a:gd name="T21" fmla="*/ 4 h 712"/>
                <a:gd name="T22" fmla="*/ 433 w 1321"/>
                <a:gd name="T23" fmla="*/ 5 h 712"/>
                <a:gd name="T24" fmla="*/ 401 w 1321"/>
                <a:gd name="T25" fmla="*/ 5 h 712"/>
                <a:gd name="T26" fmla="*/ 370 w 1321"/>
                <a:gd name="T27" fmla="*/ 5 h 712"/>
                <a:gd name="T28" fmla="*/ 357 w 1321"/>
                <a:gd name="T29" fmla="*/ 5 h 712"/>
                <a:gd name="T30" fmla="*/ 214 w 1321"/>
                <a:gd name="T31" fmla="*/ 5 h 712"/>
                <a:gd name="T32" fmla="*/ 212 w 1321"/>
                <a:gd name="T33" fmla="*/ 5 h 712"/>
                <a:gd name="T34" fmla="*/ 182 w 1321"/>
                <a:gd name="T35" fmla="*/ 5 h 712"/>
                <a:gd name="T36" fmla="*/ 157 w 1321"/>
                <a:gd name="T37" fmla="*/ 5 h 712"/>
                <a:gd name="T38" fmla="*/ 130 w 1321"/>
                <a:gd name="T39" fmla="*/ 5 h 712"/>
                <a:gd name="T40" fmla="*/ 108 w 1321"/>
                <a:gd name="T41" fmla="*/ 4 h 712"/>
                <a:gd name="T42" fmla="*/ 83 w 1321"/>
                <a:gd name="T43" fmla="*/ 4 h 712"/>
                <a:gd name="T44" fmla="*/ 66 w 1321"/>
                <a:gd name="T45" fmla="*/ 4 h 712"/>
                <a:gd name="T46" fmla="*/ 48 w 1321"/>
                <a:gd name="T47" fmla="*/ 4 h 712"/>
                <a:gd name="T48" fmla="*/ 26 w 1321"/>
                <a:gd name="T49" fmla="*/ 4 h 712"/>
                <a:gd name="T50" fmla="*/ 26 w 1321"/>
                <a:gd name="T51" fmla="*/ 4 h 712"/>
                <a:gd name="T52" fmla="*/ 18 w 1321"/>
                <a:gd name="T53" fmla="*/ 4 h 712"/>
                <a:gd name="T54" fmla="*/ 6 w 1321"/>
                <a:gd name="T55" fmla="*/ 4 h 712"/>
                <a:gd name="T56" fmla="*/ 0 w 1321"/>
                <a:gd name="T57" fmla="*/ 4 h 712"/>
                <a:gd name="T58" fmla="*/ 0 w 1321"/>
                <a:gd name="T59" fmla="*/ 4 h 712"/>
                <a:gd name="T60" fmla="*/ 4 w 1321"/>
                <a:gd name="T61" fmla="*/ 4 h 712"/>
                <a:gd name="T62" fmla="*/ 16 w 1321"/>
                <a:gd name="T63" fmla="*/ 4 h 712"/>
                <a:gd name="T64" fmla="*/ 26 w 1321"/>
                <a:gd name="T65" fmla="*/ 4 h 712"/>
                <a:gd name="T66" fmla="*/ 44 w 1321"/>
                <a:gd name="T67" fmla="*/ 4 h 712"/>
                <a:gd name="T68" fmla="*/ 68 w 1321"/>
                <a:gd name="T69" fmla="*/ 4 h 712"/>
                <a:gd name="T70" fmla="*/ 92 w 1321"/>
                <a:gd name="T71" fmla="*/ 4 h 712"/>
                <a:gd name="T72" fmla="*/ 122 w 1321"/>
                <a:gd name="T73" fmla="*/ 4 h 712"/>
                <a:gd name="T74" fmla="*/ 154 w 1321"/>
                <a:gd name="T75" fmla="*/ 4 h 712"/>
                <a:gd name="T76" fmla="*/ 185 w 1321"/>
                <a:gd name="T77" fmla="*/ 4 h 712"/>
                <a:gd name="T78" fmla="*/ 223 w 1321"/>
                <a:gd name="T79" fmla="*/ 4 h 712"/>
                <a:gd name="T80" fmla="*/ 261 w 1321"/>
                <a:gd name="T81" fmla="*/ 4 h 712"/>
                <a:gd name="T82" fmla="*/ 300 w 1321"/>
                <a:gd name="T83" fmla="*/ 0 h 712"/>
                <a:gd name="T84" fmla="*/ 300 w 1321"/>
                <a:gd name="T85" fmla="*/ 0 h 712"/>
                <a:gd name="T86" fmla="*/ 340 w 1321"/>
                <a:gd name="T87" fmla="*/ 4 h 712"/>
                <a:gd name="T88" fmla="*/ 379 w 1321"/>
                <a:gd name="T89" fmla="*/ 4 h 712"/>
                <a:gd name="T90" fmla="*/ 417 w 1321"/>
                <a:gd name="T91" fmla="*/ 4 h 712"/>
                <a:gd name="T92" fmla="*/ 453 w 1321"/>
                <a:gd name="T93" fmla="*/ 4 h 712"/>
                <a:gd name="T94" fmla="*/ 485 w 1321"/>
                <a:gd name="T95" fmla="*/ 4 h 712"/>
                <a:gd name="T96" fmla="*/ 515 w 1321"/>
                <a:gd name="T97" fmla="*/ 4 h 712"/>
                <a:gd name="T98" fmla="*/ 542 w 1321"/>
                <a:gd name="T99" fmla="*/ 4 h 712"/>
                <a:gd name="T100" fmla="*/ 564 w 1321"/>
                <a:gd name="T101" fmla="*/ 4 h 712"/>
                <a:gd name="T102" fmla="*/ 584 w 1321"/>
                <a:gd name="T103" fmla="*/ 4 h 712"/>
                <a:gd name="T104" fmla="*/ 584 w 1321"/>
                <a:gd name="T105" fmla="*/ 4 h 712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w 1321"/>
                <a:gd name="T160" fmla="*/ 0 h 712"/>
                <a:gd name="T161" fmla="*/ 1321 w 1321"/>
                <a:gd name="T162" fmla="*/ 712 h 712"/>
              </a:gdLst>
              <a:ahLst/>
              <a:cxnLst>
                <a:cxn ang="T106">
                  <a:pos x="T0" y="T1"/>
                </a:cxn>
                <a:cxn ang="T107">
                  <a:pos x="T2" y="T3"/>
                </a:cxn>
                <a:cxn ang="T108">
                  <a:pos x="T4" y="T5"/>
                </a:cxn>
                <a:cxn ang="T109">
                  <a:pos x="T6" y="T7"/>
                </a:cxn>
                <a:cxn ang="T110">
                  <a:pos x="T8" y="T9"/>
                </a:cxn>
                <a:cxn ang="T111">
                  <a:pos x="T10" y="T11"/>
                </a:cxn>
                <a:cxn ang="T112">
                  <a:pos x="T12" y="T13"/>
                </a:cxn>
                <a:cxn ang="T113">
                  <a:pos x="T14" y="T15"/>
                </a:cxn>
                <a:cxn ang="T114">
                  <a:pos x="T16" y="T17"/>
                </a:cxn>
                <a:cxn ang="T115">
                  <a:pos x="T18" y="T19"/>
                </a:cxn>
                <a:cxn ang="T116">
                  <a:pos x="T20" y="T21"/>
                </a:cxn>
                <a:cxn ang="T117">
                  <a:pos x="T22" y="T23"/>
                </a:cxn>
                <a:cxn ang="T118">
                  <a:pos x="T24" y="T25"/>
                </a:cxn>
                <a:cxn ang="T119">
                  <a:pos x="T26" y="T27"/>
                </a:cxn>
                <a:cxn ang="T120">
                  <a:pos x="T28" y="T29"/>
                </a:cxn>
                <a:cxn ang="T121">
                  <a:pos x="T30" y="T31"/>
                </a:cxn>
                <a:cxn ang="T122">
                  <a:pos x="T32" y="T33"/>
                </a:cxn>
                <a:cxn ang="T123">
                  <a:pos x="T34" y="T35"/>
                </a:cxn>
                <a:cxn ang="T124">
                  <a:pos x="T36" y="T37"/>
                </a:cxn>
                <a:cxn ang="T125">
                  <a:pos x="T38" y="T39"/>
                </a:cxn>
                <a:cxn ang="T126">
                  <a:pos x="T40" y="T41"/>
                </a:cxn>
                <a:cxn ang="T127">
                  <a:pos x="T42" y="T43"/>
                </a:cxn>
                <a:cxn ang="T128">
                  <a:pos x="T44" y="T45"/>
                </a:cxn>
                <a:cxn ang="T129">
                  <a:pos x="T46" y="T47"/>
                </a:cxn>
                <a:cxn ang="T130">
                  <a:pos x="T48" y="T49"/>
                </a:cxn>
                <a:cxn ang="T131">
                  <a:pos x="T50" y="T51"/>
                </a:cxn>
                <a:cxn ang="T132">
                  <a:pos x="T52" y="T53"/>
                </a:cxn>
                <a:cxn ang="T133">
                  <a:pos x="T54" y="T55"/>
                </a:cxn>
                <a:cxn ang="T134">
                  <a:pos x="T56" y="T57"/>
                </a:cxn>
                <a:cxn ang="T135">
                  <a:pos x="T58" y="T59"/>
                </a:cxn>
                <a:cxn ang="T136">
                  <a:pos x="T60" y="T61"/>
                </a:cxn>
                <a:cxn ang="T137">
                  <a:pos x="T62" y="T63"/>
                </a:cxn>
                <a:cxn ang="T138">
                  <a:pos x="T64" y="T65"/>
                </a:cxn>
                <a:cxn ang="T139">
                  <a:pos x="T66" y="T67"/>
                </a:cxn>
                <a:cxn ang="T140">
                  <a:pos x="T68" y="T69"/>
                </a:cxn>
                <a:cxn ang="T141">
                  <a:pos x="T70" y="T71"/>
                </a:cxn>
                <a:cxn ang="T142">
                  <a:pos x="T72" y="T73"/>
                </a:cxn>
                <a:cxn ang="T143">
                  <a:pos x="T74" y="T75"/>
                </a:cxn>
                <a:cxn ang="T144">
                  <a:pos x="T76" y="T77"/>
                </a:cxn>
                <a:cxn ang="T145">
                  <a:pos x="T78" y="T79"/>
                </a:cxn>
                <a:cxn ang="T146">
                  <a:pos x="T80" y="T81"/>
                </a:cxn>
                <a:cxn ang="T147">
                  <a:pos x="T82" y="T83"/>
                </a:cxn>
                <a:cxn ang="T148">
                  <a:pos x="T84" y="T85"/>
                </a:cxn>
                <a:cxn ang="T149">
                  <a:pos x="T86" y="T87"/>
                </a:cxn>
                <a:cxn ang="T150">
                  <a:pos x="T88" y="T89"/>
                </a:cxn>
                <a:cxn ang="T151">
                  <a:pos x="T90" y="T91"/>
                </a:cxn>
                <a:cxn ang="T152">
                  <a:pos x="T92" y="T93"/>
                </a:cxn>
                <a:cxn ang="T153">
                  <a:pos x="T94" y="T95"/>
                </a:cxn>
                <a:cxn ang="T154">
                  <a:pos x="T96" y="T97"/>
                </a:cxn>
                <a:cxn ang="T155">
                  <a:pos x="T98" y="T99"/>
                </a:cxn>
                <a:cxn ang="T156">
                  <a:pos x="T100" y="T101"/>
                </a:cxn>
                <a:cxn ang="T157">
                  <a:pos x="T102" y="T103"/>
                </a:cxn>
                <a:cxn ang="T158">
                  <a:pos x="T104" y="T105"/>
                </a:cxn>
              </a:cxnLst>
              <a:rect l="T159" t="T160" r="T161" b="T162"/>
              <a:pathLst>
                <a:path w="1321" h="712">
                  <a:moveTo>
                    <a:pt x="1301" y="401"/>
                  </a:moveTo>
                  <a:lnTo>
                    <a:pt x="1317" y="442"/>
                  </a:lnTo>
                  <a:lnTo>
                    <a:pt x="1321" y="481"/>
                  </a:lnTo>
                  <a:lnTo>
                    <a:pt x="1315" y="516"/>
                  </a:lnTo>
                  <a:lnTo>
                    <a:pt x="1298" y="550"/>
                  </a:lnTo>
                  <a:lnTo>
                    <a:pt x="1272" y="579"/>
                  </a:lnTo>
                  <a:lnTo>
                    <a:pt x="1239" y="604"/>
                  </a:lnTo>
                  <a:lnTo>
                    <a:pt x="1196" y="628"/>
                  </a:lnTo>
                  <a:lnTo>
                    <a:pt x="1147" y="649"/>
                  </a:lnTo>
                  <a:lnTo>
                    <a:pt x="1092" y="667"/>
                  </a:lnTo>
                  <a:lnTo>
                    <a:pt x="1031" y="683"/>
                  </a:lnTo>
                  <a:lnTo>
                    <a:pt x="967" y="694"/>
                  </a:lnTo>
                  <a:lnTo>
                    <a:pt x="896" y="704"/>
                  </a:lnTo>
                  <a:lnTo>
                    <a:pt x="824" y="710"/>
                  </a:lnTo>
                  <a:lnTo>
                    <a:pt x="795" y="712"/>
                  </a:lnTo>
                  <a:lnTo>
                    <a:pt x="476" y="712"/>
                  </a:lnTo>
                  <a:lnTo>
                    <a:pt x="472" y="712"/>
                  </a:lnTo>
                  <a:lnTo>
                    <a:pt x="409" y="708"/>
                  </a:lnTo>
                  <a:lnTo>
                    <a:pt x="348" y="704"/>
                  </a:lnTo>
                  <a:lnTo>
                    <a:pt x="290" y="696"/>
                  </a:lnTo>
                  <a:lnTo>
                    <a:pt x="235" y="689"/>
                  </a:lnTo>
                  <a:lnTo>
                    <a:pt x="186" y="677"/>
                  </a:lnTo>
                  <a:lnTo>
                    <a:pt x="141" y="663"/>
                  </a:lnTo>
                  <a:lnTo>
                    <a:pt x="102" y="648"/>
                  </a:lnTo>
                  <a:lnTo>
                    <a:pt x="67" y="630"/>
                  </a:lnTo>
                  <a:lnTo>
                    <a:pt x="39" y="608"/>
                  </a:lnTo>
                  <a:lnTo>
                    <a:pt x="18" y="583"/>
                  </a:lnTo>
                  <a:lnTo>
                    <a:pt x="6" y="554"/>
                  </a:lnTo>
                  <a:lnTo>
                    <a:pt x="0" y="524"/>
                  </a:lnTo>
                  <a:lnTo>
                    <a:pt x="0" y="520"/>
                  </a:lnTo>
                  <a:lnTo>
                    <a:pt x="4" y="487"/>
                  </a:lnTo>
                  <a:lnTo>
                    <a:pt x="16" y="446"/>
                  </a:lnTo>
                  <a:lnTo>
                    <a:pt x="51" y="370"/>
                  </a:lnTo>
                  <a:lnTo>
                    <a:pt x="94" y="299"/>
                  </a:lnTo>
                  <a:lnTo>
                    <a:pt x="147" y="235"/>
                  </a:lnTo>
                  <a:lnTo>
                    <a:pt x="204" y="176"/>
                  </a:lnTo>
                  <a:lnTo>
                    <a:pt x="270" y="125"/>
                  </a:lnTo>
                  <a:lnTo>
                    <a:pt x="341" y="82"/>
                  </a:lnTo>
                  <a:lnTo>
                    <a:pt x="415" y="47"/>
                  </a:lnTo>
                  <a:lnTo>
                    <a:pt x="497" y="21"/>
                  </a:lnTo>
                  <a:lnTo>
                    <a:pt x="581" y="6"/>
                  </a:lnTo>
                  <a:lnTo>
                    <a:pt x="667" y="0"/>
                  </a:lnTo>
                  <a:lnTo>
                    <a:pt x="759" y="6"/>
                  </a:lnTo>
                  <a:lnTo>
                    <a:pt x="847" y="23"/>
                  </a:lnTo>
                  <a:lnTo>
                    <a:pt x="932" y="53"/>
                  </a:lnTo>
                  <a:lnTo>
                    <a:pt x="1010" y="90"/>
                  </a:lnTo>
                  <a:lnTo>
                    <a:pt x="1082" y="137"/>
                  </a:lnTo>
                  <a:lnTo>
                    <a:pt x="1149" y="194"/>
                  </a:lnTo>
                  <a:lnTo>
                    <a:pt x="1208" y="256"/>
                  </a:lnTo>
                  <a:lnTo>
                    <a:pt x="1258" y="325"/>
                  </a:lnTo>
                  <a:lnTo>
                    <a:pt x="1301" y="401"/>
                  </a:lnTo>
                  <a:close/>
                </a:path>
              </a:pathLst>
            </a:custGeom>
            <a:gradFill rotWithShape="1">
              <a:gsLst>
                <a:gs pos="0">
                  <a:srgbClr val="FFFFFF"/>
                </a:gs>
                <a:gs pos="100000">
                  <a:schemeClr val="bg1"/>
                </a:gs>
              </a:gsLst>
              <a:lin ang="5400000" scaled="1"/>
            </a:gradFill>
            <a:ln w="0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22545" name="Text Box 17"/>
          <p:cNvSpPr txBox="1">
            <a:spLocks noChangeArrowheads="1"/>
          </p:cNvSpPr>
          <p:nvPr/>
        </p:nvSpPr>
        <p:spPr bwMode="gray">
          <a:xfrm>
            <a:off x="3635375" y="2852738"/>
            <a:ext cx="19050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24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Личность </a:t>
            </a:r>
          </a:p>
          <a:p>
            <a:pPr algn="ctr">
              <a:defRPr/>
            </a:pPr>
            <a:r>
              <a:rPr lang="ru-RU" sz="24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исследователя</a:t>
            </a:r>
          </a:p>
        </p:txBody>
      </p:sp>
      <p:sp>
        <p:nvSpPr>
          <p:cNvPr id="7179" name="Text Box 18"/>
          <p:cNvSpPr txBox="1">
            <a:spLocks noChangeArrowheads="1"/>
          </p:cNvSpPr>
          <p:nvPr/>
        </p:nvSpPr>
        <p:spPr bwMode="auto">
          <a:xfrm>
            <a:off x="1131888" y="2708275"/>
            <a:ext cx="2193925" cy="7080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ru-RU" altLang="ru-RU" sz="2000" b="1" dirty="0">
                <a:solidFill>
                  <a:srgbClr val="002060"/>
                </a:solidFill>
                <a:latin typeface="Tw Cen MT" pitchFamily="34" charset="0"/>
                <a:cs typeface="Arial" charset="0"/>
              </a:rPr>
              <a:t>Фестиваль НОУ</a:t>
            </a:r>
          </a:p>
          <a:p>
            <a:pPr algn="ctr"/>
            <a:r>
              <a:rPr lang="ru-RU" altLang="ru-RU" sz="2000" b="1" dirty="0" smtClean="0">
                <a:solidFill>
                  <a:srgbClr val="002060"/>
                </a:solidFill>
                <a:latin typeface="Tw Cen MT" pitchFamily="34" charset="0"/>
                <a:cs typeface="Arial" charset="0"/>
              </a:rPr>
              <a:t>10.09. 2020 </a:t>
            </a:r>
            <a:endParaRPr lang="ru-RU" altLang="ru-RU" sz="2000" dirty="0">
              <a:solidFill>
                <a:srgbClr val="002060"/>
              </a:solidFill>
              <a:latin typeface="Tw Cen MT" pitchFamily="34" charset="0"/>
              <a:cs typeface="Arial" charset="0"/>
            </a:endParaRPr>
          </a:p>
        </p:txBody>
      </p:sp>
      <p:sp>
        <p:nvSpPr>
          <p:cNvPr id="7180" name="Text Box 19"/>
          <p:cNvSpPr txBox="1">
            <a:spLocks noChangeArrowheads="1"/>
          </p:cNvSpPr>
          <p:nvPr/>
        </p:nvSpPr>
        <p:spPr bwMode="auto">
          <a:xfrm>
            <a:off x="1543050" y="4508500"/>
            <a:ext cx="1655763" cy="7080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ru-RU" altLang="ru-RU" sz="2000" b="1" dirty="0" err="1">
                <a:solidFill>
                  <a:srgbClr val="002060"/>
                </a:solidFill>
                <a:latin typeface="Tw Cen MT" pitchFamily="34" charset="0"/>
                <a:cs typeface="Arial" charset="0"/>
              </a:rPr>
              <a:t>Инструктив</a:t>
            </a:r>
            <a:endParaRPr lang="ru-RU" altLang="ru-RU" sz="2000" b="1" dirty="0">
              <a:solidFill>
                <a:srgbClr val="002060"/>
              </a:solidFill>
              <a:latin typeface="Tw Cen MT" pitchFamily="34" charset="0"/>
              <a:cs typeface="Arial" charset="0"/>
            </a:endParaRPr>
          </a:p>
          <a:p>
            <a:pPr algn="ctr"/>
            <a:r>
              <a:rPr lang="ru-RU" altLang="ru-RU" sz="2000" b="1" dirty="0" smtClean="0">
                <a:solidFill>
                  <a:srgbClr val="002060"/>
                </a:solidFill>
                <a:latin typeface="Tw Cen MT" pitchFamily="34" charset="0"/>
                <a:cs typeface="Arial" charset="0"/>
              </a:rPr>
              <a:t>14 </a:t>
            </a:r>
            <a:r>
              <a:rPr lang="ru-RU" altLang="ru-RU" sz="2000" b="1" dirty="0">
                <a:solidFill>
                  <a:srgbClr val="002060"/>
                </a:solidFill>
                <a:latin typeface="Tw Cen MT" pitchFamily="34" charset="0"/>
                <a:cs typeface="Arial" charset="0"/>
              </a:rPr>
              <a:t>мая </a:t>
            </a:r>
            <a:r>
              <a:rPr lang="ru-RU" altLang="ru-RU" sz="2000" b="1" dirty="0" smtClean="0">
                <a:solidFill>
                  <a:srgbClr val="002060"/>
                </a:solidFill>
                <a:latin typeface="Tw Cen MT" pitchFamily="34" charset="0"/>
                <a:cs typeface="Arial" charset="0"/>
              </a:rPr>
              <a:t>2019</a:t>
            </a:r>
            <a:endParaRPr lang="ru-RU" altLang="ru-RU" sz="2000" dirty="0">
              <a:solidFill>
                <a:srgbClr val="002060"/>
              </a:solidFill>
              <a:latin typeface="Tw Cen MT" pitchFamily="34" charset="0"/>
              <a:cs typeface="Arial" charset="0"/>
            </a:endParaRPr>
          </a:p>
        </p:txBody>
      </p:sp>
      <p:sp>
        <p:nvSpPr>
          <p:cNvPr id="7181" name="Text Box 20"/>
          <p:cNvSpPr txBox="1">
            <a:spLocks noChangeArrowheads="1"/>
          </p:cNvSpPr>
          <p:nvPr/>
        </p:nvSpPr>
        <p:spPr bwMode="auto">
          <a:xfrm>
            <a:off x="2987824" y="5373216"/>
            <a:ext cx="4284663" cy="10160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ru-RU" altLang="ru-RU" sz="2000" b="1" dirty="0">
                <a:solidFill>
                  <a:srgbClr val="002060"/>
                </a:solidFill>
                <a:latin typeface="Tw Cen MT" pitchFamily="34" charset="0"/>
                <a:cs typeface="Arial" charset="0"/>
              </a:rPr>
              <a:t>Исследовательская экспедиция</a:t>
            </a:r>
          </a:p>
          <a:p>
            <a:pPr algn="ctr"/>
            <a:r>
              <a:rPr lang="ru-RU" altLang="ru-RU" sz="2000" b="1" dirty="0">
                <a:solidFill>
                  <a:srgbClr val="002060"/>
                </a:solidFill>
                <a:latin typeface="Tw Cen MT" pitchFamily="34" charset="0"/>
                <a:cs typeface="Arial" charset="0"/>
              </a:rPr>
              <a:t>«Лето наших открытий»</a:t>
            </a:r>
          </a:p>
          <a:p>
            <a:pPr algn="ctr"/>
            <a:r>
              <a:rPr lang="ru-RU" altLang="ru-RU" sz="2000" b="1" dirty="0">
                <a:solidFill>
                  <a:srgbClr val="002060"/>
                </a:solidFill>
                <a:latin typeface="Tw Cen MT" pitchFamily="34" charset="0"/>
                <a:cs typeface="Arial" charset="0"/>
              </a:rPr>
              <a:t>С </a:t>
            </a:r>
            <a:r>
              <a:rPr lang="ru-RU" altLang="ru-RU" sz="2000" b="1" dirty="0" smtClean="0">
                <a:solidFill>
                  <a:srgbClr val="002060"/>
                </a:solidFill>
                <a:latin typeface="Tw Cen MT" pitchFamily="34" charset="0"/>
                <a:cs typeface="Arial" charset="0"/>
              </a:rPr>
              <a:t>29 </a:t>
            </a:r>
            <a:r>
              <a:rPr lang="ru-RU" altLang="ru-RU" sz="2000" b="1" dirty="0">
                <a:solidFill>
                  <a:srgbClr val="002060"/>
                </a:solidFill>
                <a:latin typeface="Tw Cen MT" pitchFamily="34" charset="0"/>
                <a:cs typeface="Arial" charset="0"/>
              </a:rPr>
              <a:t>июня по </a:t>
            </a:r>
            <a:r>
              <a:rPr lang="ru-RU" altLang="ru-RU" sz="2000" b="1" dirty="0" smtClean="0">
                <a:solidFill>
                  <a:srgbClr val="002060"/>
                </a:solidFill>
                <a:latin typeface="Tw Cen MT" pitchFamily="34" charset="0"/>
                <a:cs typeface="Arial" charset="0"/>
              </a:rPr>
              <a:t>7 </a:t>
            </a:r>
            <a:r>
              <a:rPr lang="ru-RU" altLang="ru-RU" sz="2000" b="1" dirty="0">
                <a:solidFill>
                  <a:srgbClr val="002060"/>
                </a:solidFill>
                <a:latin typeface="Tw Cen MT" pitchFamily="34" charset="0"/>
                <a:cs typeface="Arial" charset="0"/>
              </a:rPr>
              <a:t>июля </a:t>
            </a:r>
            <a:r>
              <a:rPr lang="ru-RU" altLang="ru-RU" sz="2000" b="1" dirty="0" smtClean="0">
                <a:solidFill>
                  <a:srgbClr val="002060"/>
                </a:solidFill>
                <a:latin typeface="Tw Cen MT" pitchFamily="34" charset="0"/>
                <a:cs typeface="Arial" charset="0"/>
              </a:rPr>
              <a:t>2019 </a:t>
            </a:r>
            <a:r>
              <a:rPr lang="ru-RU" altLang="ru-RU" sz="2000" b="1" dirty="0">
                <a:solidFill>
                  <a:srgbClr val="002060"/>
                </a:solidFill>
                <a:latin typeface="Tw Cen MT" pitchFamily="34" charset="0"/>
                <a:cs typeface="Arial" charset="0"/>
              </a:rPr>
              <a:t>года</a:t>
            </a:r>
            <a:endParaRPr lang="ru-RU" altLang="ru-RU" sz="2000" dirty="0">
              <a:solidFill>
                <a:srgbClr val="002060"/>
              </a:solidFill>
              <a:latin typeface="Tw Cen MT" pitchFamily="34" charset="0"/>
              <a:cs typeface="Arial" charset="0"/>
            </a:endParaRPr>
          </a:p>
        </p:txBody>
      </p:sp>
      <p:sp>
        <p:nvSpPr>
          <p:cNvPr id="7182" name="Text Box 21"/>
          <p:cNvSpPr txBox="1">
            <a:spLocks noChangeArrowheads="1"/>
          </p:cNvSpPr>
          <p:nvPr/>
        </p:nvSpPr>
        <p:spPr bwMode="auto">
          <a:xfrm>
            <a:off x="5845458" y="1622425"/>
            <a:ext cx="2429896" cy="1323439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ru-RU" altLang="ru-RU" sz="2000" b="1" dirty="0">
                <a:solidFill>
                  <a:srgbClr val="002060"/>
                </a:solidFill>
                <a:latin typeface="Tw Cen MT" pitchFamily="34" charset="0"/>
                <a:cs typeface="Arial" charset="0"/>
              </a:rPr>
              <a:t>2 сессия </a:t>
            </a:r>
          </a:p>
          <a:p>
            <a:pPr algn="ctr"/>
            <a:r>
              <a:rPr lang="ru-RU" altLang="ru-RU" sz="2000" b="1" dirty="0">
                <a:solidFill>
                  <a:srgbClr val="002060"/>
                </a:solidFill>
                <a:latin typeface="Tw Cen MT" pitchFamily="34" charset="0"/>
                <a:cs typeface="Arial" charset="0"/>
              </a:rPr>
              <a:t>«Школа</a:t>
            </a:r>
          </a:p>
          <a:p>
            <a:pPr algn="ctr"/>
            <a:r>
              <a:rPr lang="ru-RU" altLang="ru-RU" sz="2000" b="1" dirty="0">
                <a:solidFill>
                  <a:srgbClr val="002060"/>
                </a:solidFill>
                <a:latin typeface="Tw Cen MT" pitchFamily="34" charset="0"/>
                <a:cs typeface="Arial" charset="0"/>
              </a:rPr>
              <a:t>Исследователей»</a:t>
            </a:r>
          </a:p>
          <a:p>
            <a:pPr algn="ctr"/>
            <a:r>
              <a:rPr lang="ru-RU" altLang="ru-RU" sz="2000" b="1" dirty="0" smtClean="0">
                <a:solidFill>
                  <a:srgbClr val="002060"/>
                </a:solidFill>
                <a:latin typeface="Tw Cen MT" pitchFamily="34" charset="0"/>
                <a:cs typeface="Arial" charset="0"/>
              </a:rPr>
              <a:t>25-26 </a:t>
            </a:r>
            <a:r>
              <a:rPr lang="ru-RU" altLang="ru-RU" sz="2000" b="1" dirty="0">
                <a:solidFill>
                  <a:srgbClr val="002060"/>
                </a:solidFill>
                <a:latin typeface="Tw Cen MT" pitchFamily="34" charset="0"/>
                <a:cs typeface="Arial" charset="0"/>
              </a:rPr>
              <a:t>января </a:t>
            </a:r>
            <a:r>
              <a:rPr lang="ru-RU" altLang="ru-RU" sz="2000" b="1" dirty="0" smtClean="0">
                <a:solidFill>
                  <a:srgbClr val="002060"/>
                </a:solidFill>
                <a:latin typeface="Tw Cen MT" pitchFamily="34" charset="0"/>
                <a:cs typeface="Arial" charset="0"/>
              </a:rPr>
              <a:t>2020</a:t>
            </a:r>
            <a:endParaRPr lang="ru-RU" altLang="ru-RU" sz="2000" dirty="0">
              <a:solidFill>
                <a:srgbClr val="002060"/>
              </a:solidFill>
              <a:latin typeface="Tw Cen MT" pitchFamily="34" charset="0"/>
              <a:cs typeface="Arial" charset="0"/>
            </a:endParaRPr>
          </a:p>
        </p:txBody>
      </p:sp>
      <p:sp>
        <p:nvSpPr>
          <p:cNvPr id="7183" name="Text Box 22"/>
          <p:cNvSpPr txBox="1">
            <a:spLocks noChangeArrowheads="1"/>
          </p:cNvSpPr>
          <p:nvPr/>
        </p:nvSpPr>
        <p:spPr bwMode="auto">
          <a:xfrm>
            <a:off x="1443038" y="982663"/>
            <a:ext cx="4008437" cy="10160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ru-RU" altLang="ru-RU" sz="2000" b="1" dirty="0">
                <a:solidFill>
                  <a:srgbClr val="002060"/>
                </a:solidFill>
                <a:latin typeface="Tw Cen MT" pitchFamily="34" charset="0"/>
                <a:cs typeface="Arial" charset="0"/>
              </a:rPr>
              <a:t>Конференция</a:t>
            </a:r>
          </a:p>
          <a:p>
            <a:pPr algn="ctr"/>
            <a:r>
              <a:rPr lang="ru-RU" altLang="ru-RU" sz="2000" b="1" dirty="0">
                <a:solidFill>
                  <a:srgbClr val="002060"/>
                </a:solidFill>
                <a:latin typeface="Tw Cen MT" pitchFamily="34" charset="0"/>
                <a:cs typeface="Arial" charset="0"/>
              </a:rPr>
              <a:t>«Исследователь нового века»</a:t>
            </a:r>
          </a:p>
          <a:p>
            <a:pPr algn="ctr"/>
            <a:r>
              <a:rPr lang="ru-RU" altLang="ru-RU" sz="2000" b="1" dirty="0" smtClean="0">
                <a:solidFill>
                  <a:srgbClr val="002060"/>
                </a:solidFill>
                <a:latin typeface="Tw Cen MT" pitchFamily="34" charset="0"/>
                <a:cs typeface="Arial" charset="0"/>
              </a:rPr>
              <a:t>15-21.05.2020</a:t>
            </a:r>
            <a:endParaRPr lang="ru-RU" altLang="ru-RU" sz="2000" dirty="0">
              <a:solidFill>
                <a:srgbClr val="002060"/>
              </a:solidFill>
              <a:latin typeface="Tw Cen MT" pitchFamily="34" charset="0"/>
              <a:cs typeface="Arial" charset="0"/>
            </a:endParaRPr>
          </a:p>
        </p:txBody>
      </p:sp>
      <p:sp>
        <p:nvSpPr>
          <p:cNvPr id="7184" name="Text Box 23"/>
          <p:cNvSpPr txBox="1">
            <a:spLocks noChangeArrowheads="1"/>
          </p:cNvSpPr>
          <p:nvPr/>
        </p:nvSpPr>
        <p:spPr bwMode="auto">
          <a:xfrm>
            <a:off x="6146800" y="3505200"/>
            <a:ext cx="2513013" cy="13239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ru-RU" altLang="ru-RU" sz="2000" b="1" dirty="0">
                <a:solidFill>
                  <a:srgbClr val="002060"/>
                </a:solidFill>
                <a:latin typeface="Tw Cen MT" pitchFamily="34" charset="0"/>
                <a:cs typeface="Arial" charset="0"/>
              </a:rPr>
              <a:t>1 сессия </a:t>
            </a:r>
          </a:p>
          <a:p>
            <a:pPr algn="ctr"/>
            <a:r>
              <a:rPr lang="ru-RU" altLang="ru-RU" sz="2000" b="1" dirty="0">
                <a:solidFill>
                  <a:srgbClr val="002060"/>
                </a:solidFill>
                <a:latin typeface="Tw Cen MT" pitchFamily="34" charset="0"/>
                <a:cs typeface="Arial" charset="0"/>
              </a:rPr>
              <a:t>«Школа </a:t>
            </a:r>
          </a:p>
          <a:p>
            <a:pPr algn="ctr"/>
            <a:r>
              <a:rPr lang="ru-RU" altLang="ru-RU" sz="2000" b="1" dirty="0">
                <a:solidFill>
                  <a:srgbClr val="002060"/>
                </a:solidFill>
                <a:latin typeface="Tw Cen MT" pitchFamily="34" charset="0"/>
                <a:cs typeface="Arial" charset="0"/>
              </a:rPr>
              <a:t>Исследователей»</a:t>
            </a:r>
          </a:p>
          <a:p>
            <a:pPr algn="ctr"/>
            <a:r>
              <a:rPr lang="ru-RU" altLang="ru-RU" sz="2000" b="1" dirty="0" smtClean="0">
                <a:solidFill>
                  <a:srgbClr val="002060"/>
                </a:solidFill>
                <a:latin typeface="Tw Cen MT" pitchFamily="34" charset="0"/>
                <a:cs typeface="Arial" charset="0"/>
              </a:rPr>
              <a:t>12-13 октября </a:t>
            </a:r>
            <a:r>
              <a:rPr lang="ru-RU" altLang="ru-RU" sz="2000" b="1" dirty="0">
                <a:solidFill>
                  <a:srgbClr val="002060"/>
                </a:solidFill>
                <a:latin typeface="Tw Cen MT" pitchFamily="34" charset="0"/>
                <a:cs typeface="Arial" charset="0"/>
              </a:rPr>
              <a:t>2019</a:t>
            </a:r>
            <a:endParaRPr lang="ru-RU" altLang="ru-RU" sz="2000" dirty="0">
              <a:solidFill>
                <a:srgbClr val="002060"/>
              </a:solidFill>
              <a:latin typeface="Tw Cen MT" pitchFamily="34" charset="0"/>
              <a:cs typeface="Arial" charset="0"/>
            </a:endParaRPr>
          </a:p>
        </p:txBody>
      </p:sp>
      <p:sp>
        <p:nvSpPr>
          <p:cNvPr id="7185" name="Прямоугольник 1"/>
          <p:cNvSpPr>
            <a:spLocks noChangeArrowheads="1"/>
          </p:cNvSpPr>
          <p:nvPr/>
        </p:nvSpPr>
        <p:spPr bwMode="auto">
          <a:xfrm>
            <a:off x="1547664" y="0"/>
            <a:ext cx="7884617" cy="1262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ru-RU" altLang="ru-RU" sz="4400" b="1" dirty="0">
                <a:solidFill>
                  <a:srgbClr val="002060"/>
                </a:solidFill>
              </a:rPr>
              <a:t>«Исследователь нового века»</a:t>
            </a:r>
          </a:p>
          <a:p>
            <a:pPr algn="ctr"/>
            <a:r>
              <a:rPr lang="ru-RU" altLang="ru-RU" sz="3200" b="1" dirty="0">
                <a:solidFill>
                  <a:srgbClr val="002060"/>
                </a:solidFill>
              </a:rPr>
              <a:t>                                  </a:t>
            </a:r>
            <a:r>
              <a:rPr lang="ru-RU" altLang="ru-RU" sz="3200" b="1" dirty="0" smtClean="0">
                <a:solidFill>
                  <a:srgbClr val="002060"/>
                </a:solidFill>
              </a:rPr>
              <a:t>2019-20 </a:t>
            </a:r>
            <a:r>
              <a:rPr lang="ru-RU" altLang="ru-RU" sz="3200" b="1" dirty="0" err="1">
                <a:solidFill>
                  <a:srgbClr val="002060"/>
                </a:solidFill>
              </a:rPr>
              <a:t>уч</a:t>
            </a:r>
            <a:r>
              <a:rPr lang="ru-RU" altLang="ru-RU" sz="3200" b="1" dirty="0">
                <a:solidFill>
                  <a:srgbClr val="002060"/>
                </a:solidFill>
              </a:rPr>
              <a:t>. год</a:t>
            </a:r>
            <a:endParaRPr lang="ru-RU" altLang="ru-RU" sz="32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1979712" y="260648"/>
            <a:ext cx="7365504" cy="1143000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ru-RU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XX</a:t>
            </a:r>
            <a:r>
              <a:rPr kumimoji="0" lang="ru-RU" altLang="ru-RU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открытая конференция </a:t>
            </a:r>
            <a:br>
              <a:rPr kumimoji="0" lang="ru-RU" altLang="ru-RU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ru-RU" altLang="ru-RU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исследовательских и проектных работ учащихся </a:t>
            </a:r>
            <a:br>
              <a:rPr kumimoji="0" lang="ru-RU" altLang="ru-RU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ru-RU" altLang="ru-RU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«Исследователь нового века»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0" y="1700808"/>
            <a:ext cx="9144000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 smtClean="0">
                <a:solidFill>
                  <a:srgbClr val="002060"/>
                </a:solidFill>
              </a:rPr>
              <a:t>15 мая </a:t>
            </a:r>
            <a:r>
              <a:rPr lang="ru-RU" sz="2800" dirty="0" smtClean="0">
                <a:solidFill>
                  <a:srgbClr val="002060"/>
                </a:solidFill>
              </a:rPr>
              <a:t>– </a:t>
            </a:r>
            <a:r>
              <a:rPr lang="ru-RU" sz="2000" dirty="0" smtClean="0">
                <a:solidFill>
                  <a:srgbClr val="002060"/>
                </a:solidFill>
              </a:rPr>
              <a:t>секция:</a:t>
            </a:r>
            <a:r>
              <a:rPr lang="ru-RU" sz="2800" dirty="0" smtClean="0">
                <a:solidFill>
                  <a:srgbClr val="002060"/>
                </a:solidFill>
              </a:rPr>
              <a:t> </a:t>
            </a:r>
            <a:r>
              <a:rPr lang="ru-RU" sz="2800" b="1" dirty="0" smtClean="0">
                <a:solidFill>
                  <a:srgbClr val="002060"/>
                </a:solidFill>
              </a:rPr>
              <a:t>Проекты</a:t>
            </a:r>
            <a:r>
              <a:rPr lang="ru-RU" sz="2800" dirty="0" smtClean="0">
                <a:solidFill>
                  <a:srgbClr val="002060"/>
                </a:solidFill>
              </a:rPr>
              <a:t> </a:t>
            </a:r>
            <a:r>
              <a:rPr lang="ru-RU" sz="2000" dirty="0" smtClean="0">
                <a:solidFill>
                  <a:srgbClr val="002060"/>
                </a:solidFill>
              </a:rPr>
              <a:t>(с 16 часов)</a:t>
            </a:r>
            <a:r>
              <a:rPr lang="ru-RU" sz="2800" dirty="0" smtClean="0">
                <a:solidFill>
                  <a:srgbClr val="002060"/>
                </a:solidFill>
              </a:rPr>
              <a:t/>
            </a:r>
            <a:br>
              <a:rPr lang="ru-RU" sz="2800" dirty="0" smtClean="0">
                <a:solidFill>
                  <a:srgbClr val="002060"/>
                </a:solidFill>
              </a:rPr>
            </a:br>
            <a:r>
              <a:rPr lang="ru-RU" sz="2800" b="1" dirty="0" smtClean="0">
                <a:solidFill>
                  <a:srgbClr val="002060"/>
                </a:solidFill>
              </a:rPr>
              <a:t>18 мая</a:t>
            </a:r>
            <a:r>
              <a:rPr lang="ru-RU" sz="2800" dirty="0" smtClean="0">
                <a:solidFill>
                  <a:srgbClr val="002060"/>
                </a:solidFill>
              </a:rPr>
              <a:t> – </a:t>
            </a:r>
            <a:r>
              <a:rPr lang="ru-RU" sz="2000" dirty="0" smtClean="0">
                <a:solidFill>
                  <a:srgbClr val="002060"/>
                </a:solidFill>
              </a:rPr>
              <a:t>секции:</a:t>
            </a:r>
            <a:r>
              <a:rPr lang="ru-RU" sz="2800" dirty="0" smtClean="0">
                <a:solidFill>
                  <a:srgbClr val="002060"/>
                </a:solidFill>
              </a:rPr>
              <a:t> </a:t>
            </a:r>
            <a:r>
              <a:rPr lang="ru-RU" sz="2800" b="1" dirty="0" smtClean="0">
                <a:solidFill>
                  <a:srgbClr val="002060"/>
                </a:solidFill>
              </a:rPr>
              <a:t>Краеведение и история</a:t>
            </a:r>
            <a:r>
              <a:rPr lang="ru-RU" sz="2800" dirty="0" smtClean="0">
                <a:solidFill>
                  <a:srgbClr val="002060"/>
                </a:solidFill>
              </a:rPr>
              <a:t>, </a:t>
            </a:r>
            <a:r>
              <a:rPr lang="ru-RU" sz="2800" b="1" dirty="0" smtClean="0">
                <a:solidFill>
                  <a:srgbClr val="002060"/>
                </a:solidFill>
              </a:rPr>
              <a:t>Природопользование 1, Юный исследователь 1 </a:t>
            </a:r>
            <a:r>
              <a:rPr lang="ru-RU" sz="2000" dirty="0" smtClean="0">
                <a:solidFill>
                  <a:srgbClr val="002060"/>
                </a:solidFill>
              </a:rPr>
              <a:t>(с 16 час.)</a:t>
            </a:r>
            <a:r>
              <a:rPr lang="ru-RU" sz="2800" dirty="0" smtClean="0">
                <a:solidFill>
                  <a:srgbClr val="002060"/>
                </a:solidFill>
              </a:rPr>
              <a:t/>
            </a:r>
            <a:br>
              <a:rPr lang="ru-RU" sz="2800" dirty="0" smtClean="0">
                <a:solidFill>
                  <a:srgbClr val="002060"/>
                </a:solidFill>
              </a:rPr>
            </a:br>
            <a:r>
              <a:rPr lang="ru-RU" sz="2800" b="1" dirty="0" smtClean="0">
                <a:solidFill>
                  <a:srgbClr val="002060"/>
                </a:solidFill>
              </a:rPr>
              <a:t>19 мая </a:t>
            </a:r>
            <a:r>
              <a:rPr lang="ru-RU" sz="2800" dirty="0" smtClean="0">
                <a:solidFill>
                  <a:srgbClr val="002060"/>
                </a:solidFill>
              </a:rPr>
              <a:t>– </a:t>
            </a:r>
            <a:r>
              <a:rPr lang="ru-RU" sz="2000" dirty="0" smtClean="0">
                <a:solidFill>
                  <a:srgbClr val="002060"/>
                </a:solidFill>
              </a:rPr>
              <a:t>секции:</a:t>
            </a:r>
            <a:r>
              <a:rPr lang="ru-RU" sz="2800" dirty="0" smtClean="0">
                <a:solidFill>
                  <a:srgbClr val="002060"/>
                </a:solidFill>
              </a:rPr>
              <a:t> </a:t>
            </a:r>
            <a:r>
              <a:rPr lang="ru-RU" sz="2800" b="1" dirty="0" smtClean="0">
                <a:solidFill>
                  <a:srgbClr val="002060"/>
                </a:solidFill>
              </a:rPr>
              <a:t>Человек и общество, Природопользование 2, Юный исследователь 2 </a:t>
            </a:r>
            <a:r>
              <a:rPr lang="ru-RU" sz="2000" dirty="0" smtClean="0">
                <a:solidFill>
                  <a:srgbClr val="002060"/>
                </a:solidFill>
              </a:rPr>
              <a:t>(с 16 час.)</a:t>
            </a:r>
            <a:r>
              <a:rPr lang="ru-RU" sz="2800" dirty="0" smtClean="0">
                <a:solidFill>
                  <a:srgbClr val="002060"/>
                </a:solidFill>
              </a:rPr>
              <a:t/>
            </a:r>
            <a:br>
              <a:rPr lang="ru-RU" sz="2800" dirty="0" smtClean="0">
                <a:solidFill>
                  <a:srgbClr val="002060"/>
                </a:solidFill>
              </a:rPr>
            </a:br>
            <a:r>
              <a:rPr lang="ru-RU" sz="2800" b="1" dirty="0" smtClean="0">
                <a:solidFill>
                  <a:srgbClr val="002060"/>
                </a:solidFill>
              </a:rPr>
              <a:t>20 мая </a:t>
            </a:r>
            <a:r>
              <a:rPr lang="ru-RU" sz="2800" dirty="0" smtClean="0">
                <a:solidFill>
                  <a:srgbClr val="002060"/>
                </a:solidFill>
              </a:rPr>
              <a:t>– </a:t>
            </a:r>
            <a:r>
              <a:rPr lang="ru-RU" sz="2000" dirty="0" smtClean="0">
                <a:solidFill>
                  <a:srgbClr val="002060"/>
                </a:solidFill>
              </a:rPr>
              <a:t>секции:</a:t>
            </a:r>
            <a:r>
              <a:rPr lang="ru-RU" sz="2800" dirty="0" smtClean="0">
                <a:solidFill>
                  <a:srgbClr val="002060"/>
                </a:solidFill>
              </a:rPr>
              <a:t> </a:t>
            </a:r>
            <a:r>
              <a:rPr lang="ru-RU" sz="2800" b="1" dirty="0" smtClean="0">
                <a:solidFill>
                  <a:srgbClr val="002060"/>
                </a:solidFill>
              </a:rPr>
              <a:t>Биология 1, Психология человека, Юный исследователь 3</a:t>
            </a:r>
            <a:r>
              <a:rPr lang="ru-RU" sz="2800" dirty="0" smtClean="0">
                <a:solidFill>
                  <a:srgbClr val="002060"/>
                </a:solidFill>
              </a:rPr>
              <a:t> </a:t>
            </a:r>
            <a:r>
              <a:rPr lang="ru-RU" sz="2000" dirty="0" smtClean="0">
                <a:solidFill>
                  <a:srgbClr val="002060"/>
                </a:solidFill>
              </a:rPr>
              <a:t>(с 16 часов)</a:t>
            </a:r>
            <a:r>
              <a:rPr lang="ru-RU" sz="2800" dirty="0" smtClean="0">
                <a:solidFill>
                  <a:srgbClr val="002060"/>
                </a:solidFill>
              </a:rPr>
              <a:t/>
            </a:r>
            <a:br>
              <a:rPr lang="ru-RU" sz="2800" dirty="0" smtClean="0">
                <a:solidFill>
                  <a:srgbClr val="002060"/>
                </a:solidFill>
              </a:rPr>
            </a:br>
            <a:r>
              <a:rPr lang="ru-RU" sz="2800" b="1" dirty="0" smtClean="0">
                <a:solidFill>
                  <a:srgbClr val="002060"/>
                </a:solidFill>
              </a:rPr>
              <a:t>21 мая </a:t>
            </a:r>
            <a:r>
              <a:rPr lang="ru-RU" sz="2800" dirty="0" smtClean="0">
                <a:solidFill>
                  <a:srgbClr val="002060"/>
                </a:solidFill>
              </a:rPr>
              <a:t>– </a:t>
            </a:r>
            <a:r>
              <a:rPr lang="ru-RU" sz="2000" dirty="0" smtClean="0">
                <a:solidFill>
                  <a:srgbClr val="002060"/>
                </a:solidFill>
              </a:rPr>
              <a:t>секции:</a:t>
            </a:r>
            <a:r>
              <a:rPr lang="ru-RU" sz="2800" dirty="0" smtClean="0">
                <a:solidFill>
                  <a:srgbClr val="002060"/>
                </a:solidFill>
              </a:rPr>
              <a:t> </a:t>
            </a:r>
            <a:r>
              <a:rPr lang="ru-RU" sz="2800" b="1" dirty="0" smtClean="0">
                <a:solidFill>
                  <a:srgbClr val="002060"/>
                </a:solidFill>
              </a:rPr>
              <a:t>Биология 2, Филология, Экономика </a:t>
            </a:r>
            <a:r>
              <a:rPr lang="ru-RU" sz="2000" dirty="0" smtClean="0">
                <a:solidFill>
                  <a:srgbClr val="002060"/>
                </a:solidFill>
              </a:rPr>
              <a:t>(с 16 час.)</a:t>
            </a:r>
            <a:endParaRPr lang="ru-RU" sz="20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Объект 2"/>
          <p:cNvSpPr>
            <a:spLocks noGrp="1"/>
          </p:cNvSpPr>
          <p:nvPr>
            <p:ph idx="1"/>
          </p:nvPr>
        </p:nvSpPr>
        <p:spPr>
          <a:xfrm>
            <a:off x="0" y="1700808"/>
            <a:ext cx="9144000" cy="3484562"/>
          </a:xfrm>
        </p:spPr>
        <p:txBody>
          <a:bodyPr/>
          <a:lstStyle/>
          <a:p>
            <a:r>
              <a:rPr lang="ru-RU" altLang="ru-RU" sz="2400" dirty="0" smtClean="0"/>
              <a:t>Участники из  55  образовательных организаций Удмуртии</a:t>
            </a:r>
          </a:p>
          <a:p>
            <a:r>
              <a:rPr lang="ru-RU" altLang="ru-RU" sz="2400" dirty="0" smtClean="0"/>
              <a:t>142 школьника из 37 образовательных организаций Удмуртии: 26 ОУ г. Ижевска,  ОУ г. Воткинска и </a:t>
            </a:r>
            <a:r>
              <a:rPr lang="ru-RU" altLang="ru-RU" sz="2400" dirty="0" err="1" smtClean="0"/>
              <a:t>Воткинского</a:t>
            </a:r>
            <a:r>
              <a:rPr lang="ru-RU" altLang="ru-RU" sz="2400" dirty="0" smtClean="0"/>
              <a:t> р., с.Завьялово и </a:t>
            </a:r>
            <a:r>
              <a:rPr lang="ru-RU" altLang="ru-RU" sz="2400" dirty="0" err="1" smtClean="0"/>
              <a:t>Завьяловского</a:t>
            </a:r>
            <a:r>
              <a:rPr lang="ru-RU" altLang="ru-RU" sz="2400" dirty="0" smtClean="0"/>
              <a:t> р., с. Каракулино, с. </a:t>
            </a:r>
            <a:r>
              <a:rPr lang="ru-RU" altLang="ru-RU" sz="2400" dirty="0" err="1" smtClean="0"/>
              <a:t>Шаркана</a:t>
            </a:r>
            <a:r>
              <a:rPr lang="ru-RU" altLang="ru-RU" sz="2400" dirty="0" smtClean="0"/>
              <a:t>, </a:t>
            </a:r>
            <a:r>
              <a:rPr lang="ru-RU" altLang="ru-RU" sz="2400" dirty="0" err="1" smtClean="0"/>
              <a:t>Киясовского</a:t>
            </a:r>
            <a:r>
              <a:rPr lang="ru-RU" altLang="ru-RU" sz="2400" dirty="0" smtClean="0"/>
              <a:t> р.</a:t>
            </a:r>
          </a:p>
          <a:p>
            <a:r>
              <a:rPr lang="ru-RU" altLang="ru-RU" sz="2400" dirty="0" smtClean="0"/>
              <a:t>67 руководителей исследовательских и проектных работ школьников: учителя, библиотекари, психологи, преподаватели вузов, методисты, педагоги доп. образования, заместители директоров ОУ, родители. </a:t>
            </a:r>
          </a:p>
          <a:p>
            <a:r>
              <a:rPr lang="ru-RU" altLang="ru-RU" sz="2400" dirty="0" smtClean="0"/>
              <a:t>39 экспертов из 18 ОУ Удмуртии (</a:t>
            </a:r>
            <a:r>
              <a:rPr lang="ru-RU" altLang="ru-RU" sz="2400" dirty="0" err="1" smtClean="0"/>
              <a:t>УдГУ</a:t>
            </a:r>
            <a:r>
              <a:rPr lang="ru-RU" altLang="ru-RU" sz="2400" dirty="0" smtClean="0"/>
              <a:t>, </a:t>
            </a:r>
            <a:r>
              <a:rPr lang="ru-RU" altLang="ru-RU" sz="2400" dirty="0" err="1" smtClean="0"/>
              <a:t>ИжГСХА</a:t>
            </a:r>
            <a:r>
              <a:rPr lang="ru-RU" altLang="ru-RU" sz="2400" dirty="0" smtClean="0"/>
              <a:t>, </a:t>
            </a:r>
            <a:r>
              <a:rPr lang="ru-RU" altLang="ru-RU" sz="2400" dirty="0" err="1" smtClean="0"/>
              <a:t>ИжГТУ</a:t>
            </a:r>
            <a:r>
              <a:rPr lang="ru-RU" altLang="ru-RU" sz="2400" dirty="0" smtClean="0"/>
              <a:t>, МВЕУ, ИРО,  РМК ,ОУ г. Ижевска и г. Можги)</a:t>
            </a:r>
          </a:p>
          <a:p>
            <a:endParaRPr lang="ru-RU" altLang="ru-RU" sz="2400" dirty="0" smtClean="0"/>
          </a:p>
          <a:p>
            <a:endParaRPr lang="ru-RU" altLang="ru-RU" sz="2400" dirty="0" smtClean="0"/>
          </a:p>
          <a:p>
            <a:endParaRPr lang="ru-RU" altLang="ru-RU" sz="2400" dirty="0" smtClean="0"/>
          </a:p>
          <a:p>
            <a:endParaRPr lang="ru-RU" altLang="ru-RU" sz="2400" dirty="0" smtClean="0"/>
          </a:p>
        </p:txBody>
      </p:sp>
      <p:sp>
        <p:nvSpPr>
          <p:cNvPr id="4099" name="Заголовок 1"/>
          <p:cNvSpPr>
            <a:spLocks noGrp="1"/>
          </p:cNvSpPr>
          <p:nvPr>
            <p:ph type="title"/>
          </p:nvPr>
        </p:nvSpPr>
        <p:spPr>
          <a:xfrm>
            <a:off x="1979712" y="260648"/>
            <a:ext cx="7365504" cy="1143000"/>
          </a:xfrm>
        </p:spPr>
        <p:txBody>
          <a:bodyPr/>
          <a:lstStyle/>
          <a:p>
            <a:pPr eaLnBrk="1" hangingPunct="1"/>
            <a:r>
              <a:rPr lang="en-US" altLang="ru-RU" sz="2400" b="1" dirty="0" smtClean="0">
                <a:solidFill>
                  <a:srgbClr val="002060"/>
                </a:solidFill>
              </a:rPr>
              <a:t>XX</a:t>
            </a:r>
            <a:r>
              <a:rPr lang="ru-RU" altLang="ru-RU" sz="2400" b="1" dirty="0" smtClean="0">
                <a:solidFill>
                  <a:srgbClr val="002060"/>
                </a:solidFill>
              </a:rPr>
              <a:t> открытая конференция </a:t>
            </a:r>
            <a:br>
              <a:rPr lang="ru-RU" altLang="ru-RU" sz="2400" b="1" dirty="0" smtClean="0">
                <a:solidFill>
                  <a:srgbClr val="002060"/>
                </a:solidFill>
              </a:rPr>
            </a:br>
            <a:r>
              <a:rPr lang="ru-RU" altLang="ru-RU" sz="2400" b="1" dirty="0" smtClean="0">
                <a:solidFill>
                  <a:srgbClr val="002060"/>
                </a:solidFill>
              </a:rPr>
              <a:t>исследовательских и проектных работ учащихся </a:t>
            </a:r>
            <a:br>
              <a:rPr lang="ru-RU" altLang="ru-RU" sz="2400" b="1" dirty="0" smtClean="0">
                <a:solidFill>
                  <a:srgbClr val="002060"/>
                </a:solidFill>
              </a:rPr>
            </a:br>
            <a:r>
              <a:rPr lang="ru-RU" altLang="ru-RU" sz="2400" b="1" dirty="0" smtClean="0">
                <a:solidFill>
                  <a:srgbClr val="002060"/>
                </a:solidFill>
              </a:rPr>
              <a:t>«Исследователь нового века»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ext Box 3"/>
          <p:cNvSpPr txBox="1">
            <a:spLocks noChangeArrowheads="1"/>
          </p:cNvSpPr>
          <p:nvPr/>
        </p:nvSpPr>
        <p:spPr bwMode="auto">
          <a:xfrm>
            <a:off x="1660525" y="722313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ru-RU" altLang="ru-RU">
              <a:cs typeface="Arial" charset="0"/>
            </a:endParaRPr>
          </a:p>
        </p:txBody>
      </p:sp>
      <p:sp>
        <p:nvSpPr>
          <p:cNvPr id="70702" name="AutoShape 46"/>
          <p:cNvSpPr>
            <a:spLocks noChangeArrowheads="1"/>
          </p:cNvSpPr>
          <p:nvPr/>
        </p:nvSpPr>
        <p:spPr bwMode="ltGray">
          <a:xfrm rot="5400000">
            <a:off x="-2422525" y="1574800"/>
            <a:ext cx="4824412" cy="4770438"/>
          </a:xfrm>
          <a:custGeom>
            <a:avLst/>
            <a:gdLst>
              <a:gd name="G0" fmla="+- 10478 0 0"/>
              <a:gd name="G1" fmla="+- -11739500 0 0"/>
              <a:gd name="G2" fmla="+- 0 0 -11739500"/>
              <a:gd name="T0" fmla="*/ 0 256 1"/>
              <a:gd name="T1" fmla="*/ 180 256 1"/>
              <a:gd name="G3" fmla="+- -11739500 T0 T1"/>
              <a:gd name="T2" fmla="*/ 0 256 1"/>
              <a:gd name="T3" fmla="*/ 90 256 1"/>
              <a:gd name="G4" fmla="+- -11739500 T2 T3"/>
              <a:gd name="G5" fmla="*/ G4 2 1"/>
              <a:gd name="T4" fmla="*/ 90 256 1"/>
              <a:gd name="T5" fmla="*/ 0 256 1"/>
              <a:gd name="G6" fmla="+- -11739500 T4 T5"/>
              <a:gd name="G7" fmla="*/ G6 2 1"/>
              <a:gd name="G8" fmla="abs -11739500"/>
              <a:gd name="T6" fmla="*/ 0 256 1"/>
              <a:gd name="T7" fmla="*/ 90 256 1"/>
              <a:gd name="G9" fmla="+- G8 T6 T7"/>
              <a:gd name="G10" fmla="?: G9 G7 G5"/>
              <a:gd name="T8" fmla="*/ 0 256 1"/>
              <a:gd name="T9" fmla="*/ 360 256 1"/>
              <a:gd name="G11" fmla="+- G10 T8 T9"/>
              <a:gd name="G12" fmla="?: G10 G11 G10"/>
              <a:gd name="T10" fmla="*/ 0 256 1"/>
              <a:gd name="T11" fmla="*/ 360 256 1"/>
              <a:gd name="G13" fmla="+- G12 T10 T11"/>
              <a:gd name="G14" fmla="?: G12 G13 G12"/>
              <a:gd name="G15" fmla="+- 0 0 G14"/>
              <a:gd name="G16" fmla="+- 10800 0 0"/>
              <a:gd name="G17" fmla="+- 10800 0 10478"/>
              <a:gd name="G18" fmla="*/ 10478 1 2"/>
              <a:gd name="G19" fmla="+- G18 5400 0"/>
              <a:gd name="G20" fmla="cos G19 -11739500"/>
              <a:gd name="G21" fmla="sin G19 -11739500"/>
              <a:gd name="G22" fmla="+- G20 10800 0"/>
              <a:gd name="G23" fmla="+- G21 10800 0"/>
              <a:gd name="G24" fmla="+- 10800 0 G20"/>
              <a:gd name="G25" fmla="+- 10478 10800 0"/>
              <a:gd name="G26" fmla="?: G9 G17 G25"/>
              <a:gd name="G27" fmla="?: G9 0 21600"/>
              <a:gd name="G28" fmla="cos 10800 -11739500"/>
              <a:gd name="G29" fmla="sin 10800 -11739500"/>
              <a:gd name="G30" fmla="sin 10478 -11739500"/>
              <a:gd name="G31" fmla="+- G28 10800 0"/>
              <a:gd name="G32" fmla="+- G29 10800 0"/>
              <a:gd name="G33" fmla="+- G30 10800 0"/>
              <a:gd name="G34" fmla="?: G4 0 G31"/>
              <a:gd name="G35" fmla="?: -11739500 G34 0"/>
              <a:gd name="G36" fmla="?: G6 G35 G31"/>
              <a:gd name="G37" fmla="+- 21600 0 G36"/>
              <a:gd name="G38" fmla="?: G4 0 G33"/>
              <a:gd name="G39" fmla="?: -11739500 G38 G32"/>
              <a:gd name="G40" fmla="?: G6 G39 0"/>
              <a:gd name="G41" fmla="?: G4 G32 21600"/>
              <a:gd name="G42" fmla="?: G6 G41 G33"/>
              <a:gd name="T12" fmla="*/ 10800 w 21600"/>
              <a:gd name="T13" fmla="*/ 0 h 21600"/>
              <a:gd name="T14" fmla="*/ 162 w 21600"/>
              <a:gd name="T15" fmla="*/ 10638 h 21600"/>
              <a:gd name="T16" fmla="*/ 10800 w 21600"/>
              <a:gd name="T17" fmla="*/ 322 h 21600"/>
              <a:gd name="T18" fmla="*/ 21438 w 21600"/>
              <a:gd name="T19" fmla="*/ 10638 h 21600"/>
              <a:gd name="T20" fmla="*/ G36 w 21600"/>
              <a:gd name="T21" fmla="*/ G40 h 21600"/>
              <a:gd name="T22" fmla="*/ G37 w 21600"/>
              <a:gd name="T23" fmla="*/ G42 h 21600"/>
            </a:gdLst>
            <a:ahLst/>
            <a:cxnLst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T20" t="T21" r="T22" b="T23"/>
            <a:pathLst>
              <a:path w="21600" h="21600">
                <a:moveTo>
                  <a:pt x="323" y="10641"/>
                </a:moveTo>
                <a:cubicBezTo>
                  <a:pt x="410" y="4916"/>
                  <a:pt x="5075" y="321"/>
                  <a:pt x="10800" y="322"/>
                </a:cubicBezTo>
                <a:cubicBezTo>
                  <a:pt x="16524" y="322"/>
                  <a:pt x="21189" y="4916"/>
                  <a:pt x="21276" y="10641"/>
                </a:cubicBezTo>
                <a:lnTo>
                  <a:pt x="21598" y="10636"/>
                </a:lnTo>
                <a:cubicBezTo>
                  <a:pt x="21509" y="4736"/>
                  <a:pt x="16700" y="-1"/>
                  <a:pt x="10799" y="0"/>
                </a:cubicBezTo>
                <a:cubicBezTo>
                  <a:pt x="4899" y="0"/>
                  <a:pt x="90" y="4736"/>
                  <a:pt x="1" y="10636"/>
                </a:cubicBezTo>
                <a:close/>
              </a:path>
            </a:pathLst>
          </a:custGeom>
          <a:gradFill rotWithShape="1">
            <a:gsLst>
              <a:gs pos="0">
                <a:schemeClr val="bg2">
                  <a:gamma/>
                  <a:tint val="45490"/>
                  <a:invGamma/>
                </a:schemeClr>
              </a:gs>
              <a:gs pos="50000">
                <a:schemeClr val="bg2"/>
              </a:gs>
              <a:gs pos="100000">
                <a:schemeClr val="bg2">
                  <a:gamma/>
                  <a:tint val="45490"/>
                  <a:invGamma/>
                </a:schemeClr>
              </a:gs>
            </a:gsLst>
            <a:lin ang="0" scaled="1"/>
          </a:gra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ru-RU">
              <a:latin typeface="Arial" pitchFamily="34" charset="0"/>
            </a:endParaRPr>
          </a:p>
        </p:txBody>
      </p:sp>
      <p:sp>
        <p:nvSpPr>
          <p:cNvPr id="70703" name="AutoShape 47"/>
          <p:cNvSpPr>
            <a:spLocks noChangeArrowheads="1"/>
          </p:cNvSpPr>
          <p:nvPr/>
        </p:nvSpPr>
        <p:spPr bwMode="ltGray">
          <a:xfrm rot="5400000" flipH="1">
            <a:off x="-1985168" y="1953418"/>
            <a:ext cx="4032250" cy="3929063"/>
          </a:xfrm>
          <a:custGeom>
            <a:avLst/>
            <a:gdLst>
              <a:gd name="G0" fmla="+- 56 0 0"/>
              <a:gd name="G1" fmla="+- 11796480 0 0"/>
              <a:gd name="G2" fmla="+- 0 0 11796480"/>
              <a:gd name="T0" fmla="*/ 0 256 1"/>
              <a:gd name="T1" fmla="*/ 180 256 1"/>
              <a:gd name="G3" fmla="+- 11796480 T0 T1"/>
              <a:gd name="T2" fmla="*/ 0 256 1"/>
              <a:gd name="T3" fmla="*/ 90 256 1"/>
              <a:gd name="G4" fmla="+- 11796480 T2 T3"/>
              <a:gd name="G5" fmla="*/ G4 2 1"/>
              <a:gd name="T4" fmla="*/ 90 256 1"/>
              <a:gd name="T5" fmla="*/ 0 256 1"/>
              <a:gd name="G6" fmla="+- 11796480 T4 T5"/>
              <a:gd name="G7" fmla="*/ G6 2 1"/>
              <a:gd name="G8" fmla="abs 11796480"/>
              <a:gd name="T6" fmla="*/ 0 256 1"/>
              <a:gd name="T7" fmla="*/ 90 256 1"/>
              <a:gd name="G9" fmla="+- G8 T6 T7"/>
              <a:gd name="G10" fmla="?: G9 G7 G5"/>
              <a:gd name="T8" fmla="*/ 0 256 1"/>
              <a:gd name="T9" fmla="*/ 360 256 1"/>
              <a:gd name="G11" fmla="+- G10 T8 T9"/>
              <a:gd name="G12" fmla="?: G10 G11 G10"/>
              <a:gd name="T10" fmla="*/ 0 256 1"/>
              <a:gd name="T11" fmla="*/ 360 256 1"/>
              <a:gd name="G13" fmla="+- G12 T10 T11"/>
              <a:gd name="G14" fmla="?: G12 G13 G12"/>
              <a:gd name="G15" fmla="+- 0 0 G14"/>
              <a:gd name="G16" fmla="+- 10800 0 0"/>
              <a:gd name="G17" fmla="+- 10800 0 56"/>
              <a:gd name="G18" fmla="*/ 56 1 2"/>
              <a:gd name="G19" fmla="+- G18 5400 0"/>
              <a:gd name="G20" fmla="cos G19 11796480"/>
              <a:gd name="G21" fmla="sin G19 11796480"/>
              <a:gd name="G22" fmla="+- G20 10800 0"/>
              <a:gd name="G23" fmla="+- G21 10800 0"/>
              <a:gd name="G24" fmla="+- 10800 0 G20"/>
              <a:gd name="G25" fmla="+- 56 10800 0"/>
              <a:gd name="G26" fmla="?: G9 G17 G25"/>
              <a:gd name="G27" fmla="?: G9 0 21600"/>
              <a:gd name="G28" fmla="cos 10800 11796480"/>
              <a:gd name="G29" fmla="sin 10800 11796480"/>
              <a:gd name="G30" fmla="sin 56 11796480"/>
              <a:gd name="G31" fmla="+- G28 10800 0"/>
              <a:gd name="G32" fmla="+- G29 10800 0"/>
              <a:gd name="G33" fmla="+- G30 10800 0"/>
              <a:gd name="G34" fmla="?: G4 0 G31"/>
              <a:gd name="G35" fmla="?: 11796480 G34 0"/>
              <a:gd name="G36" fmla="?: G6 G35 G31"/>
              <a:gd name="G37" fmla="+- 21600 0 G36"/>
              <a:gd name="G38" fmla="?: G4 0 G33"/>
              <a:gd name="G39" fmla="?: 11796480 G38 G32"/>
              <a:gd name="G40" fmla="?: G6 G39 0"/>
              <a:gd name="G41" fmla="?: G4 G32 21600"/>
              <a:gd name="G42" fmla="?: G6 G41 G33"/>
              <a:gd name="T12" fmla="*/ 10800 w 21600"/>
              <a:gd name="T13" fmla="*/ 0 h 21600"/>
              <a:gd name="T14" fmla="*/ 5372 w 21600"/>
              <a:gd name="T15" fmla="*/ 10800 h 21600"/>
              <a:gd name="T16" fmla="*/ 10800 w 21600"/>
              <a:gd name="T17" fmla="*/ 10744 h 21600"/>
              <a:gd name="T18" fmla="*/ 16228 w 21600"/>
              <a:gd name="T19" fmla="*/ 10800 h 21600"/>
              <a:gd name="T20" fmla="*/ G36 w 21600"/>
              <a:gd name="T21" fmla="*/ G40 h 21600"/>
              <a:gd name="T22" fmla="*/ G37 w 21600"/>
              <a:gd name="T23" fmla="*/ G42 h 21600"/>
            </a:gdLst>
            <a:ahLst/>
            <a:cxnLst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T20" t="T21" r="T22" b="T23"/>
            <a:pathLst>
              <a:path w="21600" h="21600">
                <a:moveTo>
                  <a:pt x="10744" y="10800"/>
                </a:moveTo>
                <a:cubicBezTo>
                  <a:pt x="10744" y="10769"/>
                  <a:pt x="10769" y="10744"/>
                  <a:pt x="10800" y="10744"/>
                </a:cubicBezTo>
                <a:cubicBezTo>
                  <a:pt x="10830" y="10743"/>
                  <a:pt x="10855" y="10769"/>
                  <a:pt x="10856" y="10799"/>
                </a:cubicBezTo>
                <a:lnTo>
                  <a:pt x="21600" y="10800"/>
                </a:lnTo>
                <a:cubicBezTo>
                  <a:pt x="21600" y="4835"/>
                  <a:pt x="16764" y="0"/>
                  <a:pt x="10800" y="0"/>
                </a:cubicBezTo>
                <a:cubicBezTo>
                  <a:pt x="4835" y="0"/>
                  <a:pt x="0" y="4835"/>
                  <a:pt x="0" y="10800"/>
                </a:cubicBez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 w="0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ru-RU" dirty="0">
              <a:latin typeface="Arial" pitchFamily="34" charset="0"/>
            </a:endParaRPr>
          </a:p>
        </p:txBody>
      </p:sp>
      <p:sp>
        <p:nvSpPr>
          <p:cNvPr id="4104" name="AutoShape 49"/>
          <p:cNvSpPr>
            <a:spLocks noChangeArrowheads="1"/>
          </p:cNvSpPr>
          <p:nvPr/>
        </p:nvSpPr>
        <p:spPr bwMode="gray">
          <a:xfrm>
            <a:off x="1536700" y="1425575"/>
            <a:ext cx="3899396" cy="476250"/>
          </a:xfrm>
          <a:prstGeom prst="roundRect">
            <a:avLst>
              <a:gd name="adj" fmla="val 50000"/>
            </a:avLst>
          </a:prstGeom>
          <a:noFill/>
          <a:ln w="28575" algn="ctr">
            <a:solidFill>
              <a:schemeClr val="accent1">
                <a:lumMod val="75000"/>
              </a:schemeClr>
            </a:solidFill>
            <a:round/>
            <a:headEnd/>
            <a:tailEnd/>
          </a:ln>
          <a:extLst/>
        </p:spPr>
        <p:txBody>
          <a:bodyPr wrap="none" anchor="ctr"/>
          <a:lstStyle/>
          <a:p>
            <a:pPr eaLnBrk="0" hangingPunct="0">
              <a:defRPr/>
            </a:pPr>
            <a:r>
              <a:rPr lang="ru-RU" b="1" dirty="0">
                <a:solidFill>
                  <a:srgbClr val="002060"/>
                </a:solidFill>
              </a:rPr>
              <a:t>Природопользование </a:t>
            </a:r>
            <a:r>
              <a:rPr lang="ru-RU" b="1" dirty="0" smtClean="0">
                <a:solidFill>
                  <a:srgbClr val="002060"/>
                </a:solidFill>
              </a:rPr>
              <a:t>1 и 2 – 20/18 </a:t>
            </a:r>
            <a:r>
              <a:rPr lang="ru-RU" b="1" dirty="0">
                <a:solidFill>
                  <a:srgbClr val="002060"/>
                </a:solidFill>
              </a:rPr>
              <a:t>ИР</a:t>
            </a:r>
            <a:endParaRPr lang="en-US" b="1" dirty="0">
              <a:solidFill>
                <a:srgbClr val="002060"/>
              </a:solidFill>
            </a:endParaRPr>
          </a:p>
        </p:txBody>
      </p:sp>
      <p:sp>
        <p:nvSpPr>
          <p:cNvPr id="4105" name="AutoShape 50"/>
          <p:cNvSpPr>
            <a:spLocks noChangeArrowheads="1"/>
          </p:cNvSpPr>
          <p:nvPr/>
        </p:nvSpPr>
        <p:spPr bwMode="gray">
          <a:xfrm>
            <a:off x="2474912" y="4141788"/>
            <a:ext cx="2817167" cy="508000"/>
          </a:xfrm>
          <a:prstGeom prst="roundRect">
            <a:avLst>
              <a:gd name="adj" fmla="val 50000"/>
            </a:avLst>
          </a:prstGeom>
          <a:noFill/>
          <a:ln w="28575" algn="ctr">
            <a:solidFill>
              <a:schemeClr val="accent1">
                <a:lumMod val="75000"/>
              </a:schemeClr>
            </a:solidFill>
            <a:round/>
            <a:headEnd/>
            <a:tailEnd/>
          </a:ln>
          <a:extLst/>
        </p:spPr>
        <p:txBody>
          <a:bodyPr wrap="none" anchor="ctr"/>
          <a:lstStyle/>
          <a:p>
            <a:pPr eaLnBrk="0" hangingPunct="0">
              <a:defRPr/>
            </a:pPr>
            <a:r>
              <a:rPr lang="ru-RU" b="1" dirty="0">
                <a:solidFill>
                  <a:srgbClr val="002060"/>
                </a:solidFill>
              </a:rPr>
              <a:t>Биология </a:t>
            </a:r>
            <a:r>
              <a:rPr lang="ru-RU" b="1" dirty="0" smtClean="0">
                <a:solidFill>
                  <a:srgbClr val="002060"/>
                </a:solidFill>
              </a:rPr>
              <a:t>1 и 2 – 20/20 </a:t>
            </a:r>
            <a:r>
              <a:rPr lang="ru-RU" b="1" dirty="0">
                <a:solidFill>
                  <a:srgbClr val="002060"/>
                </a:solidFill>
              </a:rPr>
              <a:t>ИР</a:t>
            </a:r>
            <a:endParaRPr lang="en-US" b="1" dirty="0">
              <a:solidFill>
                <a:srgbClr val="002060"/>
              </a:solidFill>
            </a:endParaRPr>
          </a:p>
        </p:txBody>
      </p:sp>
      <p:sp>
        <p:nvSpPr>
          <p:cNvPr id="4106" name="AutoShape 51"/>
          <p:cNvSpPr>
            <a:spLocks noChangeArrowheads="1"/>
          </p:cNvSpPr>
          <p:nvPr/>
        </p:nvSpPr>
        <p:spPr bwMode="gray">
          <a:xfrm>
            <a:off x="2487612" y="3076575"/>
            <a:ext cx="3380531" cy="379413"/>
          </a:xfrm>
          <a:prstGeom prst="roundRect">
            <a:avLst>
              <a:gd name="adj" fmla="val 50000"/>
            </a:avLst>
          </a:prstGeom>
          <a:noFill/>
          <a:ln w="28575" algn="ctr">
            <a:solidFill>
              <a:schemeClr val="accent1">
                <a:lumMod val="75000"/>
              </a:schemeClr>
            </a:solidFill>
            <a:round/>
            <a:headEnd/>
            <a:tailEnd/>
          </a:ln>
          <a:extLst/>
        </p:spPr>
        <p:txBody>
          <a:bodyPr wrap="none" anchor="ctr"/>
          <a:lstStyle/>
          <a:p>
            <a:pPr eaLnBrk="0" hangingPunct="0">
              <a:defRPr/>
            </a:pPr>
            <a:r>
              <a:rPr lang="ru-RU" b="1" dirty="0" smtClean="0">
                <a:solidFill>
                  <a:srgbClr val="002060"/>
                </a:solidFill>
              </a:rPr>
              <a:t>Психология человека 10/10 </a:t>
            </a:r>
            <a:r>
              <a:rPr lang="ru-RU" b="1" dirty="0">
                <a:solidFill>
                  <a:srgbClr val="002060"/>
                </a:solidFill>
              </a:rPr>
              <a:t>ИР  </a:t>
            </a:r>
            <a:endParaRPr lang="en-US" b="1" dirty="0">
              <a:solidFill>
                <a:srgbClr val="002060"/>
              </a:solidFill>
            </a:endParaRPr>
          </a:p>
        </p:txBody>
      </p:sp>
      <p:sp>
        <p:nvSpPr>
          <p:cNvPr id="4107" name="AutoShape 52"/>
          <p:cNvSpPr>
            <a:spLocks noChangeArrowheads="1"/>
          </p:cNvSpPr>
          <p:nvPr/>
        </p:nvSpPr>
        <p:spPr bwMode="gray">
          <a:xfrm>
            <a:off x="2354263" y="2543175"/>
            <a:ext cx="3281362" cy="422275"/>
          </a:xfrm>
          <a:prstGeom prst="roundRect">
            <a:avLst>
              <a:gd name="adj" fmla="val 50000"/>
            </a:avLst>
          </a:prstGeom>
          <a:noFill/>
          <a:ln w="28575" algn="ctr">
            <a:solidFill>
              <a:schemeClr val="accent1">
                <a:lumMod val="75000"/>
              </a:schemeClr>
            </a:solidFill>
            <a:round/>
            <a:headEnd/>
            <a:tailEnd/>
          </a:ln>
          <a:extLst/>
        </p:spPr>
        <p:txBody>
          <a:bodyPr wrap="none" anchor="ctr"/>
          <a:lstStyle/>
          <a:p>
            <a:pPr eaLnBrk="0" hangingPunct="0">
              <a:defRPr/>
            </a:pPr>
            <a:r>
              <a:rPr lang="ru-RU" b="1" dirty="0">
                <a:solidFill>
                  <a:srgbClr val="002060"/>
                </a:solidFill>
              </a:rPr>
              <a:t>Человек и общество </a:t>
            </a:r>
            <a:r>
              <a:rPr lang="ru-RU" b="1" dirty="0" smtClean="0">
                <a:solidFill>
                  <a:srgbClr val="002060"/>
                </a:solidFill>
              </a:rPr>
              <a:t>12/12 </a:t>
            </a:r>
            <a:r>
              <a:rPr lang="ru-RU" b="1" dirty="0">
                <a:solidFill>
                  <a:srgbClr val="002060"/>
                </a:solidFill>
              </a:rPr>
              <a:t>ИР </a:t>
            </a:r>
            <a:endParaRPr lang="en-US" b="1" dirty="0">
              <a:solidFill>
                <a:srgbClr val="002060"/>
              </a:solidFill>
            </a:endParaRPr>
          </a:p>
        </p:txBody>
      </p:sp>
      <p:grpSp>
        <p:nvGrpSpPr>
          <p:cNvPr id="2" name="Group 53"/>
          <p:cNvGrpSpPr>
            <a:grpSpLocks/>
          </p:cNvGrpSpPr>
          <p:nvPr/>
        </p:nvGrpSpPr>
        <p:grpSpPr bwMode="auto">
          <a:xfrm>
            <a:off x="1706563" y="2397125"/>
            <a:ext cx="381000" cy="381000"/>
            <a:chOff x="2078" y="1680"/>
            <a:chExt cx="1615" cy="1615"/>
          </a:xfrm>
        </p:grpSpPr>
        <p:sp>
          <p:nvSpPr>
            <p:cNvPr id="22588" name="Oval 54"/>
            <p:cNvSpPr>
              <a:spLocks noChangeArrowheads="1"/>
            </p:cNvSpPr>
            <p:nvPr/>
          </p:nvSpPr>
          <p:spPr bwMode="gray">
            <a:xfrm>
              <a:off x="2078" y="1680"/>
              <a:ext cx="1615" cy="1615"/>
            </a:xfrm>
            <a:prstGeom prst="ellipse">
              <a:avLst/>
            </a:prstGeom>
            <a:gradFill rotWithShape="1">
              <a:gsLst>
                <a:gs pos="0">
                  <a:srgbClr val="767676"/>
                </a:gs>
                <a:gs pos="50000">
                  <a:srgbClr val="FFFFFF"/>
                </a:gs>
                <a:gs pos="100000">
                  <a:srgbClr val="767676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u-RU" altLang="ru-RU"/>
            </a:p>
          </p:txBody>
        </p:sp>
        <p:sp>
          <p:nvSpPr>
            <p:cNvPr id="22589" name="Oval 55"/>
            <p:cNvSpPr>
              <a:spLocks noChangeArrowheads="1"/>
            </p:cNvSpPr>
            <p:nvPr/>
          </p:nvSpPr>
          <p:spPr bwMode="gray">
            <a:xfrm>
              <a:off x="2170" y="1771"/>
              <a:ext cx="1430" cy="1430"/>
            </a:xfrm>
            <a:prstGeom prst="ellipse">
              <a:avLst/>
            </a:prstGeom>
            <a:gradFill rotWithShape="1">
              <a:gsLst>
                <a:gs pos="0">
                  <a:srgbClr val="A2A2A2"/>
                </a:gs>
                <a:gs pos="50000">
                  <a:srgbClr val="FFFFFF"/>
                </a:gs>
                <a:gs pos="100000">
                  <a:srgbClr val="A2A2A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u-RU" altLang="ru-RU"/>
            </a:p>
          </p:txBody>
        </p:sp>
        <p:sp>
          <p:nvSpPr>
            <p:cNvPr id="70712" name="Oval 56"/>
            <p:cNvSpPr>
              <a:spLocks noChangeArrowheads="1"/>
            </p:cNvSpPr>
            <p:nvPr/>
          </p:nvSpPr>
          <p:spPr bwMode="gray">
            <a:xfrm>
              <a:off x="2253" y="1855"/>
              <a:ext cx="1265" cy="1265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tint val="0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tint val="0"/>
                    <a:invGamma/>
                  </a:schemeClr>
                </a:gs>
              </a:gsLst>
              <a:lin ang="2700000" scaled="1"/>
            </a:gradFill>
            <a:ln w="38100" algn="ctr">
              <a:noFill/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>
                <a:defRPr/>
              </a:pPr>
              <a:endParaRPr lang="ru-RU">
                <a:latin typeface="Arial" pitchFamily="34" charset="0"/>
              </a:endParaRPr>
            </a:p>
          </p:txBody>
        </p:sp>
        <p:sp>
          <p:nvSpPr>
            <p:cNvPr id="22591" name="Oval 57"/>
            <p:cNvSpPr>
              <a:spLocks noChangeArrowheads="1"/>
            </p:cNvSpPr>
            <p:nvPr/>
          </p:nvSpPr>
          <p:spPr bwMode="gray">
            <a:xfrm>
              <a:off x="2254" y="1856"/>
              <a:ext cx="1262" cy="1264"/>
            </a:xfrm>
            <a:prstGeom prst="ellipse">
              <a:avLst/>
            </a:prstGeom>
            <a:gradFill rotWithShape="1">
              <a:gsLst>
                <a:gs pos="0">
                  <a:srgbClr val="000000"/>
                </a:gs>
                <a:gs pos="100000">
                  <a:srgbClr val="FFCC00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ru-RU" altLang="ru-RU"/>
            </a:p>
          </p:txBody>
        </p:sp>
        <p:sp>
          <p:nvSpPr>
            <p:cNvPr id="70714" name="Oval 58"/>
            <p:cNvSpPr>
              <a:spLocks noChangeArrowheads="1"/>
            </p:cNvSpPr>
            <p:nvPr/>
          </p:nvSpPr>
          <p:spPr bwMode="gray">
            <a:xfrm>
              <a:off x="2334" y="1936"/>
              <a:ext cx="1097" cy="1104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shade val="54118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shade val="54118"/>
                    <a:invGamma/>
                  </a:schemeClr>
                </a:gs>
              </a:gsLst>
              <a:lin ang="18900000" scaled="1"/>
            </a:gradFill>
            <a:ln w="38100" algn="ctr">
              <a:noFill/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pPr>
                <a:defRPr/>
              </a:pPr>
              <a:endParaRPr lang="ru-RU">
                <a:latin typeface="Arial" pitchFamily="34" charset="0"/>
              </a:endParaRPr>
            </a:p>
          </p:txBody>
        </p:sp>
        <p:sp>
          <p:nvSpPr>
            <p:cNvPr id="22593" name="Oval 59"/>
            <p:cNvSpPr>
              <a:spLocks noChangeArrowheads="1"/>
            </p:cNvSpPr>
            <p:nvPr/>
          </p:nvSpPr>
          <p:spPr bwMode="gray">
            <a:xfrm>
              <a:off x="2337" y="1939"/>
              <a:ext cx="1096" cy="1098"/>
            </a:xfrm>
            <a:prstGeom prst="ellipse">
              <a:avLst/>
            </a:prstGeom>
            <a:gradFill rotWithShape="1">
              <a:gsLst>
                <a:gs pos="0">
                  <a:srgbClr val="FFCC00"/>
                </a:gs>
                <a:gs pos="100000">
                  <a:srgbClr val="7C6300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 anchor="ctr">
              <a:spAutoFit/>
            </a:bodyPr>
            <a:lstStyle/>
            <a:p>
              <a:endParaRPr lang="ru-RU" altLang="ru-RU"/>
            </a:p>
          </p:txBody>
        </p:sp>
      </p:grpSp>
      <p:grpSp>
        <p:nvGrpSpPr>
          <p:cNvPr id="3" name="Group 60"/>
          <p:cNvGrpSpPr>
            <a:grpSpLocks/>
          </p:cNvGrpSpPr>
          <p:nvPr/>
        </p:nvGrpSpPr>
        <p:grpSpPr bwMode="auto">
          <a:xfrm>
            <a:off x="1995488" y="2957513"/>
            <a:ext cx="381000" cy="381000"/>
            <a:chOff x="2078" y="1680"/>
            <a:chExt cx="1615" cy="1615"/>
          </a:xfrm>
        </p:grpSpPr>
        <p:sp>
          <p:nvSpPr>
            <p:cNvPr id="22582" name="Oval 61"/>
            <p:cNvSpPr>
              <a:spLocks noChangeArrowheads="1"/>
            </p:cNvSpPr>
            <p:nvPr/>
          </p:nvSpPr>
          <p:spPr bwMode="gray">
            <a:xfrm>
              <a:off x="2078" y="1680"/>
              <a:ext cx="1615" cy="1615"/>
            </a:xfrm>
            <a:prstGeom prst="ellipse">
              <a:avLst/>
            </a:prstGeom>
            <a:gradFill rotWithShape="1">
              <a:gsLst>
                <a:gs pos="0">
                  <a:srgbClr val="767676"/>
                </a:gs>
                <a:gs pos="50000">
                  <a:srgbClr val="FFFFFF"/>
                </a:gs>
                <a:gs pos="100000">
                  <a:srgbClr val="767676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u-RU" altLang="ru-RU"/>
            </a:p>
          </p:txBody>
        </p:sp>
        <p:sp>
          <p:nvSpPr>
            <p:cNvPr id="22583" name="Oval 62"/>
            <p:cNvSpPr>
              <a:spLocks noChangeArrowheads="1"/>
            </p:cNvSpPr>
            <p:nvPr/>
          </p:nvSpPr>
          <p:spPr bwMode="gray">
            <a:xfrm>
              <a:off x="2170" y="1771"/>
              <a:ext cx="1430" cy="1430"/>
            </a:xfrm>
            <a:prstGeom prst="ellipse">
              <a:avLst/>
            </a:prstGeom>
            <a:gradFill rotWithShape="1">
              <a:gsLst>
                <a:gs pos="0">
                  <a:srgbClr val="A2A2A2"/>
                </a:gs>
                <a:gs pos="50000">
                  <a:srgbClr val="FFFFFF"/>
                </a:gs>
                <a:gs pos="100000">
                  <a:srgbClr val="A2A2A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u-RU" altLang="ru-RU"/>
            </a:p>
          </p:txBody>
        </p:sp>
        <p:sp>
          <p:nvSpPr>
            <p:cNvPr id="70719" name="Oval 63"/>
            <p:cNvSpPr>
              <a:spLocks noChangeArrowheads="1"/>
            </p:cNvSpPr>
            <p:nvPr/>
          </p:nvSpPr>
          <p:spPr bwMode="gray">
            <a:xfrm>
              <a:off x="2253" y="1855"/>
              <a:ext cx="1265" cy="1265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tint val="0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tint val="0"/>
                    <a:invGamma/>
                  </a:schemeClr>
                </a:gs>
              </a:gsLst>
              <a:lin ang="2700000" scaled="1"/>
            </a:gradFill>
            <a:ln w="38100" algn="ctr">
              <a:noFill/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>
                <a:defRPr/>
              </a:pPr>
              <a:endParaRPr lang="ru-RU">
                <a:latin typeface="Arial" pitchFamily="34" charset="0"/>
              </a:endParaRPr>
            </a:p>
          </p:txBody>
        </p:sp>
        <p:sp>
          <p:nvSpPr>
            <p:cNvPr id="22585" name="Oval 64"/>
            <p:cNvSpPr>
              <a:spLocks noChangeArrowheads="1"/>
            </p:cNvSpPr>
            <p:nvPr/>
          </p:nvSpPr>
          <p:spPr bwMode="gray">
            <a:xfrm>
              <a:off x="2254" y="1856"/>
              <a:ext cx="1262" cy="1264"/>
            </a:xfrm>
            <a:prstGeom prst="ellipse">
              <a:avLst/>
            </a:prstGeom>
            <a:gradFill rotWithShape="1">
              <a:gsLst>
                <a:gs pos="0">
                  <a:srgbClr val="000000"/>
                </a:gs>
                <a:gs pos="100000">
                  <a:srgbClr val="48BE67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ru-RU" altLang="ru-RU"/>
            </a:p>
          </p:txBody>
        </p:sp>
        <p:sp>
          <p:nvSpPr>
            <p:cNvPr id="70721" name="Oval 65"/>
            <p:cNvSpPr>
              <a:spLocks noChangeArrowheads="1"/>
            </p:cNvSpPr>
            <p:nvPr/>
          </p:nvSpPr>
          <p:spPr bwMode="gray">
            <a:xfrm>
              <a:off x="2334" y="1936"/>
              <a:ext cx="1097" cy="1104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shade val="54118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shade val="54118"/>
                    <a:invGamma/>
                  </a:schemeClr>
                </a:gs>
              </a:gsLst>
              <a:lin ang="18900000" scaled="1"/>
            </a:gradFill>
            <a:ln w="38100" algn="ctr">
              <a:noFill/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pPr>
                <a:defRPr/>
              </a:pPr>
              <a:endParaRPr lang="ru-RU">
                <a:latin typeface="Arial" pitchFamily="34" charset="0"/>
              </a:endParaRPr>
            </a:p>
          </p:txBody>
        </p:sp>
        <p:sp>
          <p:nvSpPr>
            <p:cNvPr id="22587" name="Oval 66"/>
            <p:cNvSpPr>
              <a:spLocks noChangeArrowheads="1"/>
            </p:cNvSpPr>
            <p:nvPr/>
          </p:nvSpPr>
          <p:spPr bwMode="gray">
            <a:xfrm>
              <a:off x="2337" y="1939"/>
              <a:ext cx="1096" cy="1098"/>
            </a:xfrm>
            <a:prstGeom prst="ellipse">
              <a:avLst/>
            </a:prstGeom>
            <a:gradFill rotWithShape="1">
              <a:gsLst>
                <a:gs pos="0">
                  <a:srgbClr val="48BE67"/>
                </a:gs>
                <a:gs pos="100000">
                  <a:srgbClr val="235C3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 anchor="ctr">
              <a:spAutoFit/>
            </a:bodyPr>
            <a:lstStyle/>
            <a:p>
              <a:endParaRPr lang="ru-RU" altLang="ru-RU"/>
            </a:p>
          </p:txBody>
        </p:sp>
      </p:grpSp>
      <p:grpSp>
        <p:nvGrpSpPr>
          <p:cNvPr id="4" name="Group 67"/>
          <p:cNvGrpSpPr>
            <a:grpSpLocks/>
          </p:cNvGrpSpPr>
          <p:nvPr/>
        </p:nvGrpSpPr>
        <p:grpSpPr bwMode="auto">
          <a:xfrm>
            <a:off x="1846263" y="4979988"/>
            <a:ext cx="381000" cy="381000"/>
            <a:chOff x="2078" y="1680"/>
            <a:chExt cx="1615" cy="1615"/>
          </a:xfrm>
        </p:grpSpPr>
        <p:sp>
          <p:nvSpPr>
            <p:cNvPr id="22576" name="Oval 68"/>
            <p:cNvSpPr>
              <a:spLocks noChangeArrowheads="1"/>
            </p:cNvSpPr>
            <p:nvPr/>
          </p:nvSpPr>
          <p:spPr bwMode="gray">
            <a:xfrm>
              <a:off x="2078" y="1680"/>
              <a:ext cx="1615" cy="1615"/>
            </a:xfrm>
            <a:prstGeom prst="ellipse">
              <a:avLst/>
            </a:prstGeom>
            <a:gradFill rotWithShape="1">
              <a:gsLst>
                <a:gs pos="0">
                  <a:srgbClr val="767676"/>
                </a:gs>
                <a:gs pos="50000">
                  <a:srgbClr val="FFFFFF"/>
                </a:gs>
                <a:gs pos="100000">
                  <a:srgbClr val="767676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u-RU" altLang="ru-RU"/>
            </a:p>
          </p:txBody>
        </p:sp>
        <p:sp>
          <p:nvSpPr>
            <p:cNvPr id="22577" name="Oval 69"/>
            <p:cNvSpPr>
              <a:spLocks noChangeArrowheads="1"/>
            </p:cNvSpPr>
            <p:nvPr/>
          </p:nvSpPr>
          <p:spPr bwMode="gray">
            <a:xfrm>
              <a:off x="2170" y="1771"/>
              <a:ext cx="1430" cy="1430"/>
            </a:xfrm>
            <a:prstGeom prst="ellipse">
              <a:avLst/>
            </a:prstGeom>
            <a:gradFill rotWithShape="1">
              <a:gsLst>
                <a:gs pos="0">
                  <a:srgbClr val="A2A2A2"/>
                </a:gs>
                <a:gs pos="50000">
                  <a:srgbClr val="FFFFFF"/>
                </a:gs>
                <a:gs pos="100000">
                  <a:srgbClr val="A2A2A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u-RU" altLang="ru-RU"/>
            </a:p>
          </p:txBody>
        </p:sp>
        <p:sp>
          <p:nvSpPr>
            <p:cNvPr id="70726" name="Oval 70"/>
            <p:cNvSpPr>
              <a:spLocks noChangeArrowheads="1"/>
            </p:cNvSpPr>
            <p:nvPr/>
          </p:nvSpPr>
          <p:spPr bwMode="gray">
            <a:xfrm>
              <a:off x="2253" y="1855"/>
              <a:ext cx="1265" cy="1265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tint val="0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tint val="0"/>
                    <a:invGamma/>
                  </a:schemeClr>
                </a:gs>
              </a:gsLst>
              <a:lin ang="2700000" scaled="1"/>
            </a:gradFill>
            <a:ln w="38100" algn="ctr">
              <a:noFill/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>
                <a:defRPr/>
              </a:pPr>
              <a:endParaRPr lang="ru-RU">
                <a:latin typeface="Arial" pitchFamily="34" charset="0"/>
              </a:endParaRPr>
            </a:p>
          </p:txBody>
        </p:sp>
        <p:sp>
          <p:nvSpPr>
            <p:cNvPr id="22579" name="Oval 71"/>
            <p:cNvSpPr>
              <a:spLocks noChangeArrowheads="1"/>
            </p:cNvSpPr>
            <p:nvPr/>
          </p:nvSpPr>
          <p:spPr bwMode="gray">
            <a:xfrm>
              <a:off x="2254" y="1856"/>
              <a:ext cx="1262" cy="1264"/>
            </a:xfrm>
            <a:prstGeom prst="ellipse">
              <a:avLst/>
            </a:prstGeom>
            <a:gradFill rotWithShape="1">
              <a:gsLst>
                <a:gs pos="0">
                  <a:srgbClr val="21B3E1"/>
                </a:gs>
                <a:gs pos="100000">
                  <a:srgbClr val="0F5368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ru-RU" altLang="ru-RU"/>
            </a:p>
          </p:txBody>
        </p:sp>
        <p:sp>
          <p:nvSpPr>
            <p:cNvPr id="70728" name="Oval 72"/>
            <p:cNvSpPr>
              <a:spLocks noChangeArrowheads="1"/>
            </p:cNvSpPr>
            <p:nvPr/>
          </p:nvSpPr>
          <p:spPr bwMode="gray">
            <a:xfrm>
              <a:off x="2334" y="1936"/>
              <a:ext cx="1097" cy="1104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shade val="54118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shade val="54118"/>
                    <a:invGamma/>
                  </a:schemeClr>
                </a:gs>
              </a:gsLst>
              <a:lin ang="18900000" scaled="1"/>
            </a:gradFill>
            <a:ln w="38100" algn="ctr">
              <a:noFill/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pPr>
                <a:defRPr/>
              </a:pPr>
              <a:endParaRPr lang="ru-RU">
                <a:latin typeface="Arial" pitchFamily="34" charset="0"/>
              </a:endParaRPr>
            </a:p>
          </p:txBody>
        </p:sp>
        <p:sp>
          <p:nvSpPr>
            <p:cNvPr id="22581" name="Oval 73"/>
            <p:cNvSpPr>
              <a:spLocks noChangeArrowheads="1"/>
            </p:cNvSpPr>
            <p:nvPr/>
          </p:nvSpPr>
          <p:spPr bwMode="gray">
            <a:xfrm>
              <a:off x="2337" y="1939"/>
              <a:ext cx="1096" cy="1098"/>
            </a:xfrm>
            <a:prstGeom prst="ellipse">
              <a:avLst/>
            </a:prstGeom>
            <a:gradFill rotWithShape="1">
              <a:gsLst>
                <a:gs pos="0">
                  <a:srgbClr val="21B3E1"/>
                </a:gs>
                <a:gs pos="100000">
                  <a:srgbClr val="10576D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 anchor="ctr">
              <a:spAutoFit/>
            </a:bodyPr>
            <a:lstStyle/>
            <a:p>
              <a:endParaRPr lang="ru-RU" altLang="ru-RU"/>
            </a:p>
          </p:txBody>
        </p:sp>
      </p:grpSp>
      <p:grpSp>
        <p:nvGrpSpPr>
          <p:cNvPr id="5" name="Group 74"/>
          <p:cNvGrpSpPr>
            <a:grpSpLocks/>
          </p:cNvGrpSpPr>
          <p:nvPr/>
        </p:nvGrpSpPr>
        <p:grpSpPr bwMode="auto">
          <a:xfrm>
            <a:off x="2139950" y="3563938"/>
            <a:ext cx="381000" cy="381000"/>
            <a:chOff x="2078" y="1680"/>
            <a:chExt cx="1615" cy="1615"/>
          </a:xfrm>
        </p:grpSpPr>
        <p:sp>
          <p:nvSpPr>
            <p:cNvPr id="22570" name="Oval 75"/>
            <p:cNvSpPr>
              <a:spLocks noChangeArrowheads="1"/>
            </p:cNvSpPr>
            <p:nvPr/>
          </p:nvSpPr>
          <p:spPr bwMode="gray">
            <a:xfrm>
              <a:off x="2078" y="1680"/>
              <a:ext cx="1615" cy="1615"/>
            </a:xfrm>
            <a:prstGeom prst="ellipse">
              <a:avLst/>
            </a:prstGeom>
            <a:gradFill rotWithShape="1">
              <a:gsLst>
                <a:gs pos="0">
                  <a:srgbClr val="767676"/>
                </a:gs>
                <a:gs pos="50000">
                  <a:srgbClr val="FFFFFF"/>
                </a:gs>
                <a:gs pos="100000">
                  <a:srgbClr val="767676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u-RU" altLang="ru-RU"/>
            </a:p>
          </p:txBody>
        </p:sp>
        <p:sp>
          <p:nvSpPr>
            <p:cNvPr id="22571" name="Oval 76"/>
            <p:cNvSpPr>
              <a:spLocks noChangeArrowheads="1"/>
            </p:cNvSpPr>
            <p:nvPr/>
          </p:nvSpPr>
          <p:spPr bwMode="gray">
            <a:xfrm>
              <a:off x="2170" y="1771"/>
              <a:ext cx="1430" cy="1430"/>
            </a:xfrm>
            <a:prstGeom prst="ellipse">
              <a:avLst/>
            </a:prstGeom>
            <a:gradFill rotWithShape="1">
              <a:gsLst>
                <a:gs pos="0">
                  <a:srgbClr val="A2A2A2"/>
                </a:gs>
                <a:gs pos="50000">
                  <a:srgbClr val="FFFFFF"/>
                </a:gs>
                <a:gs pos="100000">
                  <a:srgbClr val="A2A2A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u-RU" altLang="ru-RU"/>
            </a:p>
          </p:txBody>
        </p:sp>
        <p:sp>
          <p:nvSpPr>
            <p:cNvPr id="70733" name="Oval 77"/>
            <p:cNvSpPr>
              <a:spLocks noChangeArrowheads="1"/>
            </p:cNvSpPr>
            <p:nvPr/>
          </p:nvSpPr>
          <p:spPr bwMode="gray">
            <a:xfrm>
              <a:off x="2253" y="1855"/>
              <a:ext cx="1265" cy="1265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tint val="0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tint val="0"/>
                    <a:invGamma/>
                  </a:schemeClr>
                </a:gs>
              </a:gsLst>
              <a:lin ang="2700000" scaled="1"/>
            </a:gradFill>
            <a:ln w="38100" algn="ctr">
              <a:noFill/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>
                <a:defRPr/>
              </a:pPr>
              <a:endParaRPr lang="ru-RU">
                <a:latin typeface="Arial" pitchFamily="34" charset="0"/>
              </a:endParaRPr>
            </a:p>
          </p:txBody>
        </p:sp>
        <p:sp>
          <p:nvSpPr>
            <p:cNvPr id="22573" name="Oval 78"/>
            <p:cNvSpPr>
              <a:spLocks noChangeArrowheads="1"/>
            </p:cNvSpPr>
            <p:nvPr/>
          </p:nvSpPr>
          <p:spPr bwMode="gray">
            <a:xfrm>
              <a:off x="2254" y="1856"/>
              <a:ext cx="1262" cy="1264"/>
            </a:xfrm>
            <a:prstGeom prst="ellipse">
              <a:avLst/>
            </a:prstGeom>
            <a:gradFill rotWithShape="1">
              <a:gsLst>
                <a:gs pos="0">
                  <a:srgbClr val="000000"/>
                </a:gs>
                <a:gs pos="100000">
                  <a:srgbClr val="8D67E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ru-RU" altLang="ru-RU"/>
            </a:p>
          </p:txBody>
        </p:sp>
        <p:sp>
          <p:nvSpPr>
            <p:cNvPr id="70735" name="Oval 79"/>
            <p:cNvSpPr>
              <a:spLocks noChangeArrowheads="1"/>
            </p:cNvSpPr>
            <p:nvPr/>
          </p:nvSpPr>
          <p:spPr bwMode="gray">
            <a:xfrm>
              <a:off x="2334" y="1936"/>
              <a:ext cx="1097" cy="1104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shade val="54118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shade val="54118"/>
                    <a:invGamma/>
                  </a:schemeClr>
                </a:gs>
              </a:gsLst>
              <a:lin ang="18900000" scaled="1"/>
            </a:gradFill>
            <a:ln w="38100" algn="ctr">
              <a:noFill/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pPr>
                <a:defRPr/>
              </a:pPr>
              <a:endParaRPr lang="ru-RU">
                <a:latin typeface="Arial" pitchFamily="34" charset="0"/>
              </a:endParaRPr>
            </a:p>
          </p:txBody>
        </p:sp>
        <p:sp>
          <p:nvSpPr>
            <p:cNvPr id="22575" name="Oval 80"/>
            <p:cNvSpPr>
              <a:spLocks noChangeArrowheads="1"/>
            </p:cNvSpPr>
            <p:nvPr/>
          </p:nvSpPr>
          <p:spPr bwMode="gray">
            <a:xfrm>
              <a:off x="2337" y="1939"/>
              <a:ext cx="1096" cy="1098"/>
            </a:xfrm>
            <a:prstGeom prst="ellipse">
              <a:avLst/>
            </a:prstGeom>
            <a:gradFill rotWithShape="1">
              <a:gsLst>
                <a:gs pos="0">
                  <a:srgbClr val="8D67E1"/>
                </a:gs>
                <a:gs pos="100000">
                  <a:srgbClr val="45326D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 anchor="ctr">
              <a:spAutoFit/>
            </a:bodyPr>
            <a:lstStyle/>
            <a:p>
              <a:endParaRPr lang="ru-RU" altLang="ru-RU"/>
            </a:p>
          </p:txBody>
        </p:sp>
      </p:grpSp>
      <p:sp>
        <p:nvSpPr>
          <p:cNvPr id="4114" name="AutoShape 90"/>
          <p:cNvSpPr>
            <a:spLocks noChangeArrowheads="1"/>
          </p:cNvSpPr>
          <p:nvPr/>
        </p:nvSpPr>
        <p:spPr bwMode="gray">
          <a:xfrm>
            <a:off x="1860550" y="2033588"/>
            <a:ext cx="3678238" cy="377825"/>
          </a:xfrm>
          <a:prstGeom prst="roundRect">
            <a:avLst>
              <a:gd name="adj" fmla="val 50000"/>
            </a:avLst>
          </a:prstGeom>
          <a:noFill/>
          <a:ln w="28575" algn="ctr">
            <a:solidFill>
              <a:schemeClr val="accent1">
                <a:lumMod val="75000"/>
              </a:schemeClr>
            </a:solidFill>
            <a:round/>
            <a:headEnd/>
            <a:tailEnd/>
          </a:ln>
          <a:extLst/>
        </p:spPr>
        <p:txBody>
          <a:bodyPr wrap="none" anchor="ctr"/>
          <a:lstStyle/>
          <a:p>
            <a:pPr eaLnBrk="0" hangingPunct="0">
              <a:defRPr/>
            </a:pPr>
            <a:r>
              <a:rPr lang="ru-RU" b="1" dirty="0">
                <a:solidFill>
                  <a:srgbClr val="002060"/>
                </a:solidFill>
              </a:rPr>
              <a:t>Краеведение и история  </a:t>
            </a:r>
            <a:r>
              <a:rPr lang="ru-RU" b="1" dirty="0" smtClean="0">
                <a:solidFill>
                  <a:srgbClr val="002060"/>
                </a:solidFill>
              </a:rPr>
              <a:t>10/8 </a:t>
            </a:r>
            <a:r>
              <a:rPr lang="ru-RU" b="1" dirty="0">
                <a:solidFill>
                  <a:srgbClr val="002060"/>
                </a:solidFill>
              </a:rPr>
              <a:t>ИР</a:t>
            </a:r>
            <a:endParaRPr lang="en-US" b="1" dirty="0">
              <a:solidFill>
                <a:srgbClr val="002060"/>
              </a:solidFill>
            </a:endParaRPr>
          </a:p>
        </p:txBody>
      </p:sp>
      <p:sp>
        <p:nvSpPr>
          <p:cNvPr id="22542" name="Text Box 92"/>
          <p:cNvSpPr txBox="1">
            <a:spLocks noChangeArrowheads="1"/>
          </p:cNvSpPr>
          <p:nvPr/>
        </p:nvSpPr>
        <p:spPr bwMode="auto">
          <a:xfrm>
            <a:off x="39688" y="3624263"/>
            <a:ext cx="151676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altLang="ru-RU" sz="2400" b="1" dirty="0" smtClean="0">
                <a:solidFill>
                  <a:srgbClr val="002060"/>
                </a:solidFill>
                <a:cs typeface="Arial" charset="0"/>
              </a:rPr>
              <a:t>13 </a:t>
            </a:r>
            <a:r>
              <a:rPr lang="ru-RU" altLang="ru-RU" sz="2400" b="1" dirty="0">
                <a:solidFill>
                  <a:srgbClr val="002060"/>
                </a:solidFill>
                <a:cs typeface="Arial" charset="0"/>
              </a:rPr>
              <a:t>секций</a:t>
            </a:r>
          </a:p>
        </p:txBody>
      </p:sp>
      <p:grpSp>
        <p:nvGrpSpPr>
          <p:cNvPr id="6" name="Group 97"/>
          <p:cNvGrpSpPr>
            <a:grpSpLocks/>
          </p:cNvGrpSpPr>
          <p:nvPr/>
        </p:nvGrpSpPr>
        <p:grpSpPr bwMode="auto">
          <a:xfrm>
            <a:off x="1181100" y="1785938"/>
            <a:ext cx="355600" cy="381000"/>
            <a:chOff x="2078" y="1680"/>
            <a:chExt cx="1615" cy="1615"/>
          </a:xfrm>
        </p:grpSpPr>
        <p:sp>
          <p:nvSpPr>
            <p:cNvPr id="22564" name="Oval 98"/>
            <p:cNvSpPr>
              <a:spLocks noChangeArrowheads="1"/>
            </p:cNvSpPr>
            <p:nvPr/>
          </p:nvSpPr>
          <p:spPr bwMode="gray">
            <a:xfrm>
              <a:off x="2078" y="1680"/>
              <a:ext cx="1615" cy="1615"/>
            </a:xfrm>
            <a:prstGeom prst="ellipse">
              <a:avLst/>
            </a:prstGeom>
            <a:gradFill rotWithShape="1">
              <a:gsLst>
                <a:gs pos="0">
                  <a:srgbClr val="767676"/>
                </a:gs>
                <a:gs pos="50000">
                  <a:srgbClr val="FFFFFF"/>
                </a:gs>
                <a:gs pos="100000">
                  <a:srgbClr val="767676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u-RU" altLang="ru-RU"/>
            </a:p>
          </p:txBody>
        </p:sp>
        <p:sp>
          <p:nvSpPr>
            <p:cNvPr id="22565" name="Oval 99"/>
            <p:cNvSpPr>
              <a:spLocks noChangeArrowheads="1"/>
            </p:cNvSpPr>
            <p:nvPr/>
          </p:nvSpPr>
          <p:spPr bwMode="gray">
            <a:xfrm>
              <a:off x="2170" y="1771"/>
              <a:ext cx="1430" cy="1430"/>
            </a:xfrm>
            <a:prstGeom prst="ellipse">
              <a:avLst/>
            </a:prstGeom>
            <a:gradFill rotWithShape="1">
              <a:gsLst>
                <a:gs pos="0">
                  <a:srgbClr val="A2A2A2"/>
                </a:gs>
                <a:gs pos="50000">
                  <a:srgbClr val="FFFFFF"/>
                </a:gs>
                <a:gs pos="100000">
                  <a:srgbClr val="A2A2A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u-RU" altLang="ru-RU"/>
            </a:p>
          </p:txBody>
        </p:sp>
        <p:sp>
          <p:nvSpPr>
            <p:cNvPr id="70756" name="Oval 100"/>
            <p:cNvSpPr>
              <a:spLocks noChangeArrowheads="1"/>
            </p:cNvSpPr>
            <p:nvPr/>
          </p:nvSpPr>
          <p:spPr bwMode="gray">
            <a:xfrm>
              <a:off x="2251" y="1855"/>
              <a:ext cx="1262" cy="1265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tint val="0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tint val="0"/>
                    <a:invGamma/>
                  </a:schemeClr>
                </a:gs>
              </a:gsLst>
              <a:lin ang="2700000" scaled="1"/>
            </a:gradFill>
            <a:ln w="38100" algn="ctr">
              <a:noFill/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>
                <a:defRPr/>
              </a:pPr>
              <a:endParaRPr lang="ru-RU">
                <a:latin typeface="Arial" pitchFamily="34" charset="0"/>
              </a:endParaRPr>
            </a:p>
          </p:txBody>
        </p:sp>
        <p:sp>
          <p:nvSpPr>
            <p:cNvPr id="22567" name="Oval 101"/>
            <p:cNvSpPr>
              <a:spLocks noChangeArrowheads="1"/>
            </p:cNvSpPr>
            <p:nvPr/>
          </p:nvSpPr>
          <p:spPr bwMode="gray">
            <a:xfrm>
              <a:off x="2254" y="1856"/>
              <a:ext cx="1262" cy="1264"/>
            </a:xfrm>
            <a:prstGeom prst="ellipse">
              <a:avLst/>
            </a:prstGeom>
            <a:gradFill rotWithShape="1">
              <a:gsLst>
                <a:gs pos="0">
                  <a:srgbClr val="000000"/>
                </a:gs>
                <a:gs pos="100000">
                  <a:srgbClr val="E35E23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ru-RU" altLang="ru-RU"/>
            </a:p>
          </p:txBody>
        </p:sp>
        <p:sp>
          <p:nvSpPr>
            <p:cNvPr id="70758" name="Oval 102"/>
            <p:cNvSpPr>
              <a:spLocks noChangeArrowheads="1"/>
            </p:cNvSpPr>
            <p:nvPr/>
          </p:nvSpPr>
          <p:spPr bwMode="gray">
            <a:xfrm>
              <a:off x="2338" y="1936"/>
              <a:ext cx="1096" cy="1104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shade val="54118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shade val="54118"/>
                    <a:invGamma/>
                  </a:schemeClr>
                </a:gs>
              </a:gsLst>
              <a:lin ang="18900000" scaled="1"/>
            </a:gradFill>
            <a:ln w="38100" algn="ctr">
              <a:noFill/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pPr>
                <a:defRPr/>
              </a:pPr>
              <a:endParaRPr lang="ru-RU">
                <a:latin typeface="Arial" pitchFamily="34" charset="0"/>
              </a:endParaRPr>
            </a:p>
          </p:txBody>
        </p:sp>
        <p:sp>
          <p:nvSpPr>
            <p:cNvPr id="22569" name="Oval 103"/>
            <p:cNvSpPr>
              <a:spLocks noChangeArrowheads="1"/>
            </p:cNvSpPr>
            <p:nvPr/>
          </p:nvSpPr>
          <p:spPr bwMode="gray">
            <a:xfrm>
              <a:off x="2337" y="1939"/>
              <a:ext cx="1096" cy="1098"/>
            </a:xfrm>
            <a:prstGeom prst="ellipse">
              <a:avLst/>
            </a:prstGeom>
            <a:gradFill rotWithShape="1">
              <a:gsLst>
                <a:gs pos="0">
                  <a:srgbClr val="E35E23"/>
                </a:gs>
                <a:gs pos="100000">
                  <a:srgbClr val="6E2E1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 anchor="ctr">
              <a:spAutoFit/>
            </a:bodyPr>
            <a:lstStyle/>
            <a:p>
              <a:endParaRPr lang="ru-RU" altLang="ru-RU"/>
            </a:p>
          </p:txBody>
        </p:sp>
      </p:grpSp>
      <p:grpSp>
        <p:nvGrpSpPr>
          <p:cNvPr id="7" name="Group 104"/>
          <p:cNvGrpSpPr>
            <a:grpSpLocks/>
          </p:cNvGrpSpPr>
          <p:nvPr/>
        </p:nvGrpSpPr>
        <p:grpSpPr bwMode="auto">
          <a:xfrm>
            <a:off x="1311275" y="5653088"/>
            <a:ext cx="381000" cy="381000"/>
            <a:chOff x="2078" y="1680"/>
            <a:chExt cx="1615" cy="1615"/>
          </a:xfrm>
        </p:grpSpPr>
        <p:sp>
          <p:nvSpPr>
            <p:cNvPr id="22558" name="Oval 105"/>
            <p:cNvSpPr>
              <a:spLocks noChangeArrowheads="1"/>
            </p:cNvSpPr>
            <p:nvPr/>
          </p:nvSpPr>
          <p:spPr bwMode="gray">
            <a:xfrm>
              <a:off x="2078" y="1680"/>
              <a:ext cx="1615" cy="1615"/>
            </a:xfrm>
            <a:prstGeom prst="ellipse">
              <a:avLst/>
            </a:prstGeom>
            <a:gradFill rotWithShape="1">
              <a:gsLst>
                <a:gs pos="0">
                  <a:srgbClr val="767676"/>
                </a:gs>
                <a:gs pos="50000">
                  <a:srgbClr val="FFFFFF"/>
                </a:gs>
                <a:gs pos="100000">
                  <a:srgbClr val="767676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u-RU" altLang="ru-RU"/>
            </a:p>
          </p:txBody>
        </p:sp>
        <p:sp>
          <p:nvSpPr>
            <p:cNvPr id="22559" name="Oval 106"/>
            <p:cNvSpPr>
              <a:spLocks noChangeArrowheads="1"/>
            </p:cNvSpPr>
            <p:nvPr/>
          </p:nvSpPr>
          <p:spPr bwMode="gray">
            <a:xfrm>
              <a:off x="2170" y="1771"/>
              <a:ext cx="1430" cy="1430"/>
            </a:xfrm>
            <a:prstGeom prst="ellipse">
              <a:avLst/>
            </a:prstGeom>
            <a:gradFill rotWithShape="1">
              <a:gsLst>
                <a:gs pos="0">
                  <a:srgbClr val="A2A2A2"/>
                </a:gs>
                <a:gs pos="50000">
                  <a:srgbClr val="FFFFFF"/>
                </a:gs>
                <a:gs pos="100000">
                  <a:srgbClr val="A2A2A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u-RU" altLang="ru-RU"/>
            </a:p>
          </p:txBody>
        </p:sp>
        <p:sp>
          <p:nvSpPr>
            <p:cNvPr id="70763" name="Oval 107"/>
            <p:cNvSpPr>
              <a:spLocks noChangeArrowheads="1"/>
            </p:cNvSpPr>
            <p:nvPr/>
          </p:nvSpPr>
          <p:spPr bwMode="gray">
            <a:xfrm>
              <a:off x="2253" y="1855"/>
              <a:ext cx="1265" cy="1265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tint val="0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tint val="0"/>
                    <a:invGamma/>
                  </a:schemeClr>
                </a:gs>
              </a:gsLst>
              <a:lin ang="2700000" scaled="1"/>
            </a:gradFill>
            <a:ln w="38100" algn="ctr">
              <a:noFill/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>
                <a:defRPr/>
              </a:pPr>
              <a:endParaRPr lang="ru-RU">
                <a:latin typeface="Arial" pitchFamily="34" charset="0"/>
              </a:endParaRPr>
            </a:p>
          </p:txBody>
        </p:sp>
        <p:sp>
          <p:nvSpPr>
            <p:cNvPr id="22561" name="Oval 108"/>
            <p:cNvSpPr>
              <a:spLocks noChangeArrowheads="1"/>
            </p:cNvSpPr>
            <p:nvPr/>
          </p:nvSpPr>
          <p:spPr bwMode="gray">
            <a:xfrm>
              <a:off x="2254" y="1856"/>
              <a:ext cx="1262" cy="1264"/>
            </a:xfrm>
            <a:prstGeom prst="ellipse">
              <a:avLst/>
            </a:prstGeom>
            <a:gradFill rotWithShape="1">
              <a:gsLst>
                <a:gs pos="0">
                  <a:srgbClr val="000000"/>
                </a:gs>
                <a:gs pos="100000">
                  <a:srgbClr val="FFCC00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ru-RU" altLang="ru-RU"/>
            </a:p>
          </p:txBody>
        </p:sp>
        <p:sp>
          <p:nvSpPr>
            <p:cNvPr id="70765" name="Oval 109"/>
            <p:cNvSpPr>
              <a:spLocks noChangeArrowheads="1"/>
            </p:cNvSpPr>
            <p:nvPr/>
          </p:nvSpPr>
          <p:spPr bwMode="gray">
            <a:xfrm>
              <a:off x="2334" y="1936"/>
              <a:ext cx="1097" cy="1104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shade val="54118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shade val="54118"/>
                    <a:invGamma/>
                  </a:schemeClr>
                </a:gs>
              </a:gsLst>
              <a:lin ang="18900000" scaled="1"/>
            </a:gradFill>
            <a:ln w="38100" algn="ctr">
              <a:noFill/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pPr>
                <a:defRPr/>
              </a:pPr>
              <a:endParaRPr lang="ru-RU">
                <a:latin typeface="Arial" pitchFamily="34" charset="0"/>
              </a:endParaRPr>
            </a:p>
          </p:txBody>
        </p:sp>
        <p:sp>
          <p:nvSpPr>
            <p:cNvPr id="22563" name="Oval 110"/>
            <p:cNvSpPr>
              <a:spLocks noChangeArrowheads="1"/>
            </p:cNvSpPr>
            <p:nvPr/>
          </p:nvSpPr>
          <p:spPr bwMode="gray">
            <a:xfrm>
              <a:off x="2337" y="1939"/>
              <a:ext cx="1096" cy="1098"/>
            </a:xfrm>
            <a:prstGeom prst="ellipse">
              <a:avLst/>
            </a:prstGeom>
            <a:gradFill rotWithShape="1">
              <a:gsLst>
                <a:gs pos="0">
                  <a:srgbClr val="FFCC00"/>
                </a:gs>
                <a:gs pos="100000">
                  <a:srgbClr val="7C6300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 anchor="ctr">
              <a:spAutoFit/>
            </a:bodyPr>
            <a:lstStyle/>
            <a:p>
              <a:endParaRPr lang="ru-RU" altLang="ru-RU"/>
            </a:p>
          </p:txBody>
        </p:sp>
      </p:grpSp>
      <p:sp>
        <p:nvSpPr>
          <p:cNvPr id="84" name="AutoShape 93"/>
          <p:cNvSpPr>
            <a:spLocks noChangeArrowheads="1"/>
          </p:cNvSpPr>
          <p:nvPr/>
        </p:nvSpPr>
        <p:spPr bwMode="gray">
          <a:xfrm>
            <a:off x="2579688" y="3595688"/>
            <a:ext cx="2371725" cy="363537"/>
          </a:xfrm>
          <a:prstGeom prst="roundRect">
            <a:avLst>
              <a:gd name="adj" fmla="val 50000"/>
            </a:avLst>
          </a:prstGeom>
          <a:noFill/>
          <a:ln w="28575" algn="ctr">
            <a:solidFill>
              <a:schemeClr val="accent1">
                <a:lumMod val="75000"/>
              </a:schemeClr>
            </a:solidFill>
            <a:round/>
            <a:headEnd/>
            <a:tailEnd/>
          </a:ln>
          <a:extLst/>
        </p:spPr>
        <p:txBody>
          <a:bodyPr wrap="none" anchor="ctr"/>
          <a:lstStyle/>
          <a:p>
            <a:pPr>
              <a:defRPr/>
            </a:pPr>
            <a:r>
              <a:rPr lang="ru-RU" b="1" dirty="0">
                <a:solidFill>
                  <a:srgbClr val="002060"/>
                </a:solidFill>
              </a:rPr>
              <a:t>Филология </a:t>
            </a:r>
            <a:r>
              <a:rPr lang="ru-RU" b="1" dirty="0" smtClean="0">
                <a:solidFill>
                  <a:srgbClr val="002060"/>
                </a:solidFill>
              </a:rPr>
              <a:t>10/10 </a:t>
            </a:r>
            <a:r>
              <a:rPr lang="ru-RU" b="1" dirty="0">
                <a:solidFill>
                  <a:srgbClr val="002060"/>
                </a:solidFill>
              </a:rPr>
              <a:t>ИР</a:t>
            </a:r>
            <a:endParaRPr lang="ru-RU" dirty="0">
              <a:solidFill>
                <a:srgbClr val="002060"/>
              </a:solidFill>
            </a:endParaRPr>
          </a:p>
        </p:txBody>
      </p:sp>
      <p:grpSp>
        <p:nvGrpSpPr>
          <p:cNvPr id="8" name="Group 60"/>
          <p:cNvGrpSpPr>
            <a:grpSpLocks/>
          </p:cNvGrpSpPr>
          <p:nvPr/>
        </p:nvGrpSpPr>
        <p:grpSpPr bwMode="auto">
          <a:xfrm>
            <a:off x="2087563" y="4335463"/>
            <a:ext cx="381000" cy="381000"/>
            <a:chOff x="2078" y="1680"/>
            <a:chExt cx="1615" cy="1615"/>
          </a:xfrm>
        </p:grpSpPr>
        <p:sp>
          <p:nvSpPr>
            <p:cNvPr id="22552" name="Oval 61"/>
            <p:cNvSpPr>
              <a:spLocks noChangeArrowheads="1"/>
            </p:cNvSpPr>
            <p:nvPr/>
          </p:nvSpPr>
          <p:spPr bwMode="gray">
            <a:xfrm>
              <a:off x="2078" y="1680"/>
              <a:ext cx="1615" cy="1615"/>
            </a:xfrm>
            <a:prstGeom prst="ellipse">
              <a:avLst/>
            </a:prstGeom>
            <a:gradFill rotWithShape="1">
              <a:gsLst>
                <a:gs pos="0">
                  <a:srgbClr val="767676"/>
                </a:gs>
                <a:gs pos="50000">
                  <a:srgbClr val="FFFFFF"/>
                </a:gs>
                <a:gs pos="100000">
                  <a:srgbClr val="767676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u-RU" altLang="ru-RU"/>
            </a:p>
          </p:txBody>
        </p:sp>
        <p:sp>
          <p:nvSpPr>
            <p:cNvPr id="22553" name="Oval 62"/>
            <p:cNvSpPr>
              <a:spLocks noChangeArrowheads="1"/>
            </p:cNvSpPr>
            <p:nvPr/>
          </p:nvSpPr>
          <p:spPr bwMode="gray">
            <a:xfrm>
              <a:off x="2170" y="1771"/>
              <a:ext cx="1430" cy="1430"/>
            </a:xfrm>
            <a:prstGeom prst="ellipse">
              <a:avLst/>
            </a:prstGeom>
            <a:gradFill rotWithShape="1">
              <a:gsLst>
                <a:gs pos="0">
                  <a:srgbClr val="A2A2A2"/>
                </a:gs>
                <a:gs pos="50000">
                  <a:srgbClr val="FFFFFF"/>
                </a:gs>
                <a:gs pos="100000">
                  <a:srgbClr val="A2A2A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u-RU" altLang="ru-RU"/>
            </a:p>
          </p:txBody>
        </p:sp>
        <p:sp>
          <p:nvSpPr>
            <p:cNvPr id="88" name="Oval 63"/>
            <p:cNvSpPr>
              <a:spLocks noChangeArrowheads="1"/>
            </p:cNvSpPr>
            <p:nvPr/>
          </p:nvSpPr>
          <p:spPr bwMode="gray">
            <a:xfrm>
              <a:off x="2253" y="1855"/>
              <a:ext cx="1265" cy="1265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tint val="0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tint val="0"/>
                    <a:invGamma/>
                  </a:schemeClr>
                </a:gs>
              </a:gsLst>
              <a:lin ang="2700000" scaled="1"/>
            </a:gradFill>
            <a:ln w="38100" algn="ctr">
              <a:noFill/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>
                <a:defRPr/>
              </a:pPr>
              <a:endParaRPr lang="ru-RU">
                <a:latin typeface="Arial" pitchFamily="34" charset="0"/>
              </a:endParaRPr>
            </a:p>
          </p:txBody>
        </p:sp>
        <p:sp>
          <p:nvSpPr>
            <p:cNvPr id="22555" name="Oval 64"/>
            <p:cNvSpPr>
              <a:spLocks noChangeArrowheads="1"/>
            </p:cNvSpPr>
            <p:nvPr/>
          </p:nvSpPr>
          <p:spPr bwMode="gray">
            <a:xfrm>
              <a:off x="2254" y="1856"/>
              <a:ext cx="1262" cy="1264"/>
            </a:xfrm>
            <a:prstGeom prst="ellipse">
              <a:avLst/>
            </a:prstGeom>
            <a:gradFill rotWithShape="1">
              <a:gsLst>
                <a:gs pos="0">
                  <a:srgbClr val="000000"/>
                </a:gs>
                <a:gs pos="100000">
                  <a:srgbClr val="48BE67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ru-RU" altLang="ru-RU"/>
            </a:p>
          </p:txBody>
        </p:sp>
        <p:sp>
          <p:nvSpPr>
            <p:cNvPr id="90" name="Oval 65"/>
            <p:cNvSpPr>
              <a:spLocks noChangeArrowheads="1"/>
            </p:cNvSpPr>
            <p:nvPr/>
          </p:nvSpPr>
          <p:spPr bwMode="gray">
            <a:xfrm>
              <a:off x="2334" y="1936"/>
              <a:ext cx="1097" cy="1104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shade val="54118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shade val="54118"/>
                    <a:invGamma/>
                  </a:schemeClr>
                </a:gs>
              </a:gsLst>
              <a:lin ang="18900000" scaled="1"/>
            </a:gradFill>
            <a:ln w="38100" algn="ctr">
              <a:noFill/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pPr>
                <a:defRPr/>
              </a:pPr>
              <a:endParaRPr lang="ru-RU">
                <a:latin typeface="Arial" pitchFamily="34" charset="0"/>
              </a:endParaRPr>
            </a:p>
          </p:txBody>
        </p:sp>
        <p:sp>
          <p:nvSpPr>
            <p:cNvPr id="22557" name="Oval 66"/>
            <p:cNvSpPr>
              <a:spLocks noChangeArrowheads="1"/>
            </p:cNvSpPr>
            <p:nvPr/>
          </p:nvSpPr>
          <p:spPr bwMode="gray">
            <a:xfrm>
              <a:off x="2337" y="1939"/>
              <a:ext cx="1096" cy="1098"/>
            </a:xfrm>
            <a:prstGeom prst="ellipse">
              <a:avLst/>
            </a:prstGeom>
            <a:gradFill rotWithShape="1">
              <a:gsLst>
                <a:gs pos="0">
                  <a:srgbClr val="48BE67"/>
                </a:gs>
                <a:gs pos="100000">
                  <a:srgbClr val="235C3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 anchor="ctr">
              <a:spAutoFit/>
            </a:bodyPr>
            <a:lstStyle/>
            <a:p>
              <a:endParaRPr lang="ru-RU" altLang="ru-RU"/>
            </a:p>
          </p:txBody>
        </p:sp>
      </p:grpSp>
      <p:sp>
        <p:nvSpPr>
          <p:cNvPr id="4113" name="AutoShape 89"/>
          <p:cNvSpPr>
            <a:spLocks noChangeArrowheads="1"/>
          </p:cNvSpPr>
          <p:nvPr/>
        </p:nvSpPr>
        <p:spPr bwMode="gray">
          <a:xfrm>
            <a:off x="1691680" y="5877272"/>
            <a:ext cx="3779838" cy="407988"/>
          </a:xfrm>
          <a:prstGeom prst="roundRect">
            <a:avLst>
              <a:gd name="adj" fmla="val 50000"/>
            </a:avLst>
          </a:prstGeom>
          <a:noFill/>
          <a:ln w="28575" algn="ctr">
            <a:solidFill>
              <a:schemeClr val="accent1">
                <a:lumMod val="75000"/>
              </a:schemeClr>
            </a:solidFill>
            <a:round/>
            <a:headEnd/>
            <a:tailEnd/>
          </a:ln>
          <a:extLst/>
        </p:spPr>
        <p:txBody>
          <a:bodyPr wrap="none" anchor="ctr"/>
          <a:lstStyle/>
          <a:p>
            <a:pPr eaLnBrk="0" hangingPunct="0">
              <a:defRPr/>
            </a:pPr>
            <a:r>
              <a:rPr lang="ru-RU" b="1" dirty="0">
                <a:solidFill>
                  <a:srgbClr val="002060"/>
                </a:solidFill>
              </a:rPr>
              <a:t>Юный исследователь </a:t>
            </a:r>
            <a:r>
              <a:rPr lang="ru-RU" b="1" dirty="0" smtClean="0">
                <a:solidFill>
                  <a:srgbClr val="002060"/>
                </a:solidFill>
              </a:rPr>
              <a:t>1,2,3  10/8/11  </a:t>
            </a:r>
            <a:endParaRPr lang="en-US" b="1" dirty="0">
              <a:solidFill>
                <a:srgbClr val="002060"/>
              </a:solidFill>
            </a:endParaRPr>
          </a:p>
        </p:txBody>
      </p:sp>
      <p:sp>
        <p:nvSpPr>
          <p:cNvPr id="64" name="AutoShape 50"/>
          <p:cNvSpPr>
            <a:spLocks noChangeArrowheads="1"/>
          </p:cNvSpPr>
          <p:nvPr/>
        </p:nvSpPr>
        <p:spPr bwMode="gray">
          <a:xfrm>
            <a:off x="2098675" y="5300663"/>
            <a:ext cx="2852738" cy="460375"/>
          </a:xfrm>
          <a:prstGeom prst="roundRect">
            <a:avLst>
              <a:gd name="adj" fmla="val 50000"/>
            </a:avLst>
          </a:prstGeom>
          <a:noFill/>
          <a:ln w="28575" algn="ctr">
            <a:solidFill>
              <a:schemeClr val="accent1">
                <a:lumMod val="75000"/>
              </a:schemeClr>
            </a:solidFill>
            <a:round/>
            <a:headEnd/>
            <a:tailEnd/>
          </a:ln>
          <a:extLst/>
        </p:spPr>
        <p:txBody>
          <a:bodyPr wrap="none" anchor="ctr"/>
          <a:lstStyle/>
          <a:p>
            <a:pPr eaLnBrk="0" hangingPunct="0">
              <a:defRPr/>
            </a:pPr>
            <a:r>
              <a:rPr lang="ru-RU" b="1" dirty="0">
                <a:solidFill>
                  <a:srgbClr val="002060"/>
                </a:solidFill>
              </a:rPr>
              <a:t>Проекты </a:t>
            </a:r>
            <a:r>
              <a:rPr lang="ru-RU" b="1" dirty="0" smtClean="0">
                <a:solidFill>
                  <a:srgbClr val="002060"/>
                </a:solidFill>
              </a:rPr>
              <a:t>11/9 </a:t>
            </a:r>
            <a:r>
              <a:rPr lang="ru-RU" b="1" dirty="0">
                <a:solidFill>
                  <a:srgbClr val="002060"/>
                </a:solidFill>
              </a:rPr>
              <a:t>работ</a:t>
            </a:r>
            <a:endParaRPr lang="en-US" b="1" dirty="0">
              <a:solidFill>
                <a:srgbClr val="002060"/>
              </a:solidFill>
            </a:endParaRPr>
          </a:p>
        </p:txBody>
      </p:sp>
      <p:sp>
        <p:nvSpPr>
          <p:cNvPr id="66" name="AutoShape 50"/>
          <p:cNvSpPr>
            <a:spLocks noChangeArrowheads="1"/>
          </p:cNvSpPr>
          <p:nvPr/>
        </p:nvSpPr>
        <p:spPr bwMode="gray">
          <a:xfrm>
            <a:off x="2330450" y="4767263"/>
            <a:ext cx="2654300" cy="425450"/>
          </a:xfrm>
          <a:prstGeom prst="roundRect">
            <a:avLst>
              <a:gd name="adj" fmla="val 50000"/>
            </a:avLst>
          </a:prstGeom>
          <a:noFill/>
          <a:ln w="28575" algn="ctr">
            <a:solidFill>
              <a:schemeClr val="accent1">
                <a:lumMod val="75000"/>
              </a:schemeClr>
            </a:solidFill>
            <a:round/>
            <a:headEnd/>
            <a:tailEnd/>
          </a:ln>
          <a:extLst/>
        </p:spPr>
        <p:txBody>
          <a:bodyPr wrap="none" anchor="ctr"/>
          <a:lstStyle/>
          <a:p>
            <a:pPr eaLnBrk="0" hangingPunct="0">
              <a:defRPr/>
            </a:pPr>
            <a:r>
              <a:rPr lang="ru-RU" b="1" dirty="0">
                <a:solidFill>
                  <a:srgbClr val="002060"/>
                </a:solidFill>
              </a:rPr>
              <a:t>Экономика </a:t>
            </a:r>
            <a:r>
              <a:rPr lang="ru-RU" b="1" dirty="0" smtClean="0">
                <a:solidFill>
                  <a:srgbClr val="002060"/>
                </a:solidFill>
              </a:rPr>
              <a:t>5/5 </a:t>
            </a:r>
            <a:r>
              <a:rPr lang="ru-RU" b="1" dirty="0">
                <a:solidFill>
                  <a:srgbClr val="002060"/>
                </a:solidFill>
              </a:rPr>
              <a:t>ИР</a:t>
            </a:r>
            <a:endParaRPr lang="en-US" b="1" dirty="0">
              <a:solidFill>
                <a:srgbClr val="002060"/>
              </a:solidFill>
            </a:endParaRPr>
          </a:p>
        </p:txBody>
      </p:sp>
      <p:sp>
        <p:nvSpPr>
          <p:cNvPr id="22550" name="Text Box 22"/>
          <p:cNvSpPr txBox="1">
            <a:spLocks noChangeArrowheads="1"/>
          </p:cNvSpPr>
          <p:nvPr/>
        </p:nvSpPr>
        <p:spPr bwMode="auto">
          <a:xfrm>
            <a:off x="5472113" y="4119563"/>
            <a:ext cx="3671887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rgbClr val="2F4D71"/>
            </a:prstShdw>
          </a:effectLst>
        </p:spPr>
        <p:txBody>
          <a:bodyPr>
            <a:spAutoFit/>
          </a:bodyPr>
          <a:lstStyle/>
          <a:p>
            <a:pPr algn="ctr"/>
            <a:r>
              <a:rPr lang="ru-RU" altLang="ru-RU" sz="2400" b="1" dirty="0" smtClean="0">
                <a:solidFill>
                  <a:srgbClr val="000099"/>
                </a:solidFill>
              </a:rPr>
              <a:t>Заявлено / Допущено  </a:t>
            </a:r>
          </a:p>
          <a:p>
            <a:pPr algn="ctr"/>
            <a:r>
              <a:rPr lang="ru-RU" altLang="ru-RU" sz="2400" b="1" dirty="0" smtClean="0">
                <a:solidFill>
                  <a:srgbClr val="000099"/>
                </a:solidFill>
              </a:rPr>
              <a:t>        127 /  121 </a:t>
            </a:r>
            <a:r>
              <a:rPr lang="ru-RU" altLang="ru-RU" sz="2400" b="1" dirty="0">
                <a:solidFill>
                  <a:srgbClr val="000099"/>
                </a:solidFill>
              </a:rPr>
              <a:t>работ, </a:t>
            </a:r>
          </a:p>
          <a:p>
            <a:r>
              <a:rPr lang="ru-RU" altLang="ru-RU" sz="2400" b="1" dirty="0">
                <a:solidFill>
                  <a:srgbClr val="000099"/>
                </a:solidFill>
              </a:rPr>
              <a:t>          в т.ч. </a:t>
            </a:r>
            <a:r>
              <a:rPr lang="ru-RU" altLang="ru-RU" sz="2400" b="1" dirty="0" smtClean="0">
                <a:solidFill>
                  <a:srgbClr val="000099"/>
                </a:solidFill>
              </a:rPr>
              <a:t>9 </a:t>
            </a:r>
            <a:r>
              <a:rPr lang="ru-RU" altLang="ru-RU" sz="2400" b="1" dirty="0">
                <a:solidFill>
                  <a:srgbClr val="000099"/>
                </a:solidFill>
              </a:rPr>
              <a:t>проектов   </a:t>
            </a:r>
          </a:p>
        </p:txBody>
      </p:sp>
      <p:sp>
        <p:nvSpPr>
          <p:cNvPr id="22551" name="Заголовок 1"/>
          <p:cNvSpPr>
            <a:spLocks noGrp="1"/>
          </p:cNvSpPr>
          <p:nvPr>
            <p:ph type="title"/>
          </p:nvPr>
        </p:nvSpPr>
        <p:spPr>
          <a:xfrm>
            <a:off x="1979712" y="188640"/>
            <a:ext cx="6995120" cy="1143000"/>
          </a:xfrm>
        </p:spPr>
        <p:txBody>
          <a:bodyPr/>
          <a:lstStyle/>
          <a:p>
            <a:pPr eaLnBrk="1" hangingPunct="1"/>
            <a:r>
              <a:rPr lang="en-US" altLang="ru-RU" sz="2400" b="1" dirty="0" smtClean="0">
                <a:solidFill>
                  <a:srgbClr val="002060"/>
                </a:solidFill>
              </a:rPr>
              <a:t>XX</a:t>
            </a:r>
            <a:r>
              <a:rPr lang="ru-RU" altLang="ru-RU" sz="2400" b="1" dirty="0" smtClean="0">
                <a:solidFill>
                  <a:srgbClr val="002060"/>
                </a:solidFill>
              </a:rPr>
              <a:t> открытая конференция </a:t>
            </a:r>
            <a:br>
              <a:rPr lang="ru-RU" altLang="ru-RU" sz="2400" b="1" dirty="0" smtClean="0">
                <a:solidFill>
                  <a:srgbClr val="002060"/>
                </a:solidFill>
              </a:rPr>
            </a:br>
            <a:r>
              <a:rPr lang="ru-RU" altLang="ru-RU" sz="2400" b="1" dirty="0" smtClean="0">
                <a:solidFill>
                  <a:srgbClr val="002060"/>
                </a:solidFill>
              </a:rPr>
              <a:t>исследовательских и проектных работ учащихся </a:t>
            </a:r>
            <a:br>
              <a:rPr lang="ru-RU" altLang="ru-RU" sz="2400" b="1" dirty="0" smtClean="0">
                <a:solidFill>
                  <a:srgbClr val="002060"/>
                </a:solidFill>
              </a:rPr>
            </a:br>
            <a:r>
              <a:rPr lang="ru-RU" altLang="ru-RU" sz="2400" b="1" dirty="0" smtClean="0">
                <a:solidFill>
                  <a:srgbClr val="002060"/>
                </a:solidFill>
              </a:rPr>
              <a:t>«Исследователь нового века»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>
            <a:spLocks noGrp="1" noChangeArrowheads="1"/>
          </p:cNvSpPr>
          <p:nvPr>
            <p:ph idx="1"/>
          </p:nvPr>
        </p:nvSpPr>
        <p:spPr>
          <a:xfrm>
            <a:off x="395288" y="1773238"/>
            <a:ext cx="8229600" cy="4525962"/>
          </a:xfrm>
        </p:spPr>
        <p:txBody>
          <a:bodyPr/>
          <a:lstStyle/>
          <a:p>
            <a:pPr algn="ctr">
              <a:buClr>
                <a:srgbClr val="0033CC"/>
              </a:buClr>
              <a:buSzPts val="1900"/>
              <a:defRPr/>
            </a:pPr>
            <a:r>
              <a:rPr lang="ru-RU" sz="2400" dirty="0" smtClean="0">
                <a:latin typeface="Calibri" pitchFamily="34" charset="0"/>
              </a:rPr>
              <a:t>Заявлено 10  </a:t>
            </a:r>
            <a:r>
              <a:rPr lang="ru-RU" sz="2400" dirty="0">
                <a:latin typeface="Calibri" pitchFamily="34" charset="0"/>
              </a:rPr>
              <a:t>ИР             Допущено </a:t>
            </a:r>
            <a:r>
              <a:rPr lang="ru-RU" sz="2400" dirty="0" smtClean="0">
                <a:latin typeface="Calibri" pitchFamily="34" charset="0"/>
              </a:rPr>
              <a:t>10  </a:t>
            </a:r>
            <a:r>
              <a:rPr lang="ru-RU" sz="2400" dirty="0">
                <a:latin typeface="Calibri" pitchFamily="34" charset="0"/>
              </a:rPr>
              <a:t>ИР</a:t>
            </a:r>
          </a:p>
          <a:p>
            <a:pPr algn="ctr">
              <a:buFont typeface="Arial" charset="0"/>
              <a:buNone/>
              <a:defRPr/>
            </a:pPr>
            <a:r>
              <a:rPr lang="ru-RU" sz="2400" b="1" i="1" dirty="0">
                <a:latin typeface="Calibri" pitchFamily="34" charset="0"/>
              </a:rPr>
              <a:t>Эксперты</a:t>
            </a:r>
          </a:p>
          <a:p>
            <a:pPr>
              <a:buClr>
                <a:srgbClr val="0033CC"/>
              </a:buClr>
              <a:buSzPts val="2200"/>
              <a:buFont typeface="Wingdings" pitchFamily="2" charset="2"/>
              <a:buChar char="l"/>
              <a:defRPr/>
            </a:pPr>
            <a:r>
              <a:rPr lang="ru-RU" sz="2400" b="1" dirty="0" err="1">
                <a:latin typeface="Calibri" pitchFamily="34" charset="0"/>
              </a:rPr>
              <a:t>Платунова</a:t>
            </a:r>
            <a:r>
              <a:rPr lang="ru-RU" sz="2400" b="1" dirty="0">
                <a:latin typeface="Calibri" pitchFamily="34" charset="0"/>
              </a:rPr>
              <a:t> Гузель Рашидовна, </a:t>
            </a:r>
            <a:r>
              <a:rPr lang="ru-RU" sz="2400" dirty="0" err="1">
                <a:latin typeface="Calibri" pitchFamily="34" charset="0"/>
              </a:rPr>
              <a:t>к.биол.н</a:t>
            </a:r>
            <a:r>
              <a:rPr lang="ru-RU" sz="2400" dirty="0">
                <a:latin typeface="Calibri" pitchFamily="34" charset="0"/>
              </a:rPr>
              <a:t>., ст. преподав. </a:t>
            </a:r>
            <a:r>
              <a:rPr lang="ru-RU" sz="2400" dirty="0" smtClean="0">
                <a:latin typeface="Calibri" pitchFamily="34" charset="0"/>
              </a:rPr>
              <a:t>Института естественных наук </a:t>
            </a:r>
            <a:r>
              <a:rPr lang="ru-RU" sz="2400" dirty="0" err="1" smtClean="0">
                <a:latin typeface="Calibri" pitchFamily="34" charset="0"/>
              </a:rPr>
              <a:t>УдГУ</a:t>
            </a:r>
            <a:endParaRPr lang="ru-RU" sz="2400" dirty="0">
              <a:latin typeface="Calibri" pitchFamily="34" charset="0"/>
            </a:endParaRPr>
          </a:p>
          <a:p>
            <a:pPr>
              <a:buClr>
                <a:srgbClr val="0033CC"/>
              </a:buClr>
              <a:buSzPts val="2200"/>
              <a:buFont typeface="Wingdings" pitchFamily="2" charset="2"/>
              <a:buChar char="l"/>
              <a:defRPr/>
            </a:pPr>
            <a:r>
              <a:rPr lang="ru-RU" sz="2400" b="1" dirty="0" smtClean="0">
                <a:latin typeface="Calibri" pitchFamily="34" charset="0"/>
              </a:rPr>
              <a:t>Борисов Алексей Валерьевич, </a:t>
            </a:r>
            <a:r>
              <a:rPr lang="ru-RU" sz="2400" dirty="0" smtClean="0">
                <a:latin typeface="Calibri" pitchFamily="34" charset="0"/>
              </a:rPr>
              <a:t>биолог -</a:t>
            </a:r>
            <a:r>
              <a:rPr lang="ru-RU" sz="2400" dirty="0" err="1" smtClean="0">
                <a:latin typeface="Calibri" pitchFamily="34" charset="0"/>
              </a:rPr>
              <a:t>экоолог</a:t>
            </a:r>
            <a:endParaRPr lang="ru-RU" sz="2400" dirty="0" smtClean="0">
              <a:latin typeface="Calibri" pitchFamily="34" charset="0"/>
            </a:endParaRPr>
          </a:p>
          <a:p>
            <a:pPr>
              <a:buClr>
                <a:srgbClr val="0033CC"/>
              </a:buClr>
              <a:buSzPts val="2200"/>
              <a:buFont typeface="Wingdings" pitchFamily="2" charset="2"/>
              <a:buChar char="l"/>
              <a:defRPr/>
            </a:pPr>
            <a:r>
              <a:rPr lang="ru-RU" sz="2400" b="1" dirty="0" smtClean="0">
                <a:latin typeface="Calibri" pitchFamily="34" charset="0"/>
              </a:rPr>
              <a:t>Кайсина Ольга </a:t>
            </a:r>
            <a:r>
              <a:rPr lang="ru-RU" sz="2400" b="1" dirty="0" err="1" smtClean="0">
                <a:latin typeface="Calibri" pitchFamily="34" charset="0"/>
              </a:rPr>
              <a:t>Васильнвна</a:t>
            </a:r>
            <a:r>
              <a:rPr lang="ru-RU" sz="2400" b="1" dirty="0" smtClean="0">
                <a:latin typeface="Calibri" pitchFamily="34" charset="0"/>
              </a:rPr>
              <a:t>, </a:t>
            </a:r>
            <a:r>
              <a:rPr lang="ru-RU" sz="2400" dirty="0" smtClean="0">
                <a:latin typeface="Calibri" pitchFamily="34" charset="0"/>
              </a:rPr>
              <a:t>учитель биологии МБОУ СОШ №78</a:t>
            </a:r>
            <a:endParaRPr lang="ru-RU" sz="2400" dirty="0">
              <a:latin typeface="Calibri" pitchFamily="34" charset="0"/>
            </a:endParaRPr>
          </a:p>
          <a:p>
            <a:pPr>
              <a:buClr>
                <a:srgbClr val="0033CC"/>
              </a:buClr>
              <a:buSzPts val="2200"/>
              <a:buFont typeface="Wingdings" pitchFamily="2" charset="2"/>
              <a:buNone/>
              <a:defRPr/>
            </a:pPr>
            <a:r>
              <a:rPr lang="ru-RU" sz="2400" dirty="0">
                <a:latin typeface="Calibri" pitchFamily="34" charset="0"/>
              </a:rPr>
              <a:t> </a:t>
            </a:r>
          </a:p>
          <a:p>
            <a:pPr>
              <a:buClr>
                <a:srgbClr val="0033CC"/>
              </a:buClr>
              <a:buSzPts val="2200"/>
              <a:buFont typeface="Wingdings" pitchFamily="2" charset="2"/>
              <a:buChar char="l"/>
              <a:defRPr/>
            </a:pPr>
            <a:r>
              <a:rPr lang="ru-RU" sz="2400" i="1" dirty="0" smtClean="0">
                <a:latin typeface="Calibri" pitchFamily="34" charset="0"/>
              </a:rPr>
              <a:t>Эксперт-наблюдатель  - </a:t>
            </a:r>
            <a:r>
              <a:rPr lang="ru-RU" sz="2400" b="1" i="1" dirty="0" err="1" smtClean="0">
                <a:latin typeface="Calibri" pitchFamily="34" charset="0"/>
              </a:rPr>
              <a:t>Дюгаева</a:t>
            </a:r>
            <a:r>
              <a:rPr lang="ru-RU" sz="2400" b="1" i="1" dirty="0" smtClean="0">
                <a:latin typeface="Calibri" pitchFamily="34" charset="0"/>
              </a:rPr>
              <a:t> Наталья Михайловна</a:t>
            </a:r>
            <a:endParaRPr lang="ru-RU" sz="2400" b="1" i="1" dirty="0">
              <a:latin typeface="Calibri" pitchFamily="34" charset="0"/>
            </a:endParaRPr>
          </a:p>
          <a:p>
            <a:pPr marL="0" indent="0">
              <a:buClr>
                <a:srgbClr val="0033CC"/>
              </a:buClr>
              <a:buSzPts val="2200"/>
              <a:buFontTx/>
              <a:buNone/>
              <a:defRPr/>
            </a:pPr>
            <a:r>
              <a:rPr lang="ru-RU" sz="2400" b="1" dirty="0" smtClean="0">
                <a:latin typeface="Calibri" pitchFamily="34" charset="0"/>
              </a:rPr>
              <a:t>                                                       </a:t>
            </a:r>
            <a:endParaRPr lang="ru-RU" sz="2400" b="1" dirty="0">
              <a:effectLst>
                <a:outerShdw blurRad="38100" dist="38100" dir="2700000" algn="tl">
                  <a:srgbClr val="C0C0C0"/>
                </a:outerShdw>
              </a:effectLst>
              <a:latin typeface="Calibri" pitchFamily="34" charset="0"/>
            </a:endParaRPr>
          </a:p>
        </p:txBody>
      </p:sp>
      <p:sp>
        <p:nvSpPr>
          <p:cNvPr id="6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ru-RU" sz="4000" b="1" dirty="0" smtClean="0">
                <a:solidFill>
                  <a:srgbClr val="171CD7"/>
                </a:solidFill>
              </a:rPr>
              <a:t>Секция «Биология 1»</a:t>
            </a: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7020272" y="0"/>
            <a:ext cx="2319536" cy="365125"/>
          </a:xfrm>
        </p:spPr>
        <p:txBody>
          <a:bodyPr/>
          <a:lstStyle/>
          <a:p>
            <a:pPr>
              <a:defRPr/>
            </a:pPr>
            <a:r>
              <a:rPr lang="ru-RU" sz="2400" b="1" dirty="0" smtClean="0">
                <a:solidFill>
                  <a:srgbClr val="171CD7"/>
                </a:solidFill>
              </a:rPr>
              <a:t>20.05.2020</a:t>
            </a:r>
            <a:endParaRPr lang="ru-RU" sz="2400" b="1" dirty="0">
              <a:solidFill>
                <a:srgbClr val="171CD7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>
            <a:spLocks noGrp="1" noChangeArrowheads="1"/>
          </p:cNvSpPr>
          <p:nvPr>
            <p:ph idx="1"/>
          </p:nvPr>
        </p:nvSpPr>
        <p:spPr>
          <a:xfrm>
            <a:off x="395288" y="1773238"/>
            <a:ext cx="8748712" cy="4525962"/>
          </a:xfrm>
        </p:spPr>
        <p:txBody>
          <a:bodyPr/>
          <a:lstStyle/>
          <a:p>
            <a:pPr algn="ctr">
              <a:buClr>
                <a:srgbClr val="0033CC"/>
              </a:buClr>
              <a:buSzPts val="1900"/>
              <a:defRPr/>
            </a:pPr>
            <a:r>
              <a:rPr lang="ru-RU" sz="2400" dirty="0" smtClean="0">
                <a:latin typeface="Calibri" pitchFamily="34" charset="0"/>
              </a:rPr>
              <a:t>Заявлено 10  </a:t>
            </a:r>
            <a:r>
              <a:rPr lang="ru-RU" sz="2400" dirty="0">
                <a:latin typeface="Calibri" pitchFamily="34" charset="0"/>
              </a:rPr>
              <a:t>ИР             Допущено </a:t>
            </a:r>
            <a:r>
              <a:rPr lang="ru-RU" sz="2400" dirty="0" smtClean="0">
                <a:latin typeface="Calibri" pitchFamily="34" charset="0"/>
              </a:rPr>
              <a:t>10  </a:t>
            </a:r>
            <a:r>
              <a:rPr lang="ru-RU" sz="2400" dirty="0">
                <a:latin typeface="Calibri" pitchFamily="34" charset="0"/>
              </a:rPr>
              <a:t>ИР</a:t>
            </a:r>
          </a:p>
          <a:p>
            <a:pPr algn="ctr">
              <a:buFont typeface="Arial" charset="0"/>
              <a:buNone/>
              <a:defRPr/>
            </a:pPr>
            <a:r>
              <a:rPr lang="ru-RU" sz="2400" b="1" i="1" dirty="0">
                <a:latin typeface="Calibri" pitchFamily="34" charset="0"/>
              </a:rPr>
              <a:t>Эксперты</a:t>
            </a:r>
          </a:p>
          <a:p>
            <a:pPr>
              <a:buClr>
                <a:srgbClr val="0033CC"/>
              </a:buClr>
              <a:buSzPts val="2200"/>
              <a:buFont typeface="Wingdings" pitchFamily="2" charset="2"/>
              <a:buChar char="l"/>
              <a:defRPr/>
            </a:pPr>
            <a:r>
              <a:rPr lang="ru-RU" sz="2400" b="1" dirty="0" err="1">
                <a:latin typeface="Calibri" pitchFamily="34" charset="0"/>
              </a:rPr>
              <a:t>Платунова</a:t>
            </a:r>
            <a:r>
              <a:rPr lang="ru-RU" sz="2400" b="1" dirty="0">
                <a:latin typeface="Calibri" pitchFamily="34" charset="0"/>
              </a:rPr>
              <a:t> Гузель Рашидовна, </a:t>
            </a:r>
            <a:r>
              <a:rPr lang="ru-RU" sz="2400" dirty="0" err="1">
                <a:latin typeface="Calibri" pitchFamily="34" charset="0"/>
              </a:rPr>
              <a:t>к.биол.н</a:t>
            </a:r>
            <a:r>
              <a:rPr lang="ru-RU" sz="2400" dirty="0">
                <a:latin typeface="Calibri" pitchFamily="34" charset="0"/>
              </a:rPr>
              <a:t>., ст. преподав. </a:t>
            </a:r>
            <a:r>
              <a:rPr lang="ru-RU" sz="2400" dirty="0" smtClean="0">
                <a:latin typeface="Calibri" pitchFamily="34" charset="0"/>
              </a:rPr>
              <a:t>Института естественных наук </a:t>
            </a:r>
            <a:r>
              <a:rPr lang="ru-RU" sz="2400" dirty="0" err="1" smtClean="0">
                <a:latin typeface="Calibri" pitchFamily="34" charset="0"/>
              </a:rPr>
              <a:t>УдГУ</a:t>
            </a:r>
            <a:endParaRPr lang="ru-RU" sz="2400" dirty="0">
              <a:latin typeface="Calibri" pitchFamily="34" charset="0"/>
            </a:endParaRPr>
          </a:p>
          <a:p>
            <a:pPr>
              <a:buClr>
                <a:srgbClr val="0033CC"/>
              </a:buClr>
              <a:buSzPts val="2200"/>
              <a:buFont typeface="Wingdings" pitchFamily="2" charset="2"/>
              <a:buChar char="l"/>
              <a:defRPr/>
            </a:pPr>
            <a:r>
              <a:rPr lang="ru-RU" sz="2400" b="1" dirty="0" smtClean="0">
                <a:latin typeface="Calibri" pitchFamily="34" charset="0"/>
              </a:rPr>
              <a:t>Миронова Татьяна Васильевна, </a:t>
            </a:r>
            <a:r>
              <a:rPr lang="ru-RU" sz="2400" dirty="0" smtClean="0">
                <a:latin typeface="Calibri" pitchFamily="34" charset="0"/>
              </a:rPr>
              <a:t>учитель биологии БОУ  УР «Столичный лицей»</a:t>
            </a:r>
          </a:p>
          <a:p>
            <a:pPr>
              <a:buClr>
                <a:srgbClr val="0033CC"/>
              </a:buClr>
              <a:buSzPts val="2200"/>
              <a:buFont typeface="Wingdings" pitchFamily="2" charset="2"/>
              <a:buChar char="l"/>
              <a:defRPr/>
            </a:pPr>
            <a:r>
              <a:rPr lang="ru-RU" sz="2400" b="1" dirty="0" err="1" smtClean="0">
                <a:latin typeface="Calibri" pitchFamily="34" charset="0"/>
              </a:rPr>
              <a:t>Владыкина</a:t>
            </a:r>
            <a:r>
              <a:rPr lang="ru-RU" sz="2400" b="1" dirty="0" smtClean="0">
                <a:latin typeface="Calibri" pitchFamily="34" charset="0"/>
              </a:rPr>
              <a:t> Любовь Павловна, </a:t>
            </a:r>
            <a:r>
              <a:rPr lang="ru-RU" sz="2400" dirty="0" smtClean="0">
                <a:latin typeface="Calibri" pitchFamily="34" charset="0"/>
              </a:rPr>
              <a:t>учитель биологии МБОУ СОШ №3, г. Можга</a:t>
            </a:r>
            <a:endParaRPr lang="ru-RU" sz="2400" dirty="0">
              <a:latin typeface="Calibri" pitchFamily="34" charset="0"/>
            </a:endParaRPr>
          </a:p>
          <a:p>
            <a:pPr>
              <a:buClr>
                <a:srgbClr val="0033CC"/>
              </a:buClr>
              <a:buSzPts val="2200"/>
              <a:buFont typeface="Wingdings" pitchFamily="2" charset="2"/>
              <a:buNone/>
              <a:defRPr/>
            </a:pPr>
            <a:r>
              <a:rPr lang="ru-RU" sz="2400" dirty="0">
                <a:latin typeface="Calibri" pitchFamily="34" charset="0"/>
              </a:rPr>
              <a:t> </a:t>
            </a:r>
          </a:p>
          <a:p>
            <a:pPr>
              <a:buClr>
                <a:srgbClr val="0033CC"/>
              </a:buClr>
              <a:buSzPts val="2200"/>
              <a:buFont typeface="Wingdings" pitchFamily="2" charset="2"/>
              <a:buChar char="l"/>
              <a:defRPr/>
            </a:pPr>
            <a:r>
              <a:rPr lang="ru-RU" sz="2400" i="1" dirty="0" smtClean="0">
                <a:latin typeface="Calibri" pitchFamily="34" charset="0"/>
              </a:rPr>
              <a:t>Эксперт-наблюдатель  - </a:t>
            </a:r>
            <a:r>
              <a:rPr lang="ru-RU" sz="2400" b="1" i="1" dirty="0" smtClean="0">
                <a:latin typeface="Calibri" pitchFamily="34" charset="0"/>
              </a:rPr>
              <a:t>Трефилова Людмила Михайловна</a:t>
            </a:r>
            <a:endParaRPr lang="ru-RU" sz="2400" b="1" i="1" dirty="0">
              <a:latin typeface="Calibri" pitchFamily="34" charset="0"/>
            </a:endParaRPr>
          </a:p>
          <a:p>
            <a:pPr marL="0" indent="0">
              <a:buClr>
                <a:srgbClr val="0033CC"/>
              </a:buClr>
              <a:buSzPts val="2200"/>
              <a:buFontTx/>
              <a:buNone/>
              <a:defRPr/>
            </a:pPr>
            <a:r>
              <a:rPr lang="ru-RU" sz="2400" b="1" dirty="0" smtClean="0">
                <a:latin typeface="Calibri" pitchFamily="34" charset="0"/>
              </a:rPr>
              <a:t>                                                       </a:t>
            </a:r>
            <a:endParaRPr lang="ru-RU" sz="2400" b="1" dirty="0">
              <a:effectLst>
                <a:outerShdw blurRad="38100" dist="38100" dir="2700000" algn="tl">
                  <a:srgbClr val="C0C0C0"/>
                </a:outerShdw>
              </a:effectLst>
              <a:latin typeface="Calibri" pitchFamily="34" charset="0"/>
            </a:endParaRPr>
          </a:p>
        </p:txBody>
      </p:sp>
      <p:sp>
        <p:nvSpPr>
          <p:cNvPr id="6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ru-RU" sz="4000" b="1" dirty="0" smtClean="0">
                <a:solidFill>
                  <a:srgbClr val="171CD7"/>
                </a:solidFill>
              </a:rPr>
              <a:t>Секция «Биология 2»</a:t>
            </a: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7020272" y="0"/>
            <a:ext cx="2319536" cy="365125"/>
          </a:xfrm>
        </p:spPr>
        <p:txBody>
          <a:bodyPr/>
          <a:lstStyle/>
          <a:p>
            <a:pPr>
              <a:defRPr/>
            </a:pPr>
            <a:r>
              <a:rPr lang="ru-RU" sz="2400" b="1" dirty="0" smtClean="0">
                <a:solidFill>
                  <a:srgbClr val="171CD7"/>
                </a:solidFill>
              </a:rPr>
              <a:t>21.05.2020</a:t>
            </a:r>
            <a:endParaRPr lang="ru-RU" sz="2400" b="1" dirty="0">
              <a:solidFill>
                <a:srgbClr val="171CD7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1693</TotalTime>
  <Words>1025</Words>
  <Application>Microsoft Office PowerPoint</Application>
  <PresentationFormat>Экран (4:3)</PresentationFormat>
  <Paragraphs>226</Paragraphs>
  <Slides>23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23</vt:i4>
      </vt:variant>
    </vt:vector>
  </HeadingPairs>
  <TitlesOfParts>
    <vt:vector size="24" baseType="lpstr">
      <vt:lpstr>Тема Office</vt:lpstr>
      <vt:lpstr>Слайд 1</vt:lpstr>
      <vt:lpstr>«Исследователь нового века»</vt:lpstr>
      <vt:lpstr>XX открытая конференция  исследовательских и проектных работ учащихся  «Исследователь нового века»</vt:lpstr>
      <vt:lpstr>Слайд 4</vt:lpstr>
      <vt:lpstr>Слайд 5</vt:lpstr>
      <vt:lpstr>XX открытая конференция  исследовательских и проектных работ учащихся  «Исследователь нового века»</vt:lpstr>
      <vt:lpstr>XX открытая конференция  исследовательских и проектных работ учащихся  «Исследователь нового века»</vt:lpstr>
      <vt:lpstr>Секция «Биология 1»</vt:lpstr>
      <vt:lpstr>Секция «Биология 2»</vt:lpstr>
      <vt:lpstr>Секция  «Природопользование 1»</vt:lpstr>
      <vt:lpstr>Секция  «Природопользование 2»</vt:lpstr>
      <vt:lpstr>Секция  «Краеведение и история»</vt:lpstr>
      <vt:lpstr>Секция «Экономика»</vt:lpstr>
      <vt:lpstr>Секция  «Человек и общество»</vt:lpstr>
      <vt:lpstr>Секция  «Психология человека»</vt:lpstr>
      <vt:lpstr>Секция «Филология»</vt:lpstr>
      <vt:lpstr>Секция «Проекты»</vt:lpstr>
      <vt:lpstr>Секция  «Юный исследователь 1»</vt:lpstr>
      <vt:lpstr>Секция  «Юный исследователь 2»</vt:lpstr>
      <vt:lpstr>Секция  «Юный исследователь 3»</vt:lpstr>
      <vt:lpstr>Слайд 21</vt:lpstr>
      <vt:lpstr>«Исследователь нового века»</vt:lpstr>
      <vt:lpstr>XX открытая конференция  исследовательских и проектных работ учащихся  «Исследователь нового века»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HOME</cp:lastModifiedBy>
  <cp:revision>95</cp:revision>
  <dcterms:created xsi:type="dcterms:W3CDTF">2020-05-12T10:01:02Z</dcterms:created>
  <dcterms:modified xsi:type="dcterms:W3CDTF">2020-05-20T08:15:39Z</dcterms:modified>
</cp:coreProperties>
</file>