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5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992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914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40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525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627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932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811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43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667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48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50602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5859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9165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6128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321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825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C7F17-6BD3-4885-A70F-95E7316103E0}" type="datetimeFigureOut">
              <a:rPr lang="ru-RU" smtClean="0"/>
              <a:pPr/>
              <a:t>09.07.2021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17866B3-F7FD-48E1-9AB5-070B87CCC5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441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1819E3-C2CD-45A8-9C4C-8585F64109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504" y="1242310"/>
            <a:ext cx="8856134" cy="367901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Поиск эффективных форм работы воспитателя при создании благоприятных условий в семейной группе воспитанников центров </a:t>
            </a:r>
            <a:r>
              <a:rPr lang="ru-RU" dirty="0" smtClean="0"/>
              <a:t>помощи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66353DA-9BBF-42CA-95AB-4E4B732FA7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5696607"/>
            <a:ext cx="9490841" cy="672661"/>
          </a:xfrm>
        </p:spPr>
        <p:txBody>
          <a:bodyPr/>
          <a:lstStyle/>
          <a:p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733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A65BFD-2FF6-45A0-8711-18AF0957A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17690"/>
            <a:ext cx="8596668" cy="5757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Понятие о </a:t>
            </a:r>
            <a:r>
              <a:rPr lang="ru-RU" dirty="0" smtClean="0"/>
              <a:t>ритуале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1C2BE5C-6457-4308-BC79-2152155911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993423"/>
            <a:ext cx="10024533" cy="5047940"/>
          </a:xfrm>
        </p:spPr>
        <p:txBody>
          <a:bodyPr/>
          <a:lstStyle/>
          <a:p>
            <a:pPr algn="l"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Lato"/>
              </a:rPr>
              <a:t> </a:t>
            </a:r>
            <a:endParaRPr lang="ru-RU" b="0" i="0" dirty="0" smtClean="0">
              <a:solidFill>
                <a:srgbClr val="222222"/>
              </a:solidFill>
              <a:effectLst/>
              <a:latin typeface="Lato"/>
            </a:endParaRPr>
          </a:p>
          <a:p>
            <a:pPr algn="l"/>
            <a:r>
              <a:rPr lang="ru-RU" b="1" i="0" dirty="0" smtClean="0">
                <a:solidFill>
                  <a:srgbClr val="222222"/>
                </a:solidFill>
                <a:effectLst/>
                <a:latin typeface="Lato"/>
              </a:rPr>
              <a:t>Ритуал</a:t>
            </a:r>
            <a:r>
              <a:rPr lang="ru-RU" b="0" i="0" dirty="0" smtClean="0">
                <a:solidFill>
                  <a:srgbClr val="222222"/>
                </a:solidFill>
                <a:effectLst/>
                <a:latin typeface="Lato"/>
              </a:rPr>
              <a:t> </a:t>
            </a:r>
            <a:r>
              <a:rPr lang="ru-RU" b="0" i="0" dirty="0">
                <a:solidFill>
                  <a:srgbClr val="222222"/>
                </a:solidFill>
                <a:effectLst/>
                <a:latin typeface="Lato"/>
              </a:rPr>
              <a:t>- это действие или серия действий, которые совершаются или соблюдаются в обществе во время событий, праздников и церемоний. Эти ритуалы имеют символическое значение.</a:t>
            </a:r>
          </a:p>
          <a:p>
            <a:pPr algn="l"/>
            <a:r>
              <a:rPr lang="ru-RU" b="0" i="0" dirty="0">
                <a:solidFill>
                  <a:srgbClr val="333333"/>
                </a:solidFill>
                <a:effectLst/>
                <a:latin typeface="Helvetica Neue"/>
              </a:rPr>
              <a:t>Ритуал – установившийся порядок, упорядочение действий.</a:t>
            </a:r>
          </a:p>
          <a:p>
            <a:pPr algn="l"/>
            <a:r>
              <a:rPr lang="ru-RU" b="0" i="0" dirty="0" smtClean="0">
                <a:solidFill>
                  <a:srgbClr val="333333"/>
                </a:solidFill>
                <a:effectLst/>
                <a:latin typeface="Helvetica Neue"/>
              </a:rPr>
              <a:t>Дети </a:t>
            </a:r>
            <a:r>
              <a:rPr lang="ru-RU" b="0" i="0" dirty="0">
                <a:solidFill>
                  <a:srgbClr val="333333"/>
                </a:solidFill>
                <a:effectLst/>
                <a:latin typeface="Helvetica Neue"/>
              </a:rPr>
              <a:t>по своей природе ритуальны. Они любят свою чашечку, свое место за столом, определенным образом приготовленную. Поэтому вводя детей в понимание ритуала, в его усвоение, мы добиваемся не только их развитие, но и не тратим усилий на дисциплину.</a:t>
            </a:r>
          </a:p>
          <a:p>
            <a:pPr algn="l"/>
            <a:r>
              <a:rPr lang="ru-RU" b="0" i="0" dirty="0">
                <a:solidFill>
                  <a:srgbClr val="333333"/>
                </a:solidFill>
                <a:effectLst/>
                <a:latin typeface="Helvetica Neue"/>
              </a:rPr>
              <a:t>У детей образуются добрые правила и прочные навыки.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483AD0A-A020-4E8D-A194-5AB34945325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0045" y="4416222"/>
            <a:ext cx="3614211" cy="215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950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9136F6-982C-4607-A91E-34FF81F87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3217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Понятие о традиции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48BAC46-3559-4B26-B34B-BBC9BAF3B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467557"/>
            <a:ext cx="9618133" cy="4573806"/>
          </a:xfrm>
        </p:spPr>
        <p:txBody>
          <a:bodyPr/>
          <a:lstStyle/>
          <a:p>
            <a:pPr algn="l"/>
            <a:r>
              <a:rPr lang="ru-RU" b="1" i="0" dirty="0" smtClean="0">
                <a:solidFill>
                  <a:srgbClr val="222222"/>
                </a:solidFill>
                <a:effectLst/>
                <a:latin typeface="Lato"/>
              </a:rPr>
              <a:t>Традиция</a:t>
            </a:r>
            <a:r>
              <a:rPr lang="ru-RU" b="0" i="0" dirty="0" smtClean="0">
                <a:solidFill>
                  <a:srgbClr val="222222"/>
                </a:solidFill>
                <a:effectLst/>
                <a:latin typeface="Lato"/>
              </a:rPr>
              <a:t> </a:t>
            </a:r>
            <a:r>
              <a:rPr lang="ru-RU" b="0" i="0" dirty="0">
                <a:solidFill>
                  <a:srgbClr val="222222"/>
                </a:solidFill>
                <a:effectLst/>
                <a:latin typeface="Lato"/>
              </a:rPr>
              <a:t>- это действие, поведение или система убеждений, которые передаются от одного поколения к другому в обществе или культуре и имеют особое значение для членов общества. </a:t>
            </a:r>
          </a:p>
          <a:p>
            <a:pPr algn="l"/>
            <a:r>
              <a:rPr lang="ru-RU" b="0" i="0" dirty="0">
                <a:solidFill>
                  <a:srgbClr val="222222"/>
                </a:solidFill>
                <a:effectLst/>
                <a:latin typeface="Lato"/>
              </a:rPr>
              <a:t>Традиции помогли объединить </a:t>
            </a:r>
            <a:r>
              <a:rPr lang="ru-RU" b="0" i="0" dirty="0" smtClean="0">
                <a:solidFill>
                  <a:srgbClr val="222222"/>
                </a:solidFill>
                <a:effectLst/>
                <a:latin typeface="Lato"/>
              </a:rPr>
              <a:t>общество</a:t>
            </a:r>
            <a:r>
              <a:rPr lang="ru-RU" dirty="0" smtClean="0">
                <a:solidFill>
                  <a:srgbClr val="222222"/>
                </a:solidFill>
                <a:latin typeface="Lato"/>
              </a:rPr>
              <a:t>.</a:t>
            </a:r>
            <a:r>
              <a:rPr lang="ru-RU" b="0" i="0" dirty="0" smtClean="0">
                <a:solidFill>
                  <a:srgbClr val="222222"/>
                </a:solidFill>
                <a:effectLst/>
                <a:latin typeface="Lato"/>
              </a:rPr>
              <a:t> Традиции </a:t>
            </a:r>
            <a:r>
              <a:rPr lang="ru-RU" b="0" i="0" dirty="0">
                <a:solidFill>
                  <a:srgbClr val="222222"/>
                </a:solidFill>
                <a:effectLst/>
                <a:latin typeface="Lato"/>
              </a:rPr>
              <a:t>помогают людям в обществе знать, как действовать и вести себя при взаимодействии с другими.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9FF95A0-36D1-41DD-A151-8A2280A9325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6623" y="3504898"/>
            <a:ext cx="3060196" cy="204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347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75B02D3-C887-4D92-AAFA-16D4AEA18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248356"/>
            <a:ext cx="9414933" cy="5682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Методика «15 минут»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7BB9410-7E2F-4DF0-BF67-7E4570218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993422"/>
            <a:ext cx="10814755" cy="5486399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формирование доверительных, эмоционально близких отношений между взрослым и ребенком.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Условия проведения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менее 15 минут;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каждым индивидуально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 минут взрослый полностью со всеми своими помыслами принадлежит ребенку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отвлекаться в это время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Ничего не держать в руках в это время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эти 15 минут не звучат советы, нравоучения, нет укоризненных, осуждающих взглядов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 минут мира и искреннего интереса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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ребенок молчит, не идет на контакт, то взрослый молчит тоже.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17652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257FF2-7886-4E9B-8313-FF130ED6B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74133"/>
            <a:ext cx="9584266" cy="5567229"/>
          </a:xfrm>
        </p:spPr>
        <p:txBody>
          <a:bodyPr/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Начать беседу можно следующим образом: -«У нас с тобой есть 15 минут времени, можем спокойно пообщаться. О чем хочешь поговорить?»</a:t>
            </a:r>
          </a:p>
          <a:p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1A79895-68DF-48F6-9CE7-36A1CF254F7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444" y="1670757"/>
            <a:ext cx="9651922" cy="505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62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21D54D-5777-4DA4-A56D-3346BD0EF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03200"/>
            <a:ext cx="8308622" cy="417689"/>
          </a:xfrm>
        </p:spPr>
        <p:txBody>
          <a:bodyPr>
            <a:normAutofit fontScale="90000"/>
          </a:bodyPr>
          <a:lstStyle/>
          <a:p>
            <a:r>
              <a:rPr lang="ru-RU" dirty="0"/>
              <a:t>Ритуалы: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7BA5D7-CC43-40C8-A768-EEE63AA32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083733"/>
            <a:ext cx="9245599" cy="495763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«Смешное приветствие» </a:t>
            </a:r>
          </a:p>
          <a:p>
            <a:r>
              <a:rPr lang="ru-RU" dirty="0">
                <a:solidFill>
                  <a:schemeClr val="tx1"/>
                </a:solidFill>
              </a:rPr>
              <a:t>Цель: Сплочение группы. Самоидентификация.</a:t>
            </a:r>
          </a:p>
          <a:p>
            <a:r>
              <a:rPr lang="ru-RU" dirty="0">
                <a:solidFill>
                  <a:schemeClr val="tx1"/>
                </a:solidFill>
              </a:rPr>
              <a:t>Воспитатель предлагает придумать смешное приветствие, которое дети будут использовать в группе. Это рукопожатие должно стать своего рода отличительным знаком этой группы.</a:t>
            </a:r>
          </a:p>
        </p:txBody>
      </p:sp>
    </p:spTree>
    <p:extLst>
      <p:ext uri="{BB962C8B-B14F-4D97-AF65-F5344CB8AC3E}">
        <p14:creationId xmlns:p14="http://schemas.microsoft.com/office/powerpoint/2010/main" val="860658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331977-DD60-4877-A5F9-124B7DE11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95112"/>
            <a:ext cx="8596668" cy="654756"/>
          </a:xfrm>
        </p:spPr>
        <p:txBody>
          <a:bodyPr>
            <a:normAutofit/>
          </a:bodyPr>
          <a:lstStyle/>
          <a:p>
            <a:r>
              <a:rPr lang="ru-RU" dirty="0"/>
              <a:t>Ритуалы: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B9122D1-7B46-45A0-B9CF-B3932509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09511"/>
            <a:ext cx="9572977" cy="4938889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« Спасибо за прекрасный день»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i="1" dirty="0">
                <a:solidFill>
                  <a:schemeClr val="tx1"/>
                </a:solidFill>
              </a:rPr>
              <a:t>Цели: </a:t>
            </a:r>
            <a:r>
              <a:rPr lang="ru-RU" sz="1800" dirty="0">
                <a:solidFill>
                  <a:schemeClr val="tx1"/>
                </a:solidFill>
              </a:rPr>
              <a:t>Это дружеский ритуал завершения очередного  </a:t>
            </a:r>
            <a:r>
              <a:rPr lang="ru-RU" sz="1800" dirty="0" smtClean="0">
                <a:solidFill>
                  <a:schemeClr val="tx1"/>
                </a:solidFill>
              </a:rPr>
              <a:t>дня. </a:t>
            </a:r>
            <a:r>
              <a:rPr lang="ru-RU" sz="1800" dirty="0">
                <a:solidFill>
                  <a:schemeClr val="tx1"/>
                </a:solidFill>
              </a:rPr>
              <a:t>Кроме того, этот ритуал развивает в детях важное качество — столь редкое в наш век высоких скоростей — умение ярко и выражено благодарить.</a:t>
            </a:r>
          </a:p>
          <a:p>
            <a:pPr marL="0" indent="0">
              <a:buNone/>
            </a:pPr>
            <a:r>
              <a:rPr lang="ru-RU" sz="1800" i="1" dirty="0">
                <a:solidFill>
                  <a:schemeClr val="tx1"/>
                </a:solidFill>
              </a:rPr>
              <a:t>Инструкция: </a:t>
            </a:r>
            <a:r>
              <a:rPr lang="ru-RU" sz="1800" dirty="0">
                <a:solidFill>
                  <a:schemeClr val="tx1"/>
                </a:solidFill>
              </a:rPr>
              <a:t>Пожалуйста, встаньте в общий круг. Я хочу предложить вам поучаствовать в небольшой церемонии, которая поможет нам выразить дружеские чувства и благодарность друг другу. Игра проходит следующим образом: один из вас становится в центр, другой подходит к нему, пожимает руку и произносит: "Спасибо за приятный день!" Оба остаются в центре, по-прежнему держась за руки. Затем подходит третий ученик, берет за свободную руку либо первого, либо второго, пожимает ее и говорит: "Спасибо за приятный день!" Таким образом, группа в центре круга постоянно увеличивается. Все держат друг друга за руки. Когда к вашей группе присоединится последний ребенок, замкните круг и завершите церемонию безмолвным крепким троекратным пожатием рук. Этим игра и завершается.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8713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DDF531-E1A3-4EB3-A8E7-5623E5208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61244"/>
            <a:ext cx="8596668" cy="575734"/>
          </a:xfrm>
        </p:spPr>
        <p:txBody>
          <a:bodyPr>
            <a:normAutofit fontScale="90000"/>
          </a:bodyPr>
          <a:lstStyle/>
          <a:p>
            <a:r>
              <a:rPr lang="ru-RU" dirty="0"/>
              <a:t>Ритуалы: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FD21F81-920C-45A2-87F1-2F749E2E1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936979"/>
            <a:ext cx="9279466" cy="5463822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«Записки с любовью»</a:t>
            </a:r>
          </a:p>
          <a:p>
            <a:pPr algn="l"/>
            <a:r>
              <a:rPr lang="ru-RU" b="0" i="1" dirty="0">
                <a:solidFill>
                  <a:srgbClr val="2A2723"/>
                </a:solidFill>
                <a:effectLst/>
                <a:latin typeface="Georgia" panose="02040502050405020303" pitchFamily="18" charset="0"/>
              </a:rPr>
              <a:t>Цели:</a:t>
            </a:r>
            <a:r>
              <a:rPr lang="ru-RU" b="0" i="0" dirty="0">
                <a:solidFill>
                  <a:srgbClr val="2A2723"/>
                </a:solidFill>
                <a:effectLst/>
                <a:latin typeface="Georgia" panose="02040502050405020303" pitchFamily="18" charset="0"/>
              </a:rPr>
              <a:t> С помощью этого упражнения воспитатель сможет создать в группе благоприятную психологическую атмосферу. Вы выражаете детям свое уважение и демонстрируете, что вы замечаете их позитивное поведение и глубоко его цените. Лучше всего проводить это упражнение раз в неделю. Вырежьте для этого из картона различные фигуры — красные яблоки, золотые монеты, зеленые листья, майских жуков и так далее. Каждый ребенок будет получать один раз в неделю такой цветной символ с кратким письменным комплиментом. ("Спасибо, что ты постоянно поддерживал  порядок в комнате", "Молодец! Твоя одежда каждый день выглядит чистой и аккуратной", "Ура! Твои успехи в школе меня радуют", "Отлично! Твое рукоделие просто прекрасно".)</a:t>
            </a:r>
          </a:p>
          <a:p>
            <a:pPr algn="l"/>
            <a:r>
              <a:rPr lang="ru-RU" b="0" i="0" dirty="0">
                <a:solidFill>
                  <a:srgbClr val="2A2723"/>
                </a:solidFill>
                <a:effectLst/>
                <a:latin typeface="Georgia" panose="02040502050405020303" pitchFamily="18" charset="0"/>
              </a:rPr>
              <a:t>Делайте воспитанникам сюрпризы с помощью этих приятных записок, подкладывая их им  в карман, в портфель — туда, где они обязательно вскоре их обнаружат. Дети будут необычайно рады таким приятным находкам и будут проводить в их ожидании всю неделю. Рано или поздно они начнут посылать такие записки с любовью и Вам.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26398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315</TotalTime>
  <Words>392</Words>
  <Application>Microsoft Office PowerPoint</Application>
  <PresentationFormat>Произвольный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   Поиск эффективных форм работы воспитателя при создании благоприятных условий в семейной группе воспитанников центров помощи</vt:lpstr>
      <vt:lpstr>Понятие о ритуале</vt:lpstr>
      <vt:lpstr>Понятие о традиции</vt:lpstr>
      <vt:lpstr>Методика «15 минут» </vt:lpstr>
      <vt:lpstr>Презентация PowerPoint</vt:lpstr>
      <vt:lpstr>Ритуалы:</vt:lpstr>
      <vt:lpstr>Ритуалы:</vt:lpstr>
      <vt:lpstr>Ритуалы: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ритуалов в работе специалиста центра помощи</dc:title>
  <dc:creator>Людмила Белогруд</dc:creator>
  <cp:lastModifiedBy>Admin</cp:lastModifiedBy>
  <cp:revision>17</cp:revision>
  <dcterms:created xsi:type="dcterms:W3CDTF">2021-04-05T03:46:09Z</dcterms:created>
  <dcterms:modified xsi:type="dcterms:W3CDTF">2021-07-09T00:36:53Z</dcterms:modified>
</cp:coreProperties>
</file>