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2" r:id="rId6"/>
    <p:sldId id="263" r:id="rId7"/>
    <p:sldId id="284" r:id="rId8"/>
    <p:sldId id="264" r:id="rId9"/>
    <p:sldId id="285" r:id="rId10"/>
    <p:sldId id="286" r:id="rId11"/>
    <p:sldId id="287" r:id="rId12"/>
    <p:sldId id="288" r:id="rId13"/>
    <p:sldId id="279" r:id="rId14"/>
    <p:sldId id="28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7"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5F4F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3" autoAdjust="0"/>
    <p:restoredTop sz="94660"/>
  </p:normalViewPr>
  <p:slideViewPr>
    <p:cSldViewPr>
      <p:cViewPr>
        <p:scale>
          <a:sx n="69" d="100"/>
          <a:sy n="69" d="100"/>
        </p:scale>
        <p:origin x="-1891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9BC66-B20A-4095-AB36-824AC6709A71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E3320-5CCA-441C-8B3A-625EC86A6F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0826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06DF59E-E6B4-4F43-A462-7F52B860C9AD}" type="datetimeFigureOut">
              <a:rPr lang="ru-RU" smtClean="0"/>
              <a:pPr/>
              <a:t>15.12.2020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F1C117F-0AC3-4618-BADB-D2584411AE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196752"/>
            <a:ext cx="8305800" cy="3654738"/>
          </a:xfrm>
        </p:spPr>
        <p:txBody>
          <a:bodyPr/>
          <a:lstStyle/>
          <a:p>
            <a:pPr algn="ctr"/>
            <a:r>
              <a:rPr lang="ru-RU" sz="7200" b="1" dirty="0" smtClean="0">
                <a:solidFill>
                  <a:schemeClr val="tx1"/>
                </a:solidFill>
              </a:rPr>
              <a:t>Жестокое обращение с детьми. Что это?</a:t>
            </a:r>
            <a:endParaRPr lang="ru-RU" sz="7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00042"/>
            <a:ext cx="7924800" cy="1071570"/>
          </a:xfrm>
        </p:spPr>
        <p:txBody>
          <a:bodyPr/>
          <a:lstStyle/>
          <a:p>
            <a:r>
              <a:rPr lang="ru-RU" sz="5600" b="1" dirty="0" smtClean="0">
                <a:solidFill>
                  <a:srgbClr val="0070C0"/>
                </a:solidFill>
              </a:rPr>
              <a:t>Жестокое  обращение</a:t>
            </a:r>
            <a:endParaRPr lang="ru-RU" sz="5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4348" y="1857364"/>
            <a:ext cx="7924800" cy="408623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-</a:t>
            </a:r>
            <a:r>
              <a:rPr lang="ru-RU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любое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умышленное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действие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причинившее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вред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физическому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психическому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здоровью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ребенка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или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бездействие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стороны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родителей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(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лиц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их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заменяющих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),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вследствие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которых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нарушилось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естественное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развитие</a:t>
            </a: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либо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возникла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реальная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угроза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жизни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ребенка</a:t>
            </a:r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62154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70C0"/>
                </a:solidFill>
                <a:cs typeface="Arial" pitchFamily="34" charset="0"/>
              </a:rPr>
              <a:t>Формы  жестокого обращения с  детьми</a:t>
            </a:r>
            <a:endParaRPr lang="ru-RU" sz="6000" b="1" dirty="0">
              <a:solidFill>
                <a:srgbClr val="0070C0"/>
              </a:solidFill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2786058"/>
            <a:ext cx="650084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1.Физическое насилие</a:t>
            </a:r>
          </a:p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2. Сексуальное насилие</a:t>
            </a:r>
          </a:p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3. Эмоциональное (психическое насилие)</a:t>
            </a:r>
          </a:p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4. Пренебрежение нуждами ребенка.</a:t>
            </a:r>
          </a:p>
        </p:txBody>
      </p:sp>
      <p:pic>
        <p:nvPicPr>
          <p:cNvPr id="4" name="Рисунок 3" descr="1291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2214554"/>
            <a:ext cx="3000396" cy="2571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Физическое  насилие</a:t>
            </a:r>
            <a:endParaRPr lang="ru-RU" sz="6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428736"/>
            <a:ext cx="8858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Это чаще всего побои, различные телесные повреждения от родителей, других взрослых или детей.</a:t>
            </a:r>
          </a:p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Умышленное причинение ребенку телесных повреждений, а также любое иное использование физической силы, которое причиняет ущерб его физическому или психическому здоровью.</a:t>
            </a:r>
          </a:p>
          <a:p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Неспособность родителей (или одного из них) уберечь, защитить ребенка от окружающих, а также оставление без необходимого ухода, может рассматриваться как пассивная форма физического насилия. </a:t>
            </a:r>
            <a:endParaRPr lang="ru-R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/>
              <a:t>Сексуальное  насилие</a:t>
            </a:r>
            <a:endParaRPr lang="ru-RU" sz="6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28802"/>
            <a:ext cx="52864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Любые действия, совершаемые взрослыми с ребенком, которые направлены на получение взрослым сексуального удовлетворения.</a:t>
            </a:r>
          </a:p>
          <a:p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Сюда же относятся наблюдения за действиями сексуального характера, показывание детям порнографии и привлечение к проституции.</a:t>
            </a:r>
          </a:p>
        </p:txBody>
      </p:sp>
      <p:pic>
        <p:nvPicPr>
          <p:cNvPr id="5" name="Рисунок 4" descr="76737741_x_8926217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9256" y="1571612"/>
            <a:ext cx="3371850" cy="4562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19278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/>
              <a:t>Эмоциональное   насилие</a:t>
            </a:r>
            <a:endParaRPr lang="ru-RU" sz="6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2214554"/>
            <a:ext cx="8286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Эпизодические и регулярные оскорбления или унижения ребенка, высказывание в его адрес угроз, перекладывание на ребенка ответственности за то, в чем он не виноват, демонстрация негативного отношения или отвержение, которые приводят к возникновению выраженных эмоциональных или поведенческих нарушений ребенка.</a:t>
            </a:r>
          </a:p>
          <a:p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Дети, которые подвергались психическому насилию, становятся жертвами других форм жестокого обращения</a:t>
            </a:r>
            <a:endParaRPr lang="ru-R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34049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0000"/>
                </a:solidFill>
                <a:effectLst/>
                <a:latin typeface="Arial"/>
              </a:rPr>
              <a:t>Английское слово </a:t>
            </a:r>
            <a:r>
              <a:rPr lang="ru-RU" sz="2800" dirty="0">
                <a:solidFill>
                  <a:schemeClr val="tx1"/>
                </a:solidFill>
                <a:effectLst/>
                <a:latin typeface="Arial"/>
              </a:rPr>
              <a:t>«</a:t>
            </a:r>
            <a:r>
              <a:rPr lang="ru-RU" sz="2800" dirty="0" err="1">
                <a:solidFill>
                  <a:schemeClr val="tx1"/>
                </a:solidFill>
                <a:effectLst/>
                <a:latin typeface="Arial"/>
              </a:rPr>
              <a:t>мобинг</a:t>
            </a:r>
            <a:r>
              <a:rPr lang="ru-RU" sz="2800" dirty="0">
                <a:solidFill>
                  <a:schemeClr val="tx1"/>
                </a:solidFill>
                <a:effectLst/>
                <a:latin typeface="Arial"/>
              </a:rPr>
              <a:t>» </a:t>
            </a:r>
            <a:r>
              <a:rPr lang="ru-RU" sz="2800" dirty="0">
                <a:solidFill>
                  <a:srgbClr val="000000"/>
                </a:solidFill>
                <a:effectLst/>
                <a:latin typeface="Arial"/>
              </a:rPr>
              <a:t>переводится как </a:t>
            </a:r>
            <a:r>
              <a:rPr lang="ru-RU" sz="2800" dirty="0">
                <a:solidFill>
                  <a:schemeClr val="tx1"/>
                </a:solidFill>
                <a:effectLst/>
                <a:latin typeface="Arial"/>
              </a:rPr>
              <a:t>«нападение толпой». </a:t>
            </a:r>
            <a:r>
              <a:rPr lang="ru-RU" sz="2800" dirty="0">
                <a:solidFill>
                  <a:srgbClr val="000000"/>
                </a:solidFill>
                <a:effectLst/>
                <a:latin typeface="Arial"/>
              </a:rPr>
              <a:t>Это такое явление, когда коллектив или часть его ополчаются на одного или нескольких своих членов с целью изгнать или хотя бы ослабить его позицию.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924944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Английское слово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буллинг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bullying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от </a:t>
            </a: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bully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хулиган, драчун, задира, грубиян, насильник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обозначает запугивание, физический или психологический террор, направленный на то, чтобы вызвать у другого страх и тем самым подчинить его себе. В последние 20 лет данная проблема стала международным социально-психологическим и педагогическим 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явлением.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9529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776402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Пренебрежение нуждами  ребенка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2000240"/>
            <a:ext cx="842968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Постоянное или периодическое неисполнение родителями или лицами их замещающими, своих обязанностей по удовлетворению потребностей ребенка в развитии и заботе, пище, медицинской помощи и безопасности, приводящее к ухудшению его развития или получению травмы.</a:t>
            </a: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 пренебрежения нуждами ребенка, по статистике умирает больше детей, чем от прямой агрессии.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Статистика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6494" y="1004090"/>
            <a:ext cx="8640960" cy="585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  <a:buFont typeface="Wingdings" pitchFamily="2" charset="2"/>
              <a:buChar char="§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Насилие в той или иной форме совершается в каждой четвертой российской семье;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Char char="n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Ежегодно около 2 млн. детей в возрасте до 14 лет избиваются родителями;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  <a:buFont typeface="Wingdings" pitchFamily="2" charset="2"/>
              <a:buChar char="§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для 10% этих детей исходом становится смерть, а для 2 тыс.- самоубийство;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Char char="n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более 50 тысяч - убегают из дома, спасаясь от жестокого обращения в семье;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Char char="n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25 тыс. находятся в розыске;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  <a:buFont typeface="Wingdings" pitchFamily="2" charset="2"/>
              <a:buChar char="q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 2008 году от жестокого обращения с детьми погибло 1914 детей, искалечено 2330 детей (по данным из Совета Федераций);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  <a:buFont typeface="Wingdings" pitchFamily="2" charset="2"/>
              <a:buChar char="q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около 10 тыс. родителей лишаются судами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родительских прав и более 2,5 тыс. детей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забираются   у родителей без такого лишения,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поскольку     нахождение      ребенка в семье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90000"/>
            </a:pPr>
            <a:r>
              <a:rPr lang="ru-RU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представляет угрозу  его жизни      и здоровью.</a:t>
            </a:r>
          </a:p>
        </p:txBody>
      </p:sp>
    </p:spTree>
    <p:extLst>
      <p:ext uri="{BB962C8B-B14F-4D97-AF65-F5344CB8AC3E}">
        <p14:creationId xmlns:p14="http://schemas.microsoft.com/office/powerpoint/2010/main" xmlns="" val="3066725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/>
              <a:t>В российском законодательстве существует несколько видов ответственности лиц, допускающих жестокое обращение с ребенком:</a:t>
            </a:r>
            <a:br>
              <a:rPr lang="ru-RU" sz="2700" dirty="0"/>
            </a:br>
            <a:r>
              <a:rPr lang="ru-RU" sz="2000" dirty="0" smtClean="0">
                <a:solidFill>
                  <a:schemeClr val="bg1"/>
                </a:solidFill>
              </a:rPr>
              <a:t>Административная </a:t>
            </a:r>
            <a:r>
              <a:rPr lang="ru-RU" sz="2000" dirty="0">
                <a:solidFill>
                  <a:schemeClr val="bg1"/>
                </a:solidFill>
              </a:rPr>
              <a:t>ответственность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821302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36013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Уголовная ответственность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376974" cy="1138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9200"/>
            <a:ext cx="8376974" cy="1623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93095"/>
            <a:ext cx="8208912" cy="194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23994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5"/>
            <a:ext cx="8496944" cy="2015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450"/>
            <a:ext cx="8136904" cy="410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37059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ьга Евгеньевна\Desktop\semy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39"/>
            <a:ext cx="8568952" cy="64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764704"/>
            <a:ext cx="813690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/>
            </a:endParaRPr>
          </a:p>
          <a:p>
            <a:pPr algn="r"/>
            <a:endParaRPr lang="ru-RU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/>
            </a:endParaRPr>
          </a:p>
          <a:p>
            <a:pPr algn="r"/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  <a:latin typeface="Arial"/>
            </a:endParaRPr>
          </a:p>
          <a:p>
            <a:pPr algn="r"/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Что </a:t>
            </a: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может быть семьи дороже?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Теплом встречает отчий дом,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Здесь ждут тебя всегда с любовью,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И провожают в путь с добром!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Отец и мать, и дети дружно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Сидят за праздничным столом,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И вместе им совсем не скучно,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А интересно впятером.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Малыш для старших как любимец,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Родители - во всем мудрей,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Любимый папа - друг, кормилец,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А мама ближе всех, родней.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Любите! И цените счастье!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Оно рождается в семье,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Что может быть </a:t>
            </a: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его </a:t>
            </a: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дороже 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</a:b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На этой сказочной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</a:rPr>
              <a:t>земле.</a:t>
            </a:r>
            <a:endParaRPr lang="ru-RU" i="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19344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70C0"/>
                </a:solidFill>
              </a:rPr>
              <a:t>Благодарю за внимание</a:t>
            </a: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 descr="2013_05_17stop nasil7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2928934"/>
            <a:ext cx="4286280" cy="31449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617</TotalTime>
  <Words>543</Words>
  <Application>Microsoft Office PowerPoint</Application>
  <PresentationFormat>Экран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Литейная</vt:lpstr>
      <vt:lpstr>Жестокое обращение с детьми. Что это?</vt:lpstr>
      <vt:lpstr>Жестокое  обращение</vt:lpstr>
      <vt:lpstr>Формы  жестокого обращения с  детьми</vt:lpstr>
      <vt:lpstr>Физическое  насилие</vt:lpstr>
      <vt:lpstr>Сексуальное  насилие</vt:lpstr>
      <vt:lpstr>Эмоциональное   насилие</vt:lpstr>
      <vt:lpstr>Английское слово «мобинг» переводится как «нападение толпой». Это такое явление, когда коллектив или часть его ополчаются на одного или нескольких своих членов с целью изгнать или хотя бы ослабить его позицию.</vt:lpstr>
      <vt:lpstr>Пренебрежение нуждами  ребенка</vt:lpstr>
      <vt:lpstr>Статистика:</vt:lpstr>
      <vt:lpstr>В российском законодательстве существует несколько видов ответственности лиц, допускающих жестокое обращение с ребенком: Административная ответственность </vt:lpstr>
      <vt:lpstr>Уголовная ответственность</vt:lpstr>
      <vt:lpstr>Слайд 12</vt:lpstr>
      <vt:lpstr>Слайд 13</vt:lpstr>
      <vt:lpstr>Благодарю за внимание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</cp:lastModifiedBy>
  <cp:revision>53</cp:revision>
  <dcterms:created xsi:type="dcterms:W3CDTF">2014-02-21T19:48:40Z</dcterms:created>
  <dcterms:modified xsi:type="dcterms:W3CDTF">2020-12-15T04:33:46Z</dcterms:modified>
</cp:coreProperties>
</file>