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  <p:sldId id="260" r:id="rId5"/>
    <p:sldId id="261" r:id="rId6"/>
    <p:sldId id="264" r:id="rId7"/>
    <p:sldId id="266" r:id="rId8"/>
    <p:sldId id="267" r:id="rId9"/>
    <p:sldId id="259" r:id="rId10"/>
    <p:sldId id="262" r:id="rId11"/>
    <p:sldId id="263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7" d="100"/>
          <a:sy n="127" d="100"/>
        </p:scale>
        <p:origin x="-318" y="4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E2A-3644-4752-BF49-D1EDFEC5AEF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7F8C-6517-4EAB-B9BA-652EB7EBE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E2A-3644-4752-BF49-D1EDFEC5AEF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7F8C-6517-4EAB-B9BA-652EB7EBE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E2A-3644-4752-BF49-D1EDFEC5AEF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7F8C-6517-4EAB-B9BA-652EB7EBE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E2A-3644-4752-BF49-D1EDFEC5AEF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7F8C-6517-4EAB-B9BA-652EB7EBE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E2A-3644-4752-BF49-D1EDFEC5AEF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7F8C-6517-4EAB-B9BA-652EB7EBE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E2A-3644-4752-BF49-D1EDFEC5AEF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7F8C-6517-4EAB-B9BA-652EB7EBE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E2A-3644-4752-BF49-D1EDFEC5AEF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7F8C-6517-4EAB-B9BA-652EB7EBE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E2A-3644-4752-BF49-D1EDFEC5AEF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7F8C-6517-4EAB-B9BA-652EB7EBE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E2A-3644-4752-BF49-D1EDFEC5AEF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7F8C-6517-4EAB-B9BA-652EB7EBE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E2A-3644-4752-BF49-D1EDFEC5AEF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7F8C-6517-4EAB-B9BA-652EB7EBE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E2A-3644-4752-BF49-D1EDFEC5AEF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47F8C-6517-4EAB-B9BA-652EB7EBE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58E2A-3644-4752-BF49-D1EDFEC5AEFB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47F8C-6517-4EAB-B9BA-652EB7EBE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Сорокина.PPMS22S\Desktop\Шаболны презентации_Конференция\Презентация фон3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9" y="0"/>
            <a:ext cx="9141721" cy="51435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691680" y="915566"/>
            <a:ext cx="64087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8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 детей к новому учебному году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4011910"/>
            <a:ext cx="7254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Чудова Е.А., педагог-психолог КГБУ «Барнаульский центр помощи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детям, оставшимся без попечения родителей, №3»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Сорокина.PPMS22S\Desktop\Шаболны презентации_Конференция\Презентация фон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1721" cy="51435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915566"/>
            <a:ext cx="7776864" cy="3960440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Не оцениваем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личные достижения подростка лишь достижениями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учебе.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Помогаем планировать свободное время подростка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у него не осталось времени на «глупости» и бесцельное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времяпрепровождение.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Помогаем определиться с выбором профессии (осознанно!).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Вовлекаемся в интересы, больше понимания и терпения.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205979"/>
            <a:ext cx="8219256" cy="70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</a:t>
            </a:r>
            <a:endParaRPr lang="ru-RU" dirty="0">
              <a:solidFill>
                <a:srgbClr val="82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740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Сорокина.PPMS22S\Desktop\Шаболны презентации_Конференция\Презентация фон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339" y="0"/>
            <a:ext cx="9141721" cy="51435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35696" y="339502"/>
            <a:ext cx="648072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b="1"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Желаем </a:t>
            </a:r>
            <a:r>
              <a:rPr lang="ru-RU" b="1"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</a:t>
            </a:r>
            <a:r>
              <a:rPr lang="ru-RU" b="1" smtClean="0"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ам </a:t>
            </a:r>
            <a:r>
              <a:rPr lang="ru-RU" b="1" dirty="0"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 вашему ребенку успешного начала года, легкого и яркого школьного старта, спокойного и интересного учебного года для всей </a:t>
            </a:r>
            <a:r>
              <a:rPr lang="ru-RU" b="1"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вашей </a:t>
            </a:r>
            <a:r>
              <a:rPr lang="ru-RU" b="1" smtClean="0"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семьи</a:t>
            </a:r>
            <a:endParaRPr lang="ru-RU" b="1" dirty="0" smtClean="0">
              <a:solidFill>
                <a:srgbClr val="C00000"/>
              </a:solidFill>
              <a:latin typeface="Verdana" panose="020B060403050404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endParaRPr lang="ru-RU" sz="2400" b="1" dirty="0">
              <a:solidFill>
                <a:srgbClr val="C0000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endParaRPr lang="ru-RU" sz="2400" b="1" dirty="0" smtClean="0">
              <a:solidFill>
                <a:srgbClr val="C00000"/>
              </a:solidFill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Спасибо за внимание!</a:t>
            </a:r>
            <a:endParaRPr lang="ru-RU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695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Сорокина.PPMS22S\Desktop\Шаболны презентации_Конференция\Презентация1.pn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95" y="3875740"/>
            <a:ext cx="8820150" cy="1203325"/>
          </a:xfrm>
          <a:prstGeom prst="rect">
            <a:avLst/>
          </a:prstGeom>
          <a:noFill/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1385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-180528" y="45420"/>
            <a:ext cx="9145016" cy="44319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8B451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 адаптация (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8B451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school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8B451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8B451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adjustment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8B451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marR="0" lvl="1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«Степень, в которой ребенок обладает необходимыми </a:t>
            </a:r>
            <a:b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умениями и оказывается в состоянии отвечать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требованиям и ожиданиям, предъявляемым 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 нему в условиях школьного обучения, будет 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 то, насколько хорошо он к </a:t>
            </a:r>
            <a:b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ним приспособлен.</a:t>
            </a:r>
            <a:r>
              <a:rPr lang="ru-RU" alt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Психологический словарь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Сорокина.PPMS22S\Desktop\Шаболны презентации_Конференция\Презентация фон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9" y="0"/>
            <a:ext cx="9141721" cy="51435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470"/>
            <a:ext cx="8229600" cy="1368151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8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Что </a:t>
            </a:r>
            <a:r>
              <a:rPr lang="ru-RU" sz="3200" b="1" dirty="0" smtClean="0">
                <a:solidFill>
                  <a:srgbClr val="8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 с ребен</a:t>
            </a:r>
            <a:r>
              <a:rPr lang="ru-RU" sz="3200" b="1" dirty="0">
                <a:solidFill>
                  <a:srgbClr val="8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200" b="1" dirty="0" smtClean="0">
                <a:solidFill>
                  <a:srgbClr val="8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ом/подростком?</a:t>
            </a:r>
            <a:endParaRPr lang="ru-RU" sz="3200" b="1" dirty="0">
              <a:solidFill>
                <a:srgbClr val="82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9623"/>
            <a:ext cx="8229600" cy="3384376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хватает усидчивости и внимательности, желания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устает и теряет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к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занятиям.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успешен в обучении.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Стал более раздражительными.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Впадает в подавленное или даже депрессивное состояние.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Чаще болеет или плохо себя чувствует по тем или иным причинам.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5327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Сорокина.PPMS22S\Desktop\Шаболны презентации_Конференция\Презентация фон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9" y="0"/>
            <a:ext cx="9141721" cy="51435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8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Очень важно родителям поддержать ребят и помочь им понять:</a:t>
            </a:r>
            <a:endParaRPr lang="ru-RU" sz="2800" dirty="0">
              <a:solidFill>
                <a:srgbClr val="82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395536" y="1419622"/>
            <a:ext cx="4104456" cy="353479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нормальная ситуация, к которой можно готовиться заранее. Можно просить помощи и поддержки у кого-то из взрослых или специалистов-психологов.</a:t>
            </a:r>
          </a:p>
          <a:p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4"/>
          </p:nvPr>
        </p:nvSpPr>
        <p:spPr>
          <a:xfrm>
            <a:off x="4283968" y="1419622"/>
            <a:ext cx="4402835" cy="3325414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Стресс, связанный с началом учебного года, касается всех и влияет не только на детей и подростков, но и на взрослых, поэтому важно беречь друг друга и спокойно обсуждать все вопросы.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9847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106" y="195486"/>
            <a:ext cx="8348414" cy="1163835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адаптации детей к школе после летних каникул важно уделить внимание трем основным моментам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Сорокина.PPMS22S\Desktop\Шаболны презентации_Конференция\Презентация1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16" y="4290528"/>
            <a:ext cx="8733034" cy="852972"/>
          </a:xfrm>
          <a:prstGeom prst="rect">
            <a:avLst/>
          </a:prstGeom>
          <a:noFill/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914075" y="1359321"/>
            <a:ext cx="8204398" cy="38884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(сон и активность);</a:t>
            </a:r>
          </a:p>
          <a:p>
            <a:pPr marL="457200" lvl="0" indent="-457200" algn="l">
              <a:buFont typeface="Wingdings" panose="05000000000000000000" pitchFamily="2" charset="2"/>
              <a:buChar char="Ø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 волевого контроля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 algn="l">
              <a:buFont typeface="Wingdings" panose="05000000000000000000" pitchFamily="2" charset="2"/>
              <a:buChar char="Ø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конфликтности, возникающей из-за перевозбуждения и эмоциональной напряженности.</a:t>
            </a:r>
          </a:p>
          <a:p>
            <a:pPr algn="l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857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Сорокина.PPMS22S\Desktop\Шаболны презентации_Конференция\Презентация фон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7477" y="10818"/>
            <a:ext cx="9141721" cy="51435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23479"/>
            <a:ext cx="8075240" cy="576063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3200" b="1" u="sng" dirty="0" smtClean="0">
                <a:solidFill>
                  <a:srgbClr val="8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 и </a:t>
            </a:r>
            <a:r>
              <a:rPr lang="ru-RU" sz="3200" b="1" u="sng" dirty="0" smtClean="0">
                <a:solidFill>
                  <a:srgbClr val="8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</a:t>
            </a:r>
            <a:endParaRPr lang="ru-RU" sz="3200" dirty="0">
              <a:solidFill>
                <a:srgbClr val="82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059582"/>
            <a:ext cx="7787208" cy="394334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гулять, хорошо кормить.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от возраста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лет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спать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меньше 12 часов в сутки с обязательным дневным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отдыхом.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Сон в возрасте 7 лет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- 12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часов, без дневного сна, 10 лет — 11 часов, 12 лет — 10,5 часов, 13 лет — 10 часов, для детей 14–15 лет — 9,5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часов, 16 -18 лет – 8-9 часов).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вечерам нужно - спокойная атмосфер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без гаджетов.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481654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Сорокина.PPMS22S\Desktop\Шаболны презентации_Конференция\Презентация фон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9" y="0"/>
            <a:ext cx="9141721" cy="51435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b="1" u="sng" dirty="0">
                <a:solidFill>
                  <a:srgbClr val="8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Волевой </a:t>
            </a:r>
            <a:r>
              <a:rPr lang="ru-RU" b="1" u="sng" dirty="0" smtClean="0">
                <a:solidFill>
                  <a:srgbClr val="8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endParaRPr lang="ru-RU" dirty="0">
              <a:solidFill>
                <a:srgbClr val="82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94334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Постепенно меняем режим.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ребенком составляем план дня/выполнения домашних заданий.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Объясняем и аргументируем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ребенку, почему теперь ему необходимо ложиться раньше, и вставать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раньше.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Даем посильные возрасту задания, учим ответственности.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536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Сорокина.PPMS22S\Desktop\Шаболны презентации_Конференция\Презентация фон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9" y="0"/>
            <a:ext cx="9141721" cy="51435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3600" b="1" u="sng" dirty="0">
                <a:solidFill>
                  <a:srgbClr val="8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</a:t>
            </a:r>
            <a:r>
              <a:rPr lang="ru-RU" sz="3600" b="1" u="sng" dirty="0" smtClean="0">
                <a:solidFill>
                  <a:srgbClr val="8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конфликтности</a:t>
            </a:r>
            <a:endParaRPr lang="ru-RU" sz="3600" dirty="0">
              <a:solidFill>
                <a:srgbClr val="82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200150"/>
            <a:ext cx="7787208" cy="394334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Создаем ситуации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успеха.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Обсуждаем все, что волнует ребенка.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Сохраняем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спокойствие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Оказываем больше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поддержки.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Доброжелательно позитивно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общаемся.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бращаем минимум внимания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20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3229"/>
          </a:xfrm>
        </p:spPr>
        <p:txBody>
          <a:bodyPr>
            <a:noAutofit/>
          </a:bodyPr>
          <a:lstStyle/>
          <a:p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098" name="Picture 2" descr="C:\Users\Сорокина.PPMS22S\Desktop\Шаболны презентации_Конференция\Презентация фон.jpg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 cstate="print"/>
          <a:srcRect b="69991"/>
          <a:stretch/>
        </p:blipFill>
        <p:spPr bwMode="auto">
          <a:xfrm>
            <a:off x="2771800" y="4155926"/>
            <a:ext cx="6372200" cy="987574"/>
          </a:xfrm>
          <a:prstGeom prst="rect">
            <a:avLst/>
          </a:prstGeom>
          <a:noFill/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75642" y="195486"/>
            <a:ext cx="8511158" cy="417646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9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чем разговаривать?</a:t>
            </a:r>
          </a:p>
          <a:p>
            <a:endParaRPr lang="ru-RU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тебе сегодня больше всего понравилось? Что не понравилось?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Расскажи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мне, о чем ты сегодня узнал(а).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Чувствовал(а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ли ты себя сегодня счастливым(ой)? Когда или в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моменты?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что-то скучное?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кем из ребят, с кем ты еще не общалась(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лся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хотел(а) бы побыть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блюдо самое вкусное и наоборот?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тебе кажется, стоит ли кому-то из ребят уйти из школы\детского сада? Почему?</a:t>
            </a:r>
          </a:p>
          <a:p>
            <a:pPr marL="0" indent="0">
              <a:buNone/>
            </a:pPr>
            <a:endParaRPr lang="ru-RU" sz="8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378</Words>
  <Application>Microsoft Office PowerPoint</Application>
  <PresentationFormat>Экран (16:9)</PresentationFormat>
  <Paragraphs>56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 Школьная адаптация (school adjustment) «Степень, в которой ребенок обладает необходимыми  умениями и оказывается в состоянии отвечать  требованиям и ожиданиям, предъявляемым  к нему в условиях школьного обучения, будет  определять то, насколько хорошо он к  ним приспособлен.»                                                      Психологический словарь </vt:lpstr>
      <vt:lpstr>     Что происходит с ребенком/подростком?</vt:lpstr>
      <vt:lpstr>Очень важно родителям поддержать ребят и помочь им понять:</vt:lpstr>
      <vt:lpstr>В период адаптации детей к школе после летних каникул важно уделить внимание трем основным моментам:</vt:lpstr>
      <vt:lpstr>Сон и активность</vt:lpstr>
      <vt:lpstr>Волевой контроль</vt:lpstr>
      <vt:lpstr>Снижение конфликтности</vt:lpstr>
      <vt:lpstr> </vt:lpstr>
      <vt:lpstr>1. Не оцениваем личные достижения подростка лишь достижениями в учебе. 2. Помогаем планировать свободное время подростка, чтобы у него не осталось времени на «глупости» и бесцельное времяпрепровождение. 3. Помогаем определиться с выбором профессии (осознанно!). 4. Вовлекаемся в интересы, больше понимания и терпения. 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Алтайского края                     КГБУ «Алтайский краевой центр психолого-педагогической   и  медико-социальной помощи</dc:title>
  <dc:creator>Маурер</dc:creator>
  <cp:lastModifiedBy>Dmitriy</cp:lastModifiedBy>
  <cp:revision>24</cp:revision>
  <dcterms:created xsi:type="dcterms:W3CDTF">2020-09-17T03:19:14Z</dcterms:created>
  <dcterms:modified xsi:type="dcterms:W3CDTF">2020-09-29T14:48:23Z</dcterms:modified>
</cp:coreProperties>
</file>