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4" r:id="rId7"/>
    <p:sldId id="261" r:id="rId8"/>
    <p:sldId id="262" r:id="rId9"/>
    <p:sldId id="263"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9" d="100"/>
          <a:sy n="89" d="100"/>
        </p:scale>
        <p:origin x="34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3/29/2023</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3/29/2023</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3/29/2023</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3/29/2023</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3/29/2023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3/29/2023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3/29/2023</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ru-RU" smtClean="0"/>
              <a:t>Образец заголовка</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3/29/2023</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5800" y="3132666"/>
            <a:ext cx="5311775" cy="308601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3132666"/>
            <a:ext cx="5334000" cy="308601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ru-RU" smtClean="0"/>
              <a:t>Образец заголовка</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3/29/2023</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Ребенок с ОВЗ в приемной семье</a:t>
            </a:r>
            <a:endParaRPr lang="ru-RU" dirty="0"/>
          </a:p>
        </p:txBody>
      </p:sp>
      <p:sp>
        <p:nvSpPr>
          <p:cNvPr id="3" name="Подзаголовок 2"/>
          <p:cNvSpPr>
            <a:spLocks noGrp="1"/>
          </p:cNvSpPr>
          <p:nvPr>
            <p:ph type="subTitle" idx="1"/>
          </p:nvPr>
        </p:nvSpPr>
        <p:spPr>
          <a:xfrm>
            <a:off x="1371600" y="4701473"/>
            <a:ext cx="9448800" cy="720190"/>
          </a:xfrm>
        </p:spPr>
        <p:txBody>
          <a:bodyPr/>
          <a:lstStyle/>
          <a:p>
            <a:r>
              <a:rPr lang="ru-RU" dirty="0" smtClean="0"/>
              <a:t>Быкова М.Б., заведующий ЦПМПК, учитель-дефектолог, АКЦ ППМС-помощи</a:t>
            </a:r>
            <a:endParaRPr lang="ru-RU" dirty="0"/>
          </a:p>
        </p:txBody>
      </p:sp>
    </p:spTree>
    <p:extLst>
      <p:ext uri="{BB962C8B-B14F-4D97-AF65-F5344CB8AC3E}">
        <p14:creationId xmlns:p14="http://schemas.microsoft.com/office/powerpoint/2010/main" val="941097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t>Советы Родителям детей с ЗПР </a:t>
            </a:r>
          </a:p>
        </p:txBody>
      </p:sp>
      <p:sp>
        <p:nvSpPr>
          <p:cNvPr id="3" name="Объект 2"/>
          <p:cNvSpPr>
            <a:spLocks noGrp="1"/>
          </p:cNvSpPr>
          <p:nvPr>
            <p:ph idx="1"/>
          </p:nvPr>
        </p:nvSpPr>
        <p:spPr/>
        <p:txBody>
          <a:bodyPr>
            <a:normAutofit fontScale="85000" lnSpcReduction="20000"/>
          </a:bodyPr>
          <a:lstStyle/>
          <a:p>
            <a:r>
              <a:rPr lang="ru-RU" sz="2400" dirty="0"/>
              <a:t>Не предъявлять завышенные требования к ребенку. Перегрузка, особенно интеллектуальная, влечет за собой не только снижение работоспособности, заторможенности в понимании ситуации, но может проявиться агрессия, срывы в поведении, резкие перепады настроения. Завышенные требования приводят к тому, что, берясь за непосильное для себя дело, ребенок не может его выполнить, начинает нервничать, теряет веру в свои силы. В дальнейшем это ведет к отказу от учебы вообще</a:t>
            </a:r>
            <a:r>
              <a:rPr lang="ru-RU" sz="2400" dirty="0" smtClean="0"/>
              <a:t>. Прежде всего, это касается тех родителей, которые считают, что чем больше нагружать ребенка, тем лучше.  </a:t>
            </a:r>
          </a:p>
          <a:p>
            <a:r>
              <a:rPr lang="ru-RU" sz="2400" dirty="0" smtClean="0"/>
              <a:t>Тем не менее действует правило «ни дня без занятий». Но занятия должны быть короткими по времени: в зависимости от возраста – 30 мин – 1 ч Инструкции и задания должны быть доступными.</a:t>
            </a:r>
          </a:p>
          <a:p>
            <a:r>
              <a:rPr lang="ru-RU" sz="2400" dirty="0" smtClean="0"/>
              <a:t>Перегрузка</a:t>
            </a:r>
            <a:r>
              <a:rPr lang="ru-RU" sz="2400" dirty="0"/>
              <a:t>, особенно интеллектуальная, влечет за собой не только снижение работоспособности, заторможенности в понимании ситуации, но может проявиться агрессия, срывы в поведении, резкие перепады настроения. Завышенные требования приводят к тому, что, берясь за непосильное для себя дело, ребенок не может его выполнить, начинает нервничать, теряет веру в свои силы. В дальнейшем это ведет к отказу от учебы вообще. </a:t>
            </a:r>
          </a:p>
          <a:p>
            <a:endParaRPr lang="ru-RU" sz="2400" dirty="0"/>
          </a:p>
          <a:p>
            <a:endParaRPr lang="ru-RU" dirty="0"/>
          </a:p>
        </p:txBody>
      </p:sp>
    </p:spTree>
    <p:extLst>
      <p:ext uri="{BB962C8B-B14F-4D97-AF65-F5344CB8AC3E}">
        <p14:creationId xmlns:p14="http://schemas.microsoft.com/office/powerpoint/2010/main" val="521566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Коррекционная направленность воспитания детей с ОВЗ</a:t>
            </a:r>
            <a:endParaRPr lang="ru-RU" dirty="0"/>
          </a:p>
        </p:txBody>
      </p:sp>
      <p:sp>
        <p:nvSpPr>
          <p:cNvPr id="3" name="Объект 2"/>
          <p:cNvSpPr>
            <a:spLocks noGrp="1"/>
          </p:cNvSpPr>
          <p:nvPr>
            <p:ph idx="1"/>
          </p:nvPr>
        </p:nvSpPr>
        <p:spPr/>
        <p:txBody>
          <a:bodyPr/>
          <a:lstStyle/>
          <a:p>
            <a:r>
              <a:rPr lang="ru-RU" dirty="0" smtClean="0"/>
              <a:t>На каждом возрастном этапе развития коррекционная направленность преследует 2 основные цели: </a:t>
            </a:r>
          </a:p>
          <a:p>
            <a:r>
              <a:rPr lang="ru-RU" dirty="0" smtClean="0"/>
              <a:t>Коррекция основного дефекта и связанных с ним отклонений в развитии</a:t>
            </a:r>
          </a:p>
          <a:p>
            <a:r>
              <a:rPr lang="ru-RU" dirty="0" smtClean="0"/>
              <a:t>Стимуляция основных психических функций с учетом диагноза. Это развитие памяти, внимания, мышления, восприятия, речи.</a:t>
            </a:r>
          </a:p>
          <a:p>
            <a:r>
              <a:rPr lang="ru-RU" dirty="0" smtClean="0"/>
              <a:t>Например, при ДЦП основной дефект – это двигательные нарушения, связанные с ними отклонения – это нарушения пространственной ориентировки, за счет парализации – нарушения речи. Также у большинства детей – отставание в развитии высших психических функций - </a:t>
            </a:r>
            <a:r>
              <a:rPr lang="ru-RU" dirty="0"/>
              <a:t>памяти, внимания, мышления, </a:t>
            </a:r>
            <a:r>
              <a:rPr lang="ru-RU" dirty="0" smtClean="0"/>
              <a:t>восприятия.</a:t>
            </a:r>
          </a:p>
          <a:p>
            <a:endParaRPr lang="ru-RU" dirty="0" smtClean="0"/>
          </a:p>
          <a:p>
            <a:endParaRPr lang="ru-RU" dirty="0"/>
          </a:p>
        </p:txBody>
      </p:sp>
    </p:spTree>
    <p:extLst>
      <p:ext uri="{BB962C8B-B14F-4D97-AF65-F5344CB8AC3E}">
        <p14:creationId xmlns:p14="http://schemas.microsoft.com/office/powerpoint/2010/main" val="2644784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Важно соблюдение режима дня</a:t>
            </a:r>
            <a:endParaRPr lang="ru-RU" dirty="0"/>
          </a:p>
        </p:txBody>
      </p:sp>
      <p:sp>
        <p:nvSpPr>
          <p:cNvPr id="3" name="Объект 2"/>
          <p:cNvSpPr>
            <a:spLocks noGrp="1"/>
          </p:cNvSpPr>
          <p:nvPr>
            <p:ph idx="1"/>
          </p:nvPr>
        </p:nvSpPr>
        <p:spPr/>
        <p:txBody>
          <a:bodyPr/>
          <a:lstStyle/>
          <a:p>
            <a:endParaRPr lang="ru-RU" dirty="0" smtClean="0"/>
          </a:p>
          <a:p>
            <a:pPr marL="0" indent="0">
              <a:buNone/>
            </a:pPr>
            <a:r>
              <a:rPr lang="ru-RU" dirty="0" smtClean="0"/>
              <a:t>Режим дня – первое главное условие воспитания ребенка с ОВЗ. Дети часто не хотят выполнять задания, связанные с уходом за собой, поручения взрослых. Если эти требования ввести в стереотип режима дня, ребенку будет гораздо легче. Он привыкает выполнять необходимые процедуры, поручения в одно и то же время, что снимает напряженность в отношениях в семье. Родителям также необходимо структурировать собственное поведение и строго выполнять режим дня.</a:t>
            </a:r>
          </a:p>
          <a:p>
            <a:pPr marL="0" indent="0">
              <a:buNone/>
            </a:pPr>
            <a:r>
              <a:rPr lang="ru-RU" dirty="0" smtClean="0"/>
              <a:t>Дети с ОВЗ более продуктивны в первую половину дня. Лучше занятия проводить в это время. </a:t>
            </a:r>
          </a:p>
          <a:p>
            <a:endParaRPr lang="ru-RU" dirty="0"/>
          </a:p>
        </p:txBody>
      </p:sp>
    </p:spTree>
    <p:extLst>
      <p:ext uri="{BB962C8B-B14F-4D97-AF65-F5344CB8AC3E}">
        <p14:creationId xmlns:p14="http://schemas.microsoft.com/office/powerpoint/2010/main" val="194273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3185" y="707729"/>
            <a:ext cx="8610600" cy="1293028"/>
          </a:xfrm>
        </p:spPr>
        <p:txBody>
          <a:bodyPr/>
          <a:lstStyle/>
          <a:p>
            <a:pPr algn="ctr"/>
            <a:r>
              <a:rPr lang="ru-RU" dirty="0" smtClean="0"/>
              <a:t>Ребенок с ОВЗ</a:t>
            </a:r>
            <a:endParaRPr lang="ru-RU" dirty="0"/>
          </a:p>
        </p:txBody>
      </p:sp>
      <p:sp>
        <p:nvSpPr>
          <p:cNvPr id="3" name="Объект 2"/>
          <p:cNvSpPr>
            <a:spLocks noGrp="1"/>
          </p:cNvSpPr>
          <p:nvPr>
            <p:ph idx="1"/>
          </p:nvPr>
        </p:nvSpPr>
        <p:spPr/>
        <p:txBody>
          <a:bodyPr/>
          <a:lstStyle/>
          <a:p>
            <a:r>
              <a:rPr lang="ru-RU" b="1" dirty="0" smtClean="0"/>
              <a:t>В ст</a:t>
            </a:r>
            <a:r>
              <a:rPr lang="ru-RU" b="1" dirty="0"/>
              <a:t>. </a:t>
            </a:r>
            <a:r>
              <a:rPr lang="ru-RU" b="1" dirty="0" smtClean="0"/>
              <a:t>2 Закона «Об образовании» № 273-ФЗ (2012 г.) </a:t>
            </a:r>
            <a:r>
              <a:rPr lang="ru-RU" sz="3200" dirty="0"/>
              <a:t>дается понятие обучающегося с ограниченными возможностями здоровья как физического лица, имеющего недостатки в физическом и (или) психологическом развитии, подтвержденные психолого-медико-педагогической комиссией и препятствующие получению образования без создания специальных условий</a:t>
            </a:r>
          </a:p>
          <a:p>
            <a:endParaRPr lang="ru-RU" dirty="0"/>
          </a:p>
        </p:txBody>
      </p:sp>
    </p:spTree>
    <p:extLst>
      <p:ext uri="{BB962C8B-B14F-4D97-AF65-F5344CB8AC3E}">
        <p14:creationId xmlns:p14="http://schemas.microsoft.com/office/powerpoint/2010/main" val="2860221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Цель ПМПК</a:t>
            </a:r>
            <a:endParaRPr lang="ru-RU" dirty="0"/>
          </a:p>
        </p:txBody>
      </p:sp>
      <p:sp>
        <p:nvSpPr>
          <p:cNvPr id="3" name="Объект 2"/>
          <p:cNvSpPr>
            <a:spLocks noGrp="1"/>
          </p:cNvSpPr>
          <p:nvPr>
            <p:ph idx="1"/>
          </p:nvPr>
        </p:nvSpPr>
        <p:spPr/>
        <p:txBody>
          <a:bodyPr>
            <a:normAutofit/>
          </a:bodyPr>
          <a:lstStyle/>
          <a:p>
            <a:pPr algn="ctr"/>
            <a:r>
              <a:rPr lang="ru-RU" sz="3200" dirty="0"/>
              <a:t>Выявление детей от 0 до 18 лет с ограниченными возможностями здоровья и (или) отклонениями в поведении, проведения их комплексного обследования и подготовки рекомендаций по оказанию детям психолого-медико-педагогической помощи и организации их обучения и воспитания</a:t>
            </a:r>
          </a:p>
        </p:txBody>
      </p:sp>
    </p:spTree>
    <p:extLst>
      <p:ext uri="{BB962C8B-B14F-4D97-AF65-F5344CB8AC3E}">
        <p14:creationId xmlns:p14="http://schemas.microsoft.com/office/powerpoint/2010/main" val="3816392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Специальные образовательные условия</a:t>
            </a:r>
            <a:endParaRPr lang="ru-RU" dirty="0"/>
          </a:p>
        </p:txBody>
      </p:sp>
      <p:sp>
        <p:nvSpPr>
          <p:cNvPr id="3" name="Объект 2"/>
          <p:cNvSpPr>
            <a:spLocks noGrp="1"/>
          </p:cNvSpPr>
          <p:nvPr>
            <p:ph idx="1"/>
          </p:nvPr>
        </p:nvSpPr>
        <p:spPr/>
        <p:txBody>
          <a:bodyPr>
            <a:normAutofit fontScale="92500" lnSpcReduction="10000"/>
          </a:bodyPr>
          <a:lstStyle/>
          <a:p>
            <a:pPr algn="just"/>
            <a:r>
              <a:rPr lang="ru-RU" dirty="0"/>
              <a:t>использование специальных образовательных программ и методов обучения и воспитания, </a:t>
            </a:r>
          </a:p>
          <a:p>
            <a:pPr algn="just"/>
            <a:r>
              <a:rPr lang="ru-RU" dirty="0"/>
              <a:t>специальных учебников, учебных пособий и дидактических материалов, специальных технических средств обучения коллективного и индивидуального пользования, </a:t>
            </a:r>
          </a:p>
          <a:p>
            <a:pPr algn="just"/>
            <a:r>
              <a:rPr lang="ru-RU" dirty="0"/>
              <a:t>предоставление услуг ассистента (помощника), оказывающего обучающимся необходимую техническую помощь,</a:t>
            </a:r>
          </a:p>
          <a:p>
            <a:r>
              <a:rPr lang="ru-RU" dirty="0"/>
              <a:t>проведение групповых и индивидуальных коррекционных занятий,</a:t>
            </a:r>
          </a:p>
          <a:p>
            <a:r>
              <a:rPr lang="ru-RU" dirty="0"/>
              <a:t> обеспечение доступа в здания организаций, осуществляющих образовательную деятельность, </a:t>
            </a:r>
          </a:p>
          <a:p>
            <a:r>
              <a:rPr lang="ru-RU" dirty="0"/>
              <a:t> другие условия, без которых невозможно или затруднено освоение образовательных программ обучающимися с ограниченными возможностями здоровья.</a:t>
            </a:r>
          </a:p>
          <a:p>
            <a:endParaRPr lang="ru-RU" dirty="0"/>
          </a:p>
        </p:txBody>
      </p:sp>
    </p:spTree>
    <p:extLst>
      <p:ext uri="{BB962C8B-B14F-4D97-AF65-F5344CB8AC3E}">
        <p14:creationId xmlns:p14="http://schemas.microsoft.com/office/powerpoint/2010/main" val="1462473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Классификация детей с ОВЗ</a:t>
            </a:r>
            <a:endParaRPr lang="ru-RU" dirty="0"/>
          </a:p>
        </p:txBody>
      </p:sp>
      <p:sp>
        <p:nvSpPr>
          <p:cNvPr id="3" name="Объект 2"/>
          <p:cNvSpPr>
            <a:spLocks noGrp="1"/>
          </p:cNvSpPr>
          <p:nvPr>
            <p:ph idx="1"/>
          </p:nvPr>
        </p:nvSpPr>
        <p:spPr/>
        <p:txBody>
          <a:bodyPr/>
          <a:lstStyle/>
          <a:p>
            <a:r>
              <a:rPr lang="ru-RU" dirty="0" smtClean="0"/>
              <a:t>Дети с нарушением слуха (</a:t>
            </a:r>
            <a:r>
              <a:rPr lang="ru-RU" dirty="0" err="1" smtClean="0"/>
              <a:t>неслышащие</a:t>
            </a:r>
            <a:r>
              <a:rPr lang="ru-RU" dirty="0" smtClean="0"/>
              <a:t>, слабослышащие)</a:t>
            </a:r>
          </a:p>
          <a:p>
            <a:r>
              <a:rPr lang="ru-RU" dirty="0" smtClean="0"/>
              <a:t>Дети с нарушением зрения (слепые, слабовидящие)</a:t>
            </a:r>
          </a:p>
          <a:p>
            <a:r>
              <a:rPr lang="ru-RU" dirty="0" smtClean="0"/>
              <a:t>Дети с нарушением опорно-двигательного аппарата (ДЦП и др. нарушения НОДА)</a:t>
            </a:r>
          </a:p>
          <a:p>
            <a:r>
              <a:rPr lang="ru-RU" dirty="0" smtClean="0"/>
              <a:t>Дети с нарушением речи</a:t>
            </a:r>
          </a:p>
          <a:p>
            <a:r>
              <a:rPr lang="ru-RU" dirty="0" smtClean="0"/>
              <a:t>Дети с задержкой психического развития (ЗПР)</a:t>
            </a:r>
          </a:p>
          <a:p>
            <a:r>
              <a:rPr lang="ru-RU" dirty="0" smtClean="0"/>
              <a:t>Дети с расстройствами аутистического спектра (РДА, аутистический синдром)</a:t>
            </a:r>
          </a:p>
          <a:p>
            <a:r>
              <a:rPr lang="ru-RU" dirty="0" smtClean="0"/>
              <a:t>Дети с умственной отсталостью</a:t>
            </a:r>
            <a:endParaRPr lang="ru-RU" dirty="0"/>
          </a:p>
        </p:txBody>
      </p:sp>
    </p:spTree>
    <p:extLst>
      <p:ext uri="{BB962C8B-B14F-4D97-AF65-F5344CB8AC3E}">
        <p14:creationId xmlns:p14="http://schemas.microsoft.com/office/powerpoint/2010/main" val="1681058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3646" y="796741"/>
            <a:ext cx="8610600" cy="1293028"/>
          </a:xfrm>
        </p:spPr>
        <p:txBody>
          <a:bodyPr/>
          <a:lstStyle/>
          <a:p>
            <a:r>
              <a:rPr lang="ru-RU" dirty="0" smtClean="0"/>
              <a:t>Ребенок с ОВЗ имеет равные права с другими детьми</a:t>
            </a:r>
            <a:endParaRPr lang="ru-RU" dirty="0"/>
          </a:p>
        </p:txBody>
      </p:sp>
      <p:sp>
        <p:nvSpPr>
          <p:cNvPr id="3" name="Объект 2"/>
          <p:cNvSpPr>
            <a:spLocks noGrp="1"/>
          </p:cNvSpPr>
          <p:nvPr>
            <p:ph idx="1"/>
          </p:nvPr>
        </p:nvSpPr>
        <p:spPr/>
        <p:txBody>
          <a:bodyPr>
            <a:normAutofit/>
          </a:bodyPr>
          <a:lstStyle/>
          <a:p>
            <a:r>
              <a:rPr lang="ru-RU" sz="2800" dirty="0" smtClean="0"/>
              <a:t>Традиционные представления о детях с ОВЗ значительно изменились:</a:t>
            </a:r>
          </a:p>
          <a:p>
            <a:r>
              <a:rPr lang="ru-RU" sz="2800" dirty="0" smtClean="0"/>
              <a:t>Раньше вызывал сочувствие, теперь считается равноправным</a:t>
            </a:r>
          </a:p>
          <a:p>
            <a:r>
              <a:rPr lang="ru-RU" sz="2800" dirty="0" smtClean="0"/>
              <a:t>Раньше рассматривался как нуждающийся в помощи и ухаживающей системе услуг, теперь как независимый, но нуждающийся в направлении и поддержке</a:t>
            </a:r>
          </a:p>
          <a:p>
            <a:endParaRPr lang="ru-RU" sz="2800" dirty="0"/>
          </a:p>
        </p:txBody>
      </p:sp>
    </p:spTree>
    <p:extLst>
      <p:ext uri="{BB962C8B-B14F-4D97-AF65-F5344CB8AC3E}">
        <p14:creationId xmlns:p14="http://schemas.microsoft.com/office/powerpoint/2010/main" val="1963085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Особому ребенку  - </a:t>
            </a:r>
            <a:br>
              <a:rPr lang="ru-RU" dirty="0" smtClean="0"/>
            </a:br>
            <a:r>
              <a:rPr lang="ru-RU" dirty="0" smtClean="0"/>
              <a:t>Особые родители</a:t>
            </a:r>
            <a:endParaRPr lang="ru-RU" dirty="0"/>
          </a:p>
        </p:txBody>
      </p:sp>
      <p:sp>
        <p:nvSpPr>
          <p:cNvPr id="3" name="Объект 2"/>
          <p:cNvSpPr>
            <a:spLocks noGrp="1"/>
          </p:cNvSpPr>
          <p:nvPr>
            <p:ph idx="1"/>
          </p:nvPr>
        </p:nvSpPr>
        <p:spPr/>
        <p:txBody>
          <a:bodyPr>
            <a:normAutofit fontScale="92500"/>
          </a:bodyPr>
          <a:lstStyle/>
          <a:p>
            <a:r>
              <a:rPr lang="ru-RU" dirty="0"/>
              <a:t>Принять на воспитание в семью ребенка, окружить его любовью и заботой — большой труд и ответственность. </a:t>
            </a:r>
            <a:endParaRPr lang="ru-RU" dirty="0" smtClean="0"/>
          </a:p>
          <a:p>
            <a:r>
              <a:rPr lang="ru-RU" dirty="0" smtClean="0"/>
              <a:t>Она </a:t>
            </a:r>
            <a:r>
              <a:rPr lang="ru-RU" dirty="0"/>
              <a:t>кратно возрастает, когда речь идет о ребенке с </a:t>
            </a:r>
            <a:r>
              <a:rPr lang="ru-RU" dirty="0" smtClean="0"/>
              <a:t>ОВЗ. </a:t>
            </a:r>
            <a:r>
              <a:rPr lang="ru-RU" dirty="0"/>
              <a:t>К этим детям особенный подход нужен с самой первой встречи</a:t>
            </a:r>
            <a:r>
              <a:rPr lang="ru-RU" dirty="0" smtClean="0"/>
              <a:t>.</a:t>
            </a:r>
          </a:p>
          <a:p>
            <a:r>
              <a:rPr lang="ru-RU" i="1" dirty="0"/>
              <a:t>Самое главное — примите ребенка таким, какой он есть. Впервые увидев ребенка с ограниченными возможностями здоровья, вы можете испытать разнообразные чувства и эмоции — от растерянности и жалости до удивления и радости. Постарайтесь не показывать их. Ребенок должен почувствовать лишь вашу искренность и </a:t>
            </a:r>
            <a:r>
              <a:rPr lang="ru-RU" i="1" dirty="0" smtClean="0"/>
              <a:t>доброжелательность</a:t>
            </a:r>
            <a:r>
              <a:rPr lang="ru-RU" dirty="0"/>
              <a:t>. </a:t>
            </a:r>
            <a:r>
              <a:rPr lang="ru-RU" i="1" dirty="0"/>
              <a:t>Помните: детям с особенностями развития нужны особые родители, не только готовые подарить бесконечную любовь, но и обладающие определенными внутренними и внешними ресурсами. А самая главная рекомендация, которую должны усвоить приемные родители: </a:t>
            </a:r>
            <a:r>
              <a:rPr lang="ru-RU" i="1" dirty="0" smtClean="0"/>
              <a:t>любовь </a:t>
            </a:r>
            <a:r>
              <a:rPr lang="ru-RU" i="1" dirty="0"/>
              <a:t>и терпение могут </a:t>
            </a:r>
            <a:r>
              <a:rPr lang="ru-RU" i="1" dirty="0" smtClean="0"/>
              <a:t>все или почти все</a:t>
            </a:r>
            <a:r>
              <a:rPr lang="ru-RU" dirty="0" smtClean="0"/>
              <a:t>.</a:t>
            </a:r>
            <a:endParaRPr lang="ru-RU" dirty="0"/>
          </a:p>
        </p:txBody>
      </p:sp>
    </p:spTree>
    <p:extLst>
      <p:ext uri="{BB962C8B-B14F-4D97-AF65-F5344CB8AC3E}">
        <p14:creationId xmlns:p14="http://schemas.microsoft.com/office/powerpoint/2010/main" val="2190602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9136" y="764373"/>
            <a:ext cx="10527064" cy="1293028"/>
          </a:xfrm>
        </p:spPr>
        <p:txBody>
          <a:bodyPr/>
          <a:lstStyle/>
          <a:p>
            <a:pPr algn="l"/>
            <a:r>
              <a:rPr lang="ru-RU" dirty="0" smtClean="0"/>
              <a:t>Обращайтесь к специалистам</a:t>
            </a:r>
            <a:endParaRPr lang="ru-RU" dirty="0"/>
          </a:p>
        </p:txBody>
      </p:sp>
      <p:sp>
        <p:nvSpPr>
          <p:cNvPr id="3" name="Объект 2"/>
          <p:cNvSpPr>
            <a:spLocks noGrp="1"/>
          </p:cNvSpPr>
          <p:nvPr>
            <p:ph idx="1"/>
          </p:nvPr>
        </p:nvSpPr>
        <p:spPr/>
        <p:txBody>
          <a:bodyPr>
            <a:normAutofit lnSpcReduction="10000"/>
          </a:bodyPr>
          <a:lstStyle/>
          <a:p>
            <a:r>
              <a:rPr lang="ru-RU" dirty="0"/>
              <a:t>Воспитание и развитие «особого» ребенка доставляет очень много переживаний родителям. </a:t>
            </a:r>
            <a:endParaRPr lang="ru-RU" dirty="0" smtClean="0"/>
          </a:p>
          <a:p>
            <a:r>
              <a:rPr lang="ru-RU" dirty="0" smtClean="0"/>
              <a:t>Поэтому </a:t>
            </a:r>
            <a:r>
              <a:rPr lang="ru-RU" dirty="0"/>
              <a:t>семье, где растут такие дети, может быть необходима помощь в форме рекомендаций, которые помогут решить многие практические вопросы. Обогащая себя новыми знаниями, члены семьи смогут научиться выстраивать понятную для ребенка, эффективную стратегию воспитания, позволяющую всем чувствовать себя комфортно, выбрать тот или иной вид взаимодействия с ребенком в конкретной ситуации. </a:t>
            </a:r>
            <a:endParaRPr lang="ru-RU" dirty="0" smtClean="0"/>
          </a:p>
          <a:p>
            <a:r>
              <a:rPr lang="ru-RU" dirty="0" smtClean="0"/>
              <a:t>Ребенку с ОВЗ </a:t>
            </a:r>
            <a:r>
              <a:rPr lang="ru-RU" dirty="0"/>
              <a:t>нужна психолого-педагогическая помощь. Чем раньше вы начнете коррекционную работу, тем большего успеха </a:t>
            </a:r>
            <a:r>
              <a:rPr lang="ru-RU" dirty="0" smtClean="0"/>
              <a:t>достигнете.</a:t>
            </a:r>
          </a:p>
          <a:p>
            <a:r>
              <a:rPr lang="ru-RU" dirty="0" smtClean="0"/>
              <a:t>Ребенку с ОВЗ необходима и медицинская помощь. Выполняйте все </a:t>
            </a:r>
            <a:r>
              <a:rPr lang="ru-RU" smtClean="0"/>
              <a:t>рекомендации врачей.</a:t>
            </a:r>
            <a:endParaRPr lang="ru-RU" dirty="0"/>
          </a:p>
        </p:txBody>
      </p:sp>
    </p:spTree>
    <p:extLst>
      <p:ext uri="{BB962C8B-B14F-4D97-AF65-F5344CB8AC3E}">
        <p14:creationId xmlns:p14="http://schemas.microsoft.com/office/powerpoint/2010/main" val="580511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Советы Родителям </a:t>
            </a:r>
            <a:r>
              <a:rPr lang="ru-RU" dirty="0"/>
              <a:t>детей с </a:t>
            </a:r>
            <a:r>
              <a:rPr lang="ru-RU" dirty="0" smtClean="0"/>
              <a:t>ЗПР </a:t>
            </a:r>
            <a:endParaRPr lang="ru-RU" dirty="0"/>
          </a:p>
        </p:txBody>
      </p:sp>
      <p:sp>
        <p:nvSpPr>
          <p:cNvPr id="3" name="Объект 2"/>
          <p:cNvSpPr>
            <a:spLocks noGrp="1"/>
          </p:cNvSpPr>
          <p:nvPr>
            <p:ph idx="1"/>
          </p:nvPr>
        </p:nvSpPr>
        <p:spPr>
          <a:xfrm>
            <a:off x="685800" y="1933996"/>
            <a:ext cx="10820400" cy="4284689"/>
          </a:xfrm>
        </p:spPr>
        <p:txBody>
          <a:bodyPr>
            <a:noAutofit/>
          </a:bodyPr>
          <a:lstStyle/>
          <a:p>
            <a:r>
              <a:rPr lang="ru-RU" sz="1600" dirty="0" smtClean="0"/>
              <a:t>Какую </a:t>
            </a:r>
            <a:r>
              <a:rPr lang="ru-RU" sz="1600" dirty="0"/>
              <a:t>помощь могут оказать родители, если в семье ребенок с задержкой психического развития? </a:t>
            </a:r>
            <a:endParaRPr lang="ru-RU" sz="1600" dirty="0" smtClean="0"/>
          </a:p>
          <a:p>
            <a:r>
              <a:rPr lang="ru-RU" sz="1600" dirty="0" smtClean="0"/>
              <a:t>Не </a:t>
            </a:r>
            <a:r>
              <a:rPr lang="ru-RU" sz="1600" dirty="0"/>
              <a:t>следует на ребенка смотреть как на маленького, беспомощного. Не рекомендуется постоянно опекать, например, собирать ему в школу портфель, контролировать каждое действие ребенка при выполнении домашних заданий. Не подчиняйте всю жизнь в семье ребенку: за него делать все, включая и то, что без особого труда смог бы сделать он сам. </a:t>
            </a:r>
            <a:endParaRPr lang="ru-RU" sz="1600" dirty="0" smtClean="0"/>
          </a:p>
          <a:p>
            <a:r>
              <a:rPr lang="ru-RU" sz="1600" dirty="0" smtClean="0"/>
              <a:t>Такая </a:t>
            </a:r>
            <a:r>
              <a:rPr lang="ru-RU" sz="1600" dirty="0" err="1"/>
              <a:t>гиперопека</a:t>
            </a:r>
            <a:r>
              <a:rPr lang="ru-RU" sz="1600" dirty="0"/>
              <a:t> детям очень вредна. Именно в простых видах деятельностях, элементарных навыках самообслуживания и самоконтроля развиваются такие важные качества, как уверенность в себе, чувство ответственности, самостоятельность. Конечно, контроль необходим, но его необходимо организовывать не "над", а "рядом". </a:t>
            </a:r>
            <a:endParaRPr lang="ru-RU" sz="1600" dirty="0" smtClean="0"/>
          </a:p>
          <a:p>
            <a:r>
              <a:rPr lang="ru-RU" sz="1600" dirty="0" smtClean="0"/>
              <a:t>У такого ребенка долго вырабатываются умения и навыки, которые должны быть у него по возрасту. Нужно запастись терпением и, не показывая раздражения, повторять ту или иную инструкцию изо дня в день столько раз, пока ребенок ее не усвоит.</a:t>
            </a:r>
          </a:p>
        </p:txBody>
      </p:sp>
    </p:spTree>
    <p:extLst>
      <p:ext uri="{BB962C8B-B14F-4D97-AF65-F5344CB8AC3E}">
        <p14:creationId xmlns:p14="http://schemas.microsoft.com/office/powerpoint/2010/main" val="514297425"/>
      </p:ext>
    </p:extLst>
  </p:cSld>
  <p:clrMapOvr>
    <a:masterClrMapping/>
  </p:clrMapOvr>
</p:sld>
</file>

<file path=ppt/theme/theme1.xml><?xml version="1.0" encoding="utf-8"?>
<a:theme xmlns:a="http://schemas.openxmlformats.org/drawingml/2006/main" name="След самолета">
  <a:themeElements>
    <a:clrScheme name="Vapor Trail">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След самолета</Template>
  <TotalTime>327</TotalTime>
  <Words>980</Words>
  <Application>Microsoft Office PowerPoint</Application>
  <PresentationFormat>Широкоэкранный</PresentationFormat>
  <Paragraphs>52</Paragraphs>
  <Slides>12</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12</vt:i4>
      </vt:variant>
    </vt:vector>
  </HeadingPairs>
  <TitlesOfParts>
    <vt:vector size="15" baseType="lpstr">
      <vt:lpstr>Arial</vt:lpstr>
      <vt:lpstr>Century Gothic</vt:lpstr>
      <vt:lpstr>След самолета</vt:lpstr>
      <vt:lpstr>Ребенок с ОВЗ в приемной семье</vt:lpstr>
      <vt:lpstr>Ребенок с ОВЗ</vt:lpstr>
      <vt:lpstr>Цель ПМПК</vt:lpstr>
      <vt:lpstr>Специальные образовательные условия</vt:lpstr>
      <vt:lpstr>Классификация детей с ОВЗ</vt:lpstr>
      <vt:lpstr>Ребенок с ОВЗ имеет равные права с другими детьми</vt:lpstr>
      <vt:lpstr>Особому ребенку  -  Особые родители</vt:lpstr>
      <vt:lpstr>Обращайтесь к специалистам</vt:lpstr>
      <vt:lpstr>Советы Родителям детей с ЗПР </vt:lpstr>
      <vt:lpstr>Советы Родителям детей с ЗПР </vt:lpstr>
      <vt:lpstr>Коррекционная направленность воспитания детей с ОВЗ</vt:lpstr>
      <vt:lpstr>Важно соблюдение режима дня</vt:lpstr>
    </vt:vector>
  </TitlesOfParts>
  <Company>ORG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Ребенок с ОВЗ в приемной семье</dc:title>
  <dc:creator>Марина Быкова</dc:creator>
  <cp:lastModifiedBy>user</cp:lastModifiedBy>
  <cp:revision>18</cp:revision>
  <dcterms:created xsi:type="dcterms:W3CDTF">2023-03-24T06:40:32Z</dcterms:created>
  <dcterms:modified xsi:type="dcterms:W3CDTF">2023-03-29T02:36:37Z</dcterms:modified>
</cp:coreProperties>
</file>