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29"/>
  </p:notesMasterIdLst>
  <p:handoutMasterIdLst>
    <p:handoutMasterId r:id="rId30"/>
  </p:handoutMasterIdLst>
  <p:sldIdLst>
    <p:sldId id="256" r:id="rId3"/>
    <p:sldId id="287" r:id="rId4"/>
    <p:sldId id="302" r:id="rId5"/>
    <p:sldId id="301" r:id="rId6"/>
    <p:sldId id="279" r:id="rId7"/>
    <p:sldId id="283" r:id="rId8"/>
    <p:sldId id="292" r:id="rId9"/>
    <p:sldId id="281" r:id="rId10"/>
    <p:sldId id="280" r:id="rId11"/>
    <p:sldId id="300" r:id="rId12"/>
    <p:sldId id="288" r:id="rId13"/>
    <p:sldId id="290" r:id="rId14"/>
    <p:sldId id="289" r:id="rId15"/>
    <p:sldId id="291" r:id="rId16"/>
    <p:sldId id="259" r:id="rId17"/>
    <p:sldId id="261" r:id="rId18"/>
    <p:sldId id="274" r:id="rId19"/>
    <p:sldId id="266" r:id="rId20"/>
    <p:sldId id="271" r:id="rId21"/>
    <p:sldId id="305" r:id="rId22"/>
    <p:sldId id="303" r:id="rId23"/>
    <p:sldId id="304" r:id="rId24"/>
    <p:sldId id="293" r:id="rId25"/>
    <p:sldId id="295" r:id="rId26"/>
    <p:sldId id="296" r:id="rId27"/>
    <p:sldId id="270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AC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428" autoAdjust="0"/>
  </p:normalViewPr>
  <p:slideViewPr>
    <p:cSldViewPr>
      <p:cViewPr>
        <p:scale>
          <a:sx n="100" d="100"/>
          <a:sy n="100" d="100"/>
        </p:scale>
        <p:origin x="-210" y="10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освоения программы "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Легоробот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конструирование</a:t>
            </a:r>
            <a:r>
              <a:rPr lang="ru-RU" dirty="0"/>
              <a:t>"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5.4274502098481253E-2"/>
          <c:y val="9.817292677356837E-2"/>
          <c:w val="0.70111218129115127"/>
          <c:h val="0.764130953042254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Лист1!$B$60</c:f>
              <c:strCache>
                <c:ptCount val="1"/>
                <c:pt idx="0">
                  <c:v>Кол-во обучающихся, получивших минимальный уровень знаний</c:v>
                </c:pt>
              </c:strCache>
            </c:strRef>
          </c:tx>
          <c:invertIfNegative val="0"/>
          <c:cat>
            <c:strRef>
              <c:f>(Лист1!$C$42;Лист1!$D$42;Лист1!$E$42;Лист1!$F$42;Лист1!$G$42;Лист1!$H$42;Лист1!$I$42;Лист1!$J$42;Лист1!$K$42;Лист1!$L$42;Лист1!$M$42;Лист1!$N$42;Лист1!$O$42;Лист1!$P$42;Лист1!$Q$42;Лист1!$R$42)</c:f>
              <c:strCache>
                <c:ptCount val="16"/>
                <c:pt idx="0">
                  <c:v>Стартовый</c:v>
                </c:pt>
                <c:pt idx="1">
                  <c:v>Промежут.</c:v>
                </c:pt>
                <c:pt idx="2">
                  <c:v>Стартовый</c:v>
                </c:pt>
                <c:pt idx="3">
                  <c:v>Промежут.</c:v>
                </c:pt>
                <c:pt idx="4">
                  <c:v>Стартовый</c:v>
                </c:pt>
                <c:pt idx="5">
                  <c:v>Промежут.</c:v>
                </c:pt>
                <c:pt idx="6">
                  <c:v>Стартовый</c:v>
                </c:pt>
                <c:pt idx="7">
                  <c:v>Промежут.</c:v>
                </c:pt>
                <c:pt idx="8">
                  <c:v>Стартовый</c:v>
                </c:pt>
                <c:pt idx="9">
                  <c:v>Промежут.</c:v>
                </c:pt>
                <c:pt idx="10">
                  <c:v>Стартовый</c:v>
                </c:pt>
                <c:pt idx="11">
                  <c:v>Промежут.</c:v>
                </c:pt>
                <c:pt idx="12">
                  <c:v>Стартовый</c:v>
                </c:pt>
                <c:pt idx="13">
                  <c:v>Промежут.</c:v>
                </c:pt>
                <c:pt idx="14">
                  <c:v>Стартовый</c:v>
                </c:pt>
                <c:pt idx="15">
                  <c:v>Промежут.</c:v>
                </c:pt>
              </c:strCache>
            </c:strRef>
          </c:cat>
          <c:val>
            <c:numRef>
              <c:f>Лист1!$C$60:$R$60</c:f>
              <c:numCache>
                <c:formatCode>General</c:formatCode>
                <c:ptCount val="16"/>
                <c:pt idx="0">
                  <c:v>2</c:v>
                </c:pt>
                <c:pt idx="1">
                  <c:v>0</c:v>
                </c:pt>
                <c:pt idx="2">
                  <c:v>2</c:v>
                </c:pt>
                <c:pt idx="3">
                  <c:v>0</c:v>
                </c:pt>
                <c:pt idx="4">
                  <c:v>5</c:v>
                </c:pt>
                <c:pt idx="5">
                  <c:v>0</c:v>
                </c:pt>
                <c:pt idx="6">
                  <c:v>4</c:v>
                </c:pt>
                <c:pt idx="7">
                  <c:v>0</c:v>
                </c:pt>
                <c:pt idx="8">
                  <c:v>4</c:v>
                </c:pt>
                <c:pt idx="9">
                  <c:v>0</c:v>
                </c:pt>
                <c:pt idx="10">
                  <c:v>5</c:v>
                </c:pt>
                <c:pt idx="11">
                  <c:v>0</c:v>
                </c:pt>
                <c:pt idx="12">
                  <c:v>1</c:v>
                </c:pt>
                <c:pt idx="13">
                  <c:v>0</c:v>
                </c:pt>
                <c:pt idx="14">
                  <c:v>1</c:v>
                </c:pt>
                <c:pt idx="15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Лист1!$B$61</c:f>
              <c:strCache>
                <c:ptCount val="1"/>
                <c:pt idx="0">
                  <c:v>Кол-во  обучающихся, получивших средний уровень знаний</c:v>
                </c:pt>
              </c:strCache>
            </c:strRef>
          </c:tx>
          <c:invertIfNegative val="0"/>
          <c:cat>
            <c:strRef>
              <c:f>(Лист1!$C$42;Лист1!$D$42;Лист1!$E$42;Лист1!$F$42;Лист1!$G$42;Лист1!$H$42;Лист1!$I$42;Лист1!$J$42;Лист1!$K$42;Лист1!$L$42;Лист1!$M$42;Лист1!$N$42;Лист1!$O$42;Лист1!$P$42;Лист1!$Q$42;Лист1!$R$42)</c:f>
              <c:strCache>
                <c:ptCount val="16"/>
                <c:pt idx="0">
                  <c:v>Стартовый</c:v>
                </c:pt>
                <c:pt idx="1">
                  <c:v>Промежут.</c:v>
                </c:pt>
                <c:pt idx="2">
                  <c:v>Стартовый</c:v>
                </c:pt>
                <c:pt idx="3">
                  <c:v>Промежут.</c:v>
                </c:pt>
                <c:pt idx="4">
                  <c:v>Стартовый</c:v>
                </c:pt>
                <c:pt idx="5">
                  <c:v>Промежут.</c:v>
                </c:pt>
                <c:pt idx="6">
                  <c:v>Стартовый</c:v>
                </c:pt>
                <c:pt idx="7">
                  <c:v>Промежут.</c:v>
                </c:pt>
                <c:pt idx="8">
                  <c:v>Стартовый</c:v>
                </c:pt>
                <c:pt idx="9">
                  <c:v>Промежут.</c:v>
                </c:pt>
                <c:pt idx="10">
                  <c:v>Стартовый</c:v>
                </c:pt>
                <c:pt idx="11">
                  <c:v>Промежут.</c:v>
                </c:pt>
                <c:pt idx="12">
                  <c:v>Стартовый</c:v>
                </c:pt>
                <c:pt idx="13">
                  <c:v>Промежут.</c:v>
                </c:pt>
                <c:pt idx="14">
                  <c:v>Стартовый</c:v>
                </c:pt>
                <c:pt idx="15">
                  <c:v>Промежут.</c:v>
                </c:pt>
              </c:strCache>
            </c:strRef>
          </c:cat>
          <c:val>
            <c:numRef>
              <c:f>Лист1!$C$61:$R$61</c:f>
              <c:numCache>
                <c:formatCode>General</c:formatCode>
                <c:ptCount val="16"/>
                <c:pt idx="0">
                  <c:v>7</c:v>
                </c:pt>
                <c:pt idx="1">
                  <c:v>3</c:v>
                </c:pt>
                <c:pt idx="2">
                  <c:v>10</c:v>
                </c:pt>
                <c:pt idx="3">
                  <c:v>5</c:v>
                </c:pt>
                <c:pt idx="4">
                  <c:v>8</c:v>
                </c:pt>
                <c:pt idx="5">
                  <c:v>7</c:v>
                </c:pt>
                <c:pt idx="6">
                  <c:v>9</c:v>
                </c:pt>
                <c:pt idx="7">
                  <c:v>6</c:v>
                </c:pt>
                <c:pt idx="8">
                  <c:v>9</c:v>
                </c:pt>
                <c:pt idx="9">
                  <c:v>3</c:v>
                </c:pt>
                <c:pt idx="10">
                  <c:v>8</c:v>
                </c:pt>
                <c:pt idx="11">
                  <c:v>7</c:v>
                </c:pt>
                <c:pt idx="12">
                  <c:v>11</c:v>
                </c:pt>
                <c:pt idx="13">
                  <c:v>9</c:v>
                </c:pt>
                <c:pt idx="14">
                  <c:v>9</c:v>
                </c:pt>
                <c:pt idx="15">
                  <c:v>6</c:v>
                </c:pt>
              </c:numCache>
            </c:numRef>
          </c:val>
        </c:ser>
        <c:ser>
          <c:idx val="2"/>
          <c:order val="2"/>
          <c:tx>
            <c:strRef>
              <c:f>Лист1!$B$62</c:f>
              <c:strCache>
                <c:ptCount val="1"/>
                <c:pt idx="0">
                  <c:v>Кол-во обучающихся, получивших максимальный уровень знаний</c:v>
                </c:pt>
              </c:strCache>
            </c:strRef>
          </c:tx>
          <c:invertIfNegative val="0"/>
          <c:cat>
            <c:strRef>
              <c:f>(Лист1!$C$42;Лист1!$D$42;Лист1!$E$42;Лист1!$F$42;Лист1!$G$42;Лист1!$H$42;Лист1!$I$42;Лист1!$J$42;Лист1!$K$42;Лист1!$L$42;Лист1!$M$42;Лист1!$N$42;Лист1!$O$42;Лист1!$P$42;Лист1!$Q$42;Лист1!$R$42)</c:f>
              <c:strCache>
                <c:ptCount val="16"/>
                <c:pt idx="0">
                  <c:v>Стартовый</c:v>
                </c:pt>
                <c:pt idx="1">
                  <c:v>Промежут.</c:v>
                </c:pt>
                <c:pt idx="2">
                  <c:v>Стартовый</c:v>
                </c:pt>
                <c:pt idx="3">
                  <c:v>Промежут.</c:v>
                </c:pt>
                <c:pt idx="4">
                  <c:v>Стартовый</c:v>
                </c:pt>
                <c:pt idx="5">
                  <c:v>Промежут.</c:v>
                </c:pt>
                <c:pt idx="6">
                  <c:v>Стартовый</c:v>
                </c:pt>
                <c:pt idx="7">
                  <c:v>Промежут.</c:v>
                </c:pt>
                <c:pt idx="8">
                  <c:v>Стартовый</c:v>
                </c:pt>
                <c:pt idx="9">
                  <c:v>Промежут.</c:v>
                </c:pt>
                <c:pt idx="10">
                  <c:v>Стартовый</c:v>
                </c:pt>
                <c:pt idx="11">
                  <c:v>Промежут.</c:v>
                </c:pt>
                <c:pt idx="12">
                  <c:v>Стартовый</c:v>
                </c:pt>
                <c:pt idx="13">
                  <c:v>Промежут.</c:v>
                </c:pt>
                <c:pt idx="14">
                  <c:v>Стартовый</c:v>
                </c:pt>
                <c:pt idx="15">
                  <c:v>Промежут.</c:v>
                </c:pt>
              </c:strCache>
            </c:strRef>
          </c:cat>
          <c:val>
            <c:numRef>
              <c:f>Лист1!$C$62:$R$62</c:f>
              <c:numCache>
                <c:formatCode>General</c:formatCode>
                <c:ptCount val="16"/>
                <c:pt idx="0">
                  <c:v>7</c:v>
                </c:pt>
                <c:pt idx="1">
                  <c:v>13</c:v>
                </c:pt>
                <c:pt idx="2">
                  <c:v>4</c:v>
                </c:pt>
                <c:pt idx="3">
                  <c:v>11</c:v>
                </c:pt>
                <c:pt idx="4">
                  <c:v>3</c:v>
                </c:pt>
                <c:pt idx="5">
                  <c:v>9</c:v>
                </c:pt>
                <c:pt idx="6">
                  <c:v>3</c:v>
                </c:pt>
                <c:pt idx="7">
                  <c:v>10</c:v>
                </c:pt>
                <c:pt idx="8">
                  <c:v>3</c:v>
                </c:pt>
                <c:pt idx="9">
                  <c:v>13</c:v>
                </c:pt>
                <c:pt idx="10">
                  <c:v>3</c:v>
                </c:pt>
                <c:pt idx="11">
                  <c:v>9</c:v>
                </c:pt>
                <c:pt idx="12">
                  <c:v>4</c:v>
                </c:pt>
                <c:pt idx="13">
                  <c:v>7</c:v>
                </c:pt>
                <c:pt idx="14">
                  <c:v>6</c:v>
                </c:pt>
                <c:pt idx="15">
                  <c:v>10</c:v>
                </c:pt>
              </c:numCache>
            </c:numRef>
          </c:val>
        </c:ser>
        <c:ser>
          <c:idx val="3"/>
          <c:order val="3"/>
          <c:tx>
            <c:strRef>
              <c:f>Лист1!$C$40</c:f>
              <c:strCache>
                <c:ptCount val="1"/>
                <c:pt idx="0">
                  <c:v>Знания</c:v>
                </c:pt>
              </c:strCache>
            </c:strRef>
          </c:tx>
          <c:invertIfNegative val="0"/>
          <c:cat>
            <c:strRef>
              <c:f>(Лист1!$C$42;Лист1!$D$42;Лист1!$E$42;Лист1!$F$42;Лист1!$G$42;Лист1!$H$42;Лист1!$I$42;Лист1!$J$42;Лист1!$K$42;Лист1!$L$42;Лист1!$M$42;Лист1!$N$42;Лист1!$O$42;Лист1!$P$42;Лист1!$Q$42;Лист1!$R$42)</c:f>
              <c:strCache>
                <c:ptCount val="16"/>
                <c:pt idx="0">
                  <c:v>Стартовый</c:v>
                </c:pt>
                <c:pt idx="1">
                  <c:v>Промежут.</c:v>
                </c:pt>
                <c:pt idx="2">
                  <c:v>Стартовый</c:v>
                </c:pt>
                <c:pt idx="3">
                  <c:v>Промежут.</c:v>
                </c:pt>
                <c:pt idx="4">
                  <c:v>Стартовый</c:v>
                </c:pt>
                <c:pt idx="5">
                  <c:v>Промежут.</c:v>
                </c:pt>
                <c:pt idx="6">
                  <c:v>Стартовый</c:v>
                </c:pt>
                <c:pt idx="7">
                  <c:v>Промежут.</c:v>
                </c:pt>
                <c:pt idx="8">
                  <c:v>Стартовый</c:v>
                </c:pt>
                <c:pt idx="9">
                  <c:v>Промежут.</c:v>
                </c:pt>
                <c:pt idx="10">
                  <c:v>Стартовый</c:v>
                </c:pt>
                <c:pt idx="11">
                  <c:v>Промежут.</c:v>
                </c:pt>
                <c:pt idx="12">
                  <c:v>Стартовый</c:v>
                </c:pt>
                <c:pt idx="13">
                  <c:v>Промежут.</c:v>
                </c:pt>
                <c:pt idx="14">
                  <c:v>Стартовый</c:v>
                </c:pt>
                <c:pt idx="15">
                  <c:v>Промежут.</c:v>
                </c:pt>
              </c:strCache>
            </c:strRef>
          </c:cat>
          <c:val>
            <c:numRef>
              <c:f>Лист1!$D$40:$R$40</c:f>
              <c:numCache>
                <c:formatCode>General</c:formatCode>
                <c:ptCount val="15"/>
                <c:pt idx="7">
                  <c:v>0</c:v>
                </c:pt>
              </c:numCache>
            </c:numRef>
          </c:val>
        </c:ser>
        <c:ser>
          <c:idx val="4"/>
          <c:order val="4"/>
          <c:tx>
            <c:strRef>
              <c:f>Лист1!$C$41</c:f>
              <c:strCache>
                <c:ptCount val="1"/>
                <c:pt idx="0">
                  <c:v>Правила повед. И ТБ</c:v>
                </c:pt>
              </c:strCache>
            </c:strRef>
          </c:tx>
          <c:invertIfNegative val="0"/>
          <c:cat>
            <c:strRef>
              <c:f>(Лист1!$C$42;Лист1!$D$42;Лист1!$E$42;Лист1!$F$42;Лист1!$G$42;Лист1!$H$42;Лист1!$I$42;Лист1!$J$42;Лист1!$K$42;Лист1!$L$42;Лист1!$M$42;Лист1!$N$42;Лист1!$O$42;Лист1!$P$42;Лист1!$Q$42;Лист1!$R$42)</c:f>
              <c:strCache>
                <c:ptCount val="16"/>
                <c:pt idx="0">
                  <c:v>Стартовый</c:v>
                </c:pt>
                <c:pt idx="1">
                  <c:v>Промежут.</c:v>
                </c:pt>
                <c:pt idx="2">
                  <c:v>Стартовый</c:v>
                </c:pt>
                <c:pt idx="3">
                  <c:v>Промежут.</c:v>
                </c:pt>
                <c:pt idx="4">
                  <c:v>Стартовый</c:v>
                </c:pt>
                <c:pt idx="5">
                  <c:v>Промежут.</c:v>
                </c:pt>
                <c:pt idx="6">
                  <c:v>Стартовый</c:v>
                </c:pt>
                <c:pt idx="7">
                  <c:v>Промежут.</c:v>
                </c:pt>
                <c:pt idx="8">
                  <c:v>Стартовый</c:v>
                </c:pt>
                <c:pt idx="9">
                  <c:v>Промежут.</c:v>
                </c:pt>
                <c:pt idx="10">
                  <c:v>Стартовый</c:v>
                </c:pt>
                <c:pt idx="11">
                  <c:v>Промежут.</c:v>
                </c:pt>
                <c:pt idx="12">
                  <c:v>Стартовый</c:v>
                </c:pt>
                <c:pt idx="13">
                  <c:v>Промежут.</c:v>
                </c:pt>
                <c:pt idx="14">
                  <c:v>Стартовый</c:v>
                </c:pt>
                <c:pt idx="15">
                  <c:v>Промежут.</c:v>
                </c:pt>
              </c:strCache>
            </c:strRef>
          </c:cat>
          <c:val>
            <c:numRef>
              <c:f>Лист1!$D$41:$R$41</c:f>
              <c:numCache>
                <c:formatCode>General</c:formatCode>
                <c:ptCount val="15"/>
                <c:pt idx="1">
                  <c:v>0</c:v>
                </c:pt>
                <c:pt idx="3">
                  <c:v>0</c:v>
                </c:pt>
                <c:pt idx="5">
                  <c:v>0</c:v>
                </c:pt>
                <c:pt idx="7">
                  <c:v>0</c:v>
                </c:pt>
                <c:pt idx="9">
                  <c:v>0</c:v>
                </c:pt>
                <c:pt idx="11">
                  <c:v>0</c:v>
                </c:pt>
                <c:pt idx="1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9737984"/>
        <c:axId val="59739520"/>
      </c:barChart>
      <c:catAx>
        <c:axId val="59737984"/>
        <c:scaling>
          <c:orientation val="minMax"/>
        </c:scaling>
        <c:delete val="0"/>
        <c:axPos val="b"/>
        <c:majorTickMark val="out"/>
        <c:minorTickMark val="none"/>
        <c:tickLblPos val="nextTo"/>
        <c:crossAx val="59739520"/>
        <c:crosses val="autoZero"/>
        <c:auto val="1"/>
        <c:lblAlgn val="ctr"/>
        <c:lblOffset val="100"/>
        <c:noMultiLvlLbl val="0"/>
      </c:catAx>
      <c:valAx>
        <c:axId val="597395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9737984"/>
        <c:crosses val="autoZero"/>
        <c:crossBetween val="between"/>
      </c:valAx>
    </c:plotArea>
    <c:legend>
      <c:legendPos val="r"/>
      <c:legendEntry>
        <c:idx val="3"/>
        <c:delete val="1"/>
      </c:legendEntry>
      <c:legendEntry>
        <c:idx val="4"/>
        <c:delete val="1"/>
      </c:legendEntry>
      <c:layout>
        <c:manualLayout>
          <c:xMode val="edge"/>
          <c:yMode val="edge"/>
          <c:x val="0.75975947576072822"/>
          <c:y val="0.42709760643879074"/>
          <c:w val="0.23149493949708069"/>
          <c:h val="0.37845293424187437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 smtClean="0"/>
              <a:t>Приложение 5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ru-RU" smtClean="0"/>
              <a:t>20.04.2015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F11DD8-CEAA-4E2A-8189-0FBFBF8FEF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256419"/>
      </p:ext>
    </p:extLst>
  </p:cSld>
  <p:clrMap bg1="lt1" tx1="dk1" bg2="lt2" tx2="dk2" accent1="accent1" accent2="accent2" accent3="accent3" accent4="accent4" accent5="accent5" accent6="accent6" hlink="hlink" folHlink="folHlink"/>
  <p:hf sldNum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 smtClean="0"/>
              <a:t>Приложение 5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ru-RU" smtClean="0"/>
              <a:t>20.04.2015</a:t>
            </a:r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3120E-04F0-46BB-9E00-6B3C4364ED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03125"/>
      </p:ext>
    </p:extLst>
  </p:cSld>
  <p:clrMap bg1="lt1" tx1="dk1" bg2="lt2" tx2="dk2" accent1="accent1" accent2="accent2" accent3="accent3" accent4="accent4" accent5="accent5" accent6="accent6" hlink="hlink" folHlink="folHlink"/>
  <p:hf sldNum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История нашей школы насчитывает более 40 лет. Благодаря высококвалифицированным педагогам и талантливым ученикам лицей №144 Калининского района поддерживает статус образовательного учреждения повышенного уровня с углубленным изучением предметов физико-математической направленности. Поэтому, неслучайно, большое внимание в Отделении дополнительного образования детей уделяется развитию технической направленности. Дополнительное образование детей опирается на содержание основного образования. Их интеграция позволяет сблизить процессы воспитания, обучения и развития ребенка.</a:t>
            </a:r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Приложение 5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ru-RU" smtClean="0"/>
              <a:t>20.04.2015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621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Особенно важно для ребенка признание родителями его способностей. Большой популярностью в ОДОД пользуется День открытых дверей, на котором ребята с удовольствием демонстрируют родителям свои модели. К концу занятия родители из пассивных зрителей становятся активными участниками образовательного процесса и увлеченно с детьми конструируют модели и участвуют в соревнованиях.</a:t>
            </a:r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Приложение 5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ru-RU" smtClean="0"/>
              <a:t>20.04.2015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5534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Большую активность ребята проявляют на открытых занятиях в рамках районных и городских семинаров и конференций для учителей и педагогов. Ребята демонстрируют свое творчество, </a:t>
            </a:r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Приложение 5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ru-RU" smtClean="0"/>
              <a:t>20.04.2015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0608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защищают коллективные проекты «Галактический футбол» </a:t>
            </a:r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Приложение 5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ru-RU" smtClean="0"/>
              <a:t>20.04.2015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95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«Создание прообраза сказочного «Умного дома», </a:t>
            </a:r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Приложение 5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ru-RU" smtClean="0"/>
              <a:t>20.04.2015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7666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Используют знания математики</a:t>
            </a:r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Приложение 5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ru-RU" smtClean="0"/>
              <a:t>20.04.2015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7089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решают алгоритмические задачи, разгадывают кроссворды и ребусы. </a:t>
            </a:r>
          </a:p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Приложение 5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ru-RU" smtClean="0"/>
              <a:t>20.04.2015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1879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Деятельность обучающихся отмечена положительными отзывами учителей и педагогов</a:t>
            </a:r>
            <a:r>
              <a:rPr lang="ru-RU" baseline="0" dirty="0" smtClean="0"/>
              <a:t> города</a:t>
            </a:r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Приложение 5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ru-RU" smtClean="0"/>
              <a:t>20.04.2015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9774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Диагностический инструментарий промежуточного контроля представлен тестами, мини-опросами, проводимыми во время занятий-практикумов, цифровыми, графическими и терминологическими диктантами, а также творческими заданиями: кроссвордами, а также мини-практическими: создание основных движущихся узлов моделей.</a:t>
            </a:r>
          </a:p>
          <a:p>
            <a:r>
              <a:rPr lang="ru-RU" dirty="0" smtClean="0"/>
              <a:t>Результаты их деятельности оцениваются по 10-бальной шкале и заносятся в индивидуальную диагностическую карту «Мониторинг результатов обучения ребенка по дополнительной образовательной программе «</a:t>
            </a:r>
            <a:r>
              <a:rPr lang="ru-RU" dirty="0" err="1" smtClean="0"/>
              <a:t>Легоробот</a:t>
            </a:r>
            <a:r>
              <a:rPr lang="ru-RU" dirty="0" smtClean="0"/>
              <a:t> конструирование»</a:t>
            </a:r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Приложение 5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ru-RU" smtClean="0"/>
              <a:t>20.04.2015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6733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После этого заполняется сводная диагностическая карта ««Учет достижений результатов обучающихся объединения «Робототехника». </a:t>
            </a:r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Приложение 5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ru-RU" smtClean="0"/>
              <a:t>20.04.2015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2571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 этом важно различать оценку результатов подготовки отдельного ребенка и оценку общего уровня подготовки всех обучающихся объединения. Из этих двух аспектов и складывается общая оценка результата работы детского объединения.</a:t>
            </a:r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Приложение 5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ru-RU" smtClean="0"/>
              <a:t>20.04.2015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453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Какой ребенок не любит играть, особенно в </a:t>
            </a:r>
            <a:r>
              <a:rPr lang="ru-RU" dirty="0" err="1" smtClean="0"/>
              <a:t>Лего</a:t>
            </a:r>
            <a:r>
              <a:rPr lang="ru-RU" dirty="0" smtClean="0"/>
              <a:t>! Звездный войны, </a:t>
            </a:r>
            <a:r>
              <a:rPr lang="ru-RU" dirty="0" err="1" smtClean="0"/>
              <a:t>Хоббит</a:t>
            </a:r>
            <a:r>
              <a:rPr lang="ru-RU" dirty="0" smtClean="0"/>
              <a:t>, города и домики для Барби и многое-многое другое – это игрушки нашего времени. В последнее десятилетие широкое распространение в начальной школе получили ЛЕГО-технологии, которые позволяют осуществить плавный переход от игровой и предметной деятельности к деятельности учебной.</a:t>
            </a:r>
          </a:p>
          <a:p>
            <a:r>
              <a:rPr lang="ru-RU" dirty="0" smtClean="0"/>
              <a:t>Одним из таких перспективных направлений  дополнительного образования является робототехника, которая приобретает все большее значение. Основой робототехники является практическая и продуктивная направленность знаний, позволяющая создавать условия для самовыражения и успеха обучающихся, формирование у учащихся целостного представления о мире техники, устройстве конструкций, механизмов и машин, их месте в окружающем мире. Использование LEGO конструктора повышает мотивацию учащихся к обучению, т.к. при этом требуются знания практически из всех учебных дисциплин: математики, информатики, естественных наук, технологии, развитии речи.</a:t>
            </a:r>
          </a:p>
          <a:p>
            <a:r>
              <a:rPr lang="ru-RU" dirty="0" smtClean="0"/>
              <a:t>Работа в объединении «Робототехника» ведется по модифицированной программе «</a:t>
            </a:r>
            <a:r>
              <a:rPr lang="ru-RU" dirty="0" err="1" smtClean="0"/>
              <a:t>Легоробот</a:t>
            </a:r>
            <a:r>
              <a:rPr lang="ru-RU" dirty="0" smtClean="0"/>
              <a:t> конструирование». Курс образовательной робототехники позволяет объединить занятия конструированием и программированием, интегрированию знаний по информатике и физике с развитием инженерного мышления через техническое творчество. Обучающиеся создают модели роботов, программируют, работают исследователями, создают свои проекты. Они учатся работать в команде, получая навыки сотрудничества. </a:t>
            </a:r>
          </a:p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Приложение 5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ru-RU" smtClean="0"/>
              <a:t>20.04.2015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0999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Из диаграммы видно, какова результативность обучения. Проводится анализ прохождения программы обучающимися.</a:t>
            </a:r>
          </a:p>
          <a:p>
            <a:r>
              <a:rPr lang="ru-RU" dirty="0" smtClean="0"/>
              <a:t>Подводя общие итоги, т.е. оценивая результативность совместной творческой деятельности учащихся детского объединения, педагог должен определить следующее:</a:t>
            </a:r>
          </a:p>
          <a:p>
            <a:r>
              <a:rPr lang="ru-RU" dirty="0" smtClean="0"/>
              <a:t>•	какова степень выполнения детьми образовательной программы, </a:t>
            </a:r>
          </a:p>
          <a:p>
            <a:r>
              <a:rPr lang="ru-RU" dirty="0" smtClean="0"/>
              <a:t>•	сколько детей стали за текущий учебный год призерами конкурсов, фестивалей, соревнований, олимпиад;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сколько детей желают продолжить обучение по данной образовательной программе;</a:t>
            </a:r>
          </a:p>
          <a:p>
            <a:r>
              <a:rPr lang="ru-RU" dirty="0" smtClean="0"/>
              <a:t>• каково количество обучающихся, переведенных на следующий этап обучения;</a:t>
            </a:r>
          </a:p>
          <a:p>
            <a:r>
              <a:rPr lang="ru-RU" dirty="0" smtClean="0"/>
              <a:t>•	каков уровень организованности, самодисциплины, ответственности детей, занимающихся в группе;</a:t>
            </a:r>
          </a:p>
          <a:p>
            <a:r>
              <a:rPr lang="ru-RU" dirty="0" smtClean="0"/>
              <a:t>•	каков характер взаимоотношений в группе (уровень конфликтности, тип сотрудничества).</a:t>
            </a:r>
          </a:p>
          <a:p>
            <a:r>
              <a:rPr lang="ru-RU" dirty="0" smtClean="0"/>
              <a:t>Таким образом, разумно организованная система контроля и оценки образовательных результатов детей в системе дополнительного образования дает возможность не только определить степень освоения каждым ребенком программы и выявить наиболее способных и одаренных учащихся, но и проследить развитие личностных качеств учащихся, оказать им своевременную помощь и поддержку.</a:t>
            </a:r>
          </a:p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Приложение 5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ru-RU" smtClean="0"/>
              <a:t>20.04.2015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291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отличии от урочной деятельности в школе, где оценка уровня прохождения программы проводится по оценочной системе, в дополнительном образовании необходимо реализовывать совершенно другие подходы к определению результативности обучения.</a:t>
            </a:r>
          </a:p>
          <a:p>
            <a:r>
              <a:rPr lang="ru-RU" dirty="0" smtClean="0"/>
              <a:t>Важнейшей отличительной особенностью стандартов нового поколения является их ориентация на результаты образования, причем они рассматриваются на основе системно-</a:t>
            </a:r>
            <a:r>
              <a:rPr lang="ru-RU" dirty="0" err="1" smtClean="0"/>
              <a:t>деятельностного</a:t>
            </a:r>
            <a:r>
              <a:rPr lang="ru-RU" dirty="0" smtClean="0"/>
              <a:t> подхода. </a:t>
            </a:r>
          </a:p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Приложение 5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ru-RU" smtClean="0"/>
              <a:t>20.04.2015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248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Успехи ребенка при создании моделей на занятии, в состязаниях и конкурсах являются положительным результатом освоения программы. Ребята из объединения «Робототехника» представляют свои работы на конкурсах-выставках компьютерной открытки в Калининском районе. Это конкурс «Всегда вместе», «100 лет авиации России», «Олимпиада Сочи вчера, сегодня, завтра», районной недели техники в ЦВР, участие в международной олимпиаде по информатике «Бобер» (дипломы III степени), получают заслуженные дипломы. </a:t>
            </a:r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Приложение 5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ru-RU" smtClean="0"/>
              <a:t>20.04.2015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408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2013 году команда объединения «Робототехника» лицея  участвовала в городских состязаниях «Юный техник» и стали лауреатом. Также диплом лауреата в 2014г. был награжден </a:t>
            </a:r>
            <a:r>
              <a:rPr lang="ru-RU" dirty="0" err="1" smtClean="0"/>
              <a:t>Ляпин</a:t>
            </a:r>
            <a:r>
              <a:rPr lang="ru-RU" dirty="0" smtClean="0"/>
              <a:t> Дмитрий  на городском творческом конкурсе. </a:t>
            </a:r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Приложение 5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ru-RU" smtClean="0"/>
              <a:t>20.04.2015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904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2013,14 годах дипломами лауреата на таком же конкурсе были отмечены работы еще трех наших ребят. </a:t>
            </a:r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Приложение 5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ru-RU" smtClean="0"/>
              <a:t>20.04.2015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614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Все результаты сводятся в таблицу «Мониторинг достижений  обучающихся объединения «Робототехника»</a:t>
            </a:r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Приложение 5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ru-RU" smtClean="0"/>
              <a:t>20.04.2015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487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Естественно, не все ребята принимают участие в районных и городских мероприятиях. Но их обучение в ОДОД также должно быть оценено. Для этого проводятся конкурсы и соревнования внутри лицея.</a:t>
            </a:r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Приложение 5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ru-RU" smtClean="0"/>
              <a:t>20.04.2015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538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Используя знания, полученные по информатике, которая изучается с 1-го класса, ребята создают проекты в программах </a:t>
            </a:r>
            <a:r>
              <a:rPr lang="ru-RU" dirty="0" err="1" smtClean="0"/>
              <a:t>Paint</a:t>
            </a:r>
            <a:r>
              <a:rPr lang="ru-RU" dirty="0" smtClean="0"/>
              <a:t>, </a:t>
            </a:r>
            <a:r>
              <a:rPr lang="ru-RU" dirty="0" err="1" smtClean="0"/>
              <a:t>Microsoft</a:t>
            </a:r>
            <a:r>
              <a:rPr lang="ru-RU" dirty="0" smtClean="0"/>
              <a:t> </a:t>
            </a:r>
            <a:r>
              <a:rPr lang="ru-RU" dirty="0" err="1" smtClean="0"/>
              <a:t>PowerPoint</a:t>
            </a:r>
            <a:r>
              <a:rPr lang="ru-RU" dirty="0" smtClean="0"/>
              <a:t>, защищают их на занятиях, выступают с ними на научно-практических конференциях лицея. Особенно интересен был проект «Курьезы робототехники», в котором затрагивался вопрос современности «Какой друг лучше: живой или электронный?». И на примере японской собачки «</a:t>
            </a:r>
            <a:r>
              <a:rPr lang="ru-RU" dirty="0" err="1" smtClean="0"/>
              <a:t>Айбо</a:t>
            </a:r>
            <a:r>
              <a:rPr lang="ru-RU" dirty="0" smtClean="0"/>
              <a:t>» было доказано, что робот – это здорово, но друг должен быть настоящим. Практическая часть была представлена </a:t>
            </a:r>
            <a:r>
              <a:rPr lang="ru-RU" dirty="0" err="1" smtClean="0"/>
              <a:t>лего</a:t>
            </a:r>
            <a:r>
              <a:rPr lang="ru-RU" dirty="0" smtClean="0"/>
              <a:t>-роботом собакой, которая выполняла различные команды. Проект на конференции «Первые шаги» был удостоен призом «Зрительские симпатии».</a:t>
            </a:r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Приложение 5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ru-RU" smtClean="0"/>
              <a:t>20.04.2015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422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19F2-B6B6-4231-B8EA-318A87F4EC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151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19F2-B6B6-4231-B8EA-318A87F4EC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44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19F2-B6B6-4231-B8EA-318A87F4EC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687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2AA54-2AE9-469A-B771-C7B3DBF6DF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722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2AA54-2AE9-469A-B771-C7B3DBF6DF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256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2AA54-2AE9-469A-B771-C7B3DBF6DF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64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2AA54-2AE9-469A-B771-C7B3DBF6DF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630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2AA54-2AE9-469A-B771-C7B3DBF6DF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0533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2AA54-2AE9-469A-B771-C7B3DBF6DF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0854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2AA54-2AE9-469A-B771-C7B3DBF6DF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3353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2AA54-2AE9-469A-B771-C7B3DBF6DF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144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19F2-B6B6-4231-B8EA-318A87F4EC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2072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2AA54-2AE9-469A-B771-C7B3DBF6DF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0099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2AA54-2AE9-469A-B771-C7B3DBF6DF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119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2AA54-2AE9-469A-B771-C7B3DBF6DF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977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19F2-B6B6-4231-B8EA-318A87F4EC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82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19F2-B6B6-4231-B8EA-318A87F4EC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240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19F2-B6B6-4231-B8EA-318A87F4EC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449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19F2-B6B6-4231-B8EA-318A87F4EC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21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19F2-B6B6-4231-B8EA-318A87F4EC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837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19F2-B6B6-4231-B8EA-318A87F4EC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669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19F2-B6B6-4231-B8EA-318A87F4EC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867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19F2-B6B6-4231-B8EA-318A87F4EC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30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2AA54-2AE9-469A-B771-C7B3DBF6DF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570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34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12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3.xml"/><Relationship Id="rId5" Type="http://schemas.openxmlformats.org/officeDocument/2006/relationships/image" Target="../media/image42.gif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.png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0.jpeg"/><Relationship Id="rId5" Type="http://schemas.openxmlformats.org/officeDocument/2006/relationships/image" Target="../media/image49.jpg"/><Relationship Id="rId4" Type="http://schemas.openxmlformats.org/officeDocument/2006/relationships/image" Target="../media/image48.jp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slide" Target="slide20.xml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5.png"/><Relationship Id="rId5" Type="http://schemas.openxmlformats.org/officeDocument/2006/relationships/image" Target="../media/image8.png"/><Relationship Id="rId10" Type="http://schemas.openxmlformats.org/officeDocument/2006/relationships/slide" Target="slide5.xml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slide" Target="slide7.xml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12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Relationship Id="rId1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6.png"/><Relationship Id="rId7" Type="http://schemas.openxmlformats.org/officeDocument/2006/relationships/slide" Target="slide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0.jpeg"/><Relationship Id="rId7" Type="http://schemas.openxmlformats.org/officeDocument/2006/relationships/slide" Target="slide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6207" y="1772816"/>
            <a:ext cx="7772400" cy="1355239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Мониторинг как средство отслеживания эффективности образовательной и воспитательной деятельности педагога на примере работы руководителя объединения «Робототехника»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76056" y="3933056"/>
            <a:ext cx="3638586" cy="1008112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rgbClr val="002060"/>
                </a:solidFill>
              </a:rPr>
              <a:t>Педагог </a:t>
            </a:r>
            <a:r>
              <a:rPr lang="ru-RU" sz="2400" dirty="0" err="1" smtClean="0">
                <a:solidFill>
                  <a:srgbClr val="002060"/>
                </a:solidFill>
              </a:rPr>
              <a:t>Вагеник</a:t>
            </a:r>
            <a:r>
              <a:rPr lang="ru-RU" sz="2400" dirty="0" smtClean="0">
                <a:solidFill>
                  <a:srgbClr val="002060"/>
                </a:solidFill>
              </a:rPr>
              <a:t> И.Ю.</a:t>
            </a:r>
          </a:p>
          <a:p>
            <a:pPr algn="l"/>
            <a:r>
              <a:rPr lang="ru-RU" sz="2400" dirty="0" smtClean="0">
                <a:solidFill>
                  <a:srgbClr val="002060"/>
                </a:solidFill>
              </a:rPr>
              <a:t>ГБОУ лицей №144</a:t>
            </a:r>
          </a:p>
          <a:p>
            <a:endParaRPr lang="ru-RU" sz="2000" dirty="0" smtClean="0">
              <a:solidFill>
                <a:srgbClr val="002060"/>
              </a:solidFill>
            </a:endParaRPr>
          </a:p>
          <a:p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6" y="836713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 </a:t>
            </a:r>
            <a:r>
              <a:rPr lang="ru-RU" b="1" dirty="0" smtClean="0"/>
              <a:t>Педагогическая </a:t>
            </a:r>
            <a:r>
              <a:rPr lang="ru-RU" b="1" dirty="0"/>
              <a:t>гостиная по теме "Особенности занятия в системе ДО</a:t>
            </a:r>
            <a:r>
              <a:rPr lang="ru-RU" b="1" dirty="0" smtClean="0"/>
              <a:t>"</a:t>
            </a: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74137"/>
            <a:ext cx="3168352" cy="21124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92305" y="3412472"/>
            <a:ext cx="3800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2 год обучения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04043" y="6021288"/>
            <a:ext cx="380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Санкт-Петербург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2015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7" y="26145"/>
            <a:ext cx="9103183" cy="810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021288"/>
            <a:ext cx="822325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688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48680"/>
            <a:ext cx="3888432" cy="2919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055" y="3861048"/>
            <a:ext cx="3438203" cy="2579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IMG_377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32511"/>
            <a:ext cx="3312368" cy="24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0"/>
            <a:ext cx="3936438" cy="2952328"/>
          </a:xfrm>
          <a:prstGeom prst="rect">
            <a:avLst/>
          </a:prstGeom>
        </p:spPr>
      </p:pic>
      <p:pic>
        <p:nvPicPr>
          <p:cNvPr id="8194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752" y="6456461"/>
            <a:ext cx="411162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10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498178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детей в открытых занятиях в рамках семинаров и конференций педагогов и учителей города и района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16832"/>
            <a:ext cx="3550022" cy="26625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955" y="1772816"/>
            <a:ext cx="3552394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6317505"/>
            <a:ext cx="411163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272533"/>
            <a:ext cx="3419872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1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G:\футбол1\футбол\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125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футбол1\футбол\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188640"/>
            <a:ext cx="24765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5721" y="1510978"/>
            <a:ext cx="6408712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 pitchFamily="34" charset="0"/>
              </a:rPr>
              <a:t>Галактический футбол</a:t>
            </a:r>
            <a:endParaRPr lang="ru-RU" sz="72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3835366"/>
            <a:ext cx="74888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prstClr val="black"/>
                </a:solidFill>
              </a:rPr>
              <a:t>Простые механизмы</a:t>
            </a:r>
            <a:r>
              <a:rPr lang="ru-RU" sz="2800" b="1" dirty="0" smtClean="0">
                <a:solidFill>
                  <a:prstClr val="black"/>
                </a:solidFill>
              </a:rPr>
              <a:t>,  </a:t>
            </a:r>
            <a:r>
              <a:rPr lang="ru-RU" sz="2800" b="1" dirty="0">
                <a:solidFill>
                  <a:prstClr val="black"/>
                </a:solidFill>
              </a:rPr>
              <a:t>работающие в </a:t>
            </a:r>
            <a:r>
              <a:rPr lang="ru-RU" sz="2800" b="1" dirty="0" smtClean="0">
                <a:solidFill>
                  <a:prstClr val="black"/>
                </a:solidFill>
              </a:rPr>
              <a:t>моделях</a:t>
            </a:r>
          </a:p>
          <a:p>
            <a:pPr algn="ctr"/>
            <a:r>
              <a:rPr lang="ru-RU" sz="2800" b="1" dirty="0" smtClean="0">
                <a:solidFill>
                  <a:prstClr val="black"/>
                </a:solidFill>
              </a:rPr>
              <a:t>Открытое занятие объединения «Робототехника»</a:t>
            </a:r>
            <a:endParaRPr lang="ru-RU" sz="2800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4718" y="188640"/>
            <a:ext cx="5976664" cy="92333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white"/>
                </a:solidFill>
              </a:rPr>
              <a:t>Районный семинар «Формирование </a:t>
            </a:r>
            <a:r>
              <a:rPr lang="ru-RU" b="1" dirty="0">
                <a:solidFill>
                  <a:prstClr val="white"/>
                </a:solidFill>
              </a:rPr>
              <a:t>исследовательской культуры младших школьников с использованием лабораторного оборудования»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5218" y="5256993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</a:rPr>
              <a:t>Педагог </a:t>
            </a:r>
            <a:r>
              <a:rPr lang="ru-RU" sz="2000" b="1" dirty="0" err="1" smtClean="0">
                <a:solidFill>
                  <a:prstClr val="black"/>
                </a:solidFill>
              </a:rPr>
              <a:t>Вагеник</a:t>
            </a:r>
            <a:r>
              <a:rPr lang="ru-RU" sz="2000" b="1" dirty="0" smtClean="0">
                <a:solidFill>
                  <a:prstClr val="black"/>
                </a:solidFill>
              </a:rPr>
              <a:t> И.Ю.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83768" y="6237312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Г. Санкт-Петербург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2014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638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24107"/>
            <a:ext cx="555178" cy="51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65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3" t="24602" r="19221" b="15439"/>
          <a:stretch/>
        </p:blipFill>
        <p:spPr bwMode="auto">
          <a:xfrm>
            <a:off x="435375" y="620688"/>
            <a:ext cx="3569111" cy="271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864" y="3670255"/>
            <a:ext cx="4001486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30260" y="5526814"/>
            <a:ext cx="305727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 pitchFamily="34" charset="0"/>
              </a:rPr>
              <a:t>Команда «Зенит»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Impact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150" y="692696"/>
            <a:ext cx="3456384" cy="25922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861048"/>
            <a:ext cx="3744416" cy="2808312"/>
          </a:xfrm>
          <a:prstGeom prst="rect">
            <a:avLst/>
          </a:prstGeom>
        </p:spPr>
      </p:pic>
      <p:pic>
        <p:nvPicPr>
          <p:cNvPr id="17410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944" y="6347836"/>
            <a:ext cx="555178" cy="51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65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4270" y="1483044"/>
            <a:ext cx="7772400" cy="135523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Моделирование сказочного «</a:t>
            </a:r>
            <a:r>
              <a:rPr lang="ru-RU" b="1" dirty="0">
                <a:solidFill>
                  <a:srgbClr val="0070C0"/>
                </a:solidFill>
              </a:rPr>
              <a:t>У</a:t>
            </a:r>
            <a:r>
              <a:rPr lang="ru-RU" b="1" dirty="0" smtClean="0">
                <a:solidFill>
                  <a:srgbClr val="0070C0"/>
                </a:solidFill>
              </a:rPr>
              <a:t>много дома»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76056" y="3933056"/>
            <a:ext cx="3638586" cy="1008112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rgbClr val="002060"/>
                </a:solidFill>
              </a:rPr>
              <a:t>Педагог </a:t>
            </a:r>
            <a:r>
              <a:rPr lang="ru-RU" sz="2400" dirty="0" err="1" smtClean="0">
                <a:solidFill>
                  <a:srgbClr val="002060"/>
                </a:solidFill>
              </a:rPr>
              <a:t>Вагеник</a:t>
            </a:r>
            <a:r>
              <a:rPr lang="ru-RU" sz="2400" dirty="0" smtClean="0">
                <a:solidFill>
                  <a:srgbClr val="002060"/>
                </a:solidFill>
              </a:rPr>
              <a:t> И.Ю.</a:t>
            </a:r>
          </a:p>
          <a:p>
            <a:pPr algn="l"/>
            <a:r>
              <a:rPr lang="ru-RU" sz="2400" dirty="0" smtClean="0">
                <a:solidFill>
                  <a:srgbClr val="002060"/>
                </a:solidFill>
              </a:rPr>
              <a:t>ГБОУ лицей №144</a:t>
            </a:r>
          </a:p>
          <a:p>
            <a:endParaRPr lang="ru-RU" sz="2000" dirty="0" smtClean="0">
              <a:solidFill>
                <a:srgbClr val="002060"/>
              </a:solidFill>
            </a:endParaRPr>
          </a:p>
          <a:p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6" y="836713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Городская научно-практическая конференция учителей математики </a:t>
            </a:r>
            <a:r>
              <a:rPr lang="ru-RU" b="1" i="1" dirty="0" smtClean="0">
                <a:solidFill>
                  <a:prstClr val="black"/>
                </a:solidFill>
              </a:rPr>
              <a:t>«ФГОС</a:t>
            </a:r>
            <a:r>
              <a:rPr lang="ru-RU" b="1" i="1" dirty="0">
                <a:solidFill>
                  <a:prstClr val="black"/>
                </a:solidFill>
              </a:rPr>
              <a:t>: основные подходы к реализации систематического образования»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27784" y="2857834"/>
            <a:ext cx="38002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Занятие по робототехнике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2 год обучения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04043" y="6021288"/>
            <a:ext cx="380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Санкт-Петербург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2015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7" y="26145"/>
            <a:ext cx="9103183" cy="810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477" y="6237312"/>
            <a:ext cx="587240" cy="53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07541"/>
            <a:ext cx="3515883" cy="2636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7284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6757" y="0"/>
            <a:ext cx="4824537" cy="792088"/>
          </a:xfrm>
          <a:solidFill>
            <a:schemeClr val="bg1"/>
          </a:solidFill>
        </p:spPr>
        <p:txBody>
          <a:bodyPr/>
          <a:lstStyle/>
          <a:p>
            <a:r>
              <a:rPr lang="ru-RU" b="1" spc="3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Умный дом</a:t>
            </a:r>
            <a:endParaRPr lang="ru-RU" b="1" spc="3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387" y="1010302"/>
            <a:ext cx="5930984" cy="2678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214" y="3464780"/>
            <a:ext cx="3956356" cy="2637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33" y="3717032"/>
            <a:ext cx="4384946" cy="2555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367028"/>
            <a:ext cx="534293" cy="490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Умный Дом ШОУРУМ Lovehome AS 02 2015 72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H="1">
            <a:off x="4324639" y="6488932"/>
            <a:ext cx="448775" cy="252436"/>
          </a:xfrm>
          <a:prstGeom prst="rect">
            <a:avLst/>
          </a:prstGeom>
        </p:spPr>
      </p:pic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86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143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Сказочный прообраз «Умного дома»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150" y="2065834"/>
            <a:ext cx="5598666" cy="381642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132856"/>
            <a:ext cx="4787094" cy="3682380"/>
          </a:xfrm>
          <a:prstGeom prst="rect">
            <a:avLst/>
          </a:prstGeom>
        </p:spPr>
      </p:pic>
      <p:pic>
        <p:nvPicPr>
          <p:cNvPr id="7170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6223279"/>
            <a:ext cx="478827" cy="440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1988840"/>
            <a:ext cx="331236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B0F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ЛЕГО</a:t>
            </a:r>
            <a:r>
              <a:rPr lang="ru-RU" sz="28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 -  </a:t>
            </a:r>
            <a:r>
              <a:rPr lang="ru-RU" sz="2800" dirty="0">
                <a:latin typeface="Monotype Corsiva" panose="03010101010201010101" pitchFamily="66" charset="0"/>
                <a:cs typeface="Times New Roman" panose="02020603050405020304" pitchFamily="18" charset="0"/>
              </a:rPr>
              <a:t>это мир фантазий!</a:t>
            </a:r>
            <a:r>
              <a:rPr lang="ru-RU" sz="28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2800" dirty="0">
                <a:latin typeface="Monotype Corsiva" panose="03010101010201010101" pitchFamily="66" charset="0"/>
                <a:cs typeface="Times New Roman" panose="02020603050405020304" pitchFamily="18" charset="0"/>
              </a:rPr>
              <a:t>Мир идей, разнообразий.</a:t>
            </a:r>
            <a:r>
              <a:rPr lang="ru-RU" sz="28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2800" dirty="0">
                <a:latin typeface="Monotype Corsiva" panose="03010101010201010101" pitchFamily="66" charset="0"/>
                <a:cs typeface="Times New Roman" panose="02020603050405020304" pitchFamily="18" charset="0"/>
              </a:rPr>
              <a:t>Изучая схемы в нём,</a:t>
            </a:r>
            <a:r>
              <a:rPr lang="ru-RU" sz="28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2800" dirty="0">
                <a:latin typeface="Monotype Corsiva" panose="03010101010201010101" pitchFamily="66" charset="0"/>
                <a:cs typeface="Times New Roman" panose="02020603050405020304" pitchFamily="18" charset="0"/>
              </a:rPr>
              <a:t>Может получиться дом.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43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98" y="3645024"/>
            <a:ext cx="4500502" cy="30243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575" y="3645024"/>
            <a:ext cx="4032449" cy="30243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6" y="356891"/>
            <a:ext cx="3995936" cy="271232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4088"/>
            <a:ext cx="4136992" cy="275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062" y="6400413"/>
            <a:ext cx="497962" cy="45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11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5353" y="203888"/>
            <a:ext cx="819179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деталей, используемых в избушке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96" y="980728"/>
            <a:ext cx="3152169" cy="2362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175" y="836712"/>
            <a:ext cx="3344297" cy="2506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2" r="23406"/>
          <a:stretch/>
        </p:blipFill>
        <p:spPr bwMode="auto">
          <a:xfrm>
            <a:off x="325353" y="3467500"/>
            <a:ext cx="2569029" cy="3146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131840" y="3770748"/>
            <a:ext cx="3384376" cy="2893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022507" y="4313995"/>
            <a:ext cx="145908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a∙b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7600" y="4032358"/>
            <a:ext cx="178490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P=2∙(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a+b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79752" y="4694300"/>
            <a:ext cx="21971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P=2∙(6+8)</a:t>
            </a:r>
            <a:endParaRPr lang="ru-RU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3409803" y="5358943"/>
            <a:ext cx="96853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P=28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147" y="6241106"/>
            <a:ext cx="589935" cy="542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022507" y="5241164"/>
            <a:ext cx="133792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480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5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pc="3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</a:t>
            </a:r>
            <a:r>
              <a:rPr lang="ru-RU" spc="3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3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</a:t>
            </a:r>
            <a:endParaRPr lang="ru-RU" b="1" spc="3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http://cache.lego.com/r/education/-/media/lego%20education/home/images/preschool%20and%20school/wedo/wedo-program-parrot.png?l.r=1608736895"/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03"/>
          <a:stretch/>
        </p:blipFill>
        <p:spPr bwMode="auto">
          <a:xfrm>
            <a:off x="395536" y="1334333"/>
            <a:ext cx="4221222" cy="166622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23478" y="305257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spc="3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Попугай</a:t>
            </a:r>
            <a:endParaRPr lang="ru-RU" sz="2800" spc="3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530 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7" t="45412" b="46629"/>
          <a:stretch/>
        </p:blipFill>
        <p:spPr bwMode="auto">
          <a:xfrm>
            <a:off x="415466" y="3645112"/>
            <a:ext cx="5256584" cy="11785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9512" y="4885085"/>
            <a:ext cx="66967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Каждый раз при срабатывании датчика расстояния программа должна включать мотор на мощности 6 против часовой стрелки на полсекунды и выводить на экран случайный фон с его номером.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402735" y="3022739"/>
            <a:ext cx="52620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экран четных чисел в диапазоне от 0 до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530 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11" r="69822" b="10979"/>
          <a:stretch/>
        </p:blipFill>
        <p:spPr bwMode="auto">
          <a:xfrm>
            <a:off x="4402735" y="1556791"/>
            <a:ext cx="4320480" cy="12673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362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538" y="6290972"/>
            <a:ext cx="411163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71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Назначение робототехники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Конструирование </a:t>
            </a:r>
            <a:r>
              <a:rPr lang="ru-RU" dirty="0"/>
              <a:t>роботов </a:t>
            </a:r>
            <a:r>
              <a:rPr lang="ru-RU" dirty="0" smtClean="0"/>
              <a:t> служит для </a:t>
            </a:r>
          </a:p>
          <a:p>
            <a:r>
              <a:rPr lang="ru-RU" dirty="0" smtClean="0"/>
              <a:t>изучения </a:t>
            </a:r>
            <a:r>
              <a:rPr lang="ru-RU" dirty="0"/>
              <a:t>технологии и </a:t>
            </a:r>
            <a:r>
              <a:rPr lang="ru-RU" dirty="0" smtClean="0"/>
              <a:t>информатики;</a:t>
            </a:r>
            <a:endParaRPr lang="ru-RU" dirty="0"/>
          </a:p>
          <a:p>
            <a:r>
              <a:rPr lang="ru-RU" dirty="0" smtClean="0"/>
              <a:t>повышения </a:t>
            </a:r>
            <a:r>
              <a:rPr lang="ru-RU" dirty="0"/>
              <a:t>мотивации к изучении механики, физики, </a:t>
            </a:r>
            <a:r>
              <a:rPr lang="ru-RU" dirty="0" smtClean="0"/>
              <a:t>математики;</a:t>
            </a:r>
          </a:p>
          <a:p>
            <a:r>
              <a:rPr lang="ru-RU" dirty="0" smtClean="0"/>
              <a:t>развития </a:t>
            </a:r>
            <a:r>
              <a:rPr lang="ru-RU" dirty="0"/>
              <a:t>познавательной, исследовательской деятельности учеников.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949280"/>
            <a:ext cx="822325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95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77768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165304"/>
            <a:ext cx="555178" cy="51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7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903608"/>
              </p:ext>
            </p:extLst>
          </p:nvPr>
        </p:nvGraphicFramePr>
        <p:xfrm>
          <a:off x="179512" y="999130"/>
          <a:ext cx="8712967" cy="75712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21309"/>
                <a:gridCol w="1328752"/>
                <a:gridCol w="1802947"/>
                <a:gridCol w="879285"/>
                <a:gridCol w="1096727"/>
                <a:gridCol w="1096727"/>
                <a:gridCol w="1087220"/>
              </a:tblGrid>
              <a:tr h="23598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Показатели (оцениваемые параметры)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2" marR="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Критерии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2" marR="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Степень выраженности оцениваемого качества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2" marR="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Кол-во баллов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2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Методы диагностик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2" marR="47622" marT="0" marB="0"/>
                </a:tc>
              </a:tr>
              <a:tr h="2947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Стартовый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2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Промежуточный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2" marR="6212" marT="6212" marB="621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Итоговый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2" marR="6212" marT="6212" marB="6212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96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I. Теоретическая подготовка ребенка: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1. Теоретические знания (по основным разделам учебно-тематического плана программы)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2. Владение специальной терминологией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2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Соответствие теоретических знаний ребенка программным требованиям;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Осмысленность и правильность использования специальной терминологии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2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максимальный уровень(ребенок освоил практически весь объем знаний, предусмотренных программой за конкретный период).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максимальный уровень (специальные термины употребляет осознанно и в полном соответствии с их содержанием)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2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2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2" marR="6212" marT="6212" marB="6212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2" marR="6212" marT="6212" marB="6212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Наблюдение, тестирование, контрольный опрос и др.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Собеседование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2" marR="47622" marT="0" marB="0"/>
                </a:tc>
              </a:tr>
              <a:tr h="24920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II. Практическая подготовка ребенка: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1.Практические умения и навыки, предусмотренные программой  (по основным разделам учебно-тематического плана программы)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2.Владение специальным оборудованием и оснащением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3.Творческие навыки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2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Соответствие практических умений и навыков программным требованиям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Отсутствие затруднений в использовании специального оборудования и оснащения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Креативность в выполнении практических заданий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2" marR="0" marT="0" marB="0"/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средний уровень (объем усвоенных умений и навыков составляет более 1/2);</a:t>
                      </a:r>
                    </a:p>
                    <a:p>
                      <a:pPr marL="863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marL="863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marL="863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marL="863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marL="863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marL="863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максимальный уровень (работает с оборудованием самостоятельно, не испытывает особых трудностей).</a:t>
                      </a:r>
                    </a:p>
                    <a:p>
                      <a:pPr marL="8763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творческий уровень (выполняет практические задания с элементами творчества)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2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7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2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2" marR="6212" marT="6212" marB="6212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2" marR="6212" marT="6212" marB="6212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Контрольные задания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Контрольные задания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Контрольные задания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2" marR="47622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948723" y="164266"/>
            <a:ext cx="7548220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Мониторинг результатов обучения Багровой Анастасии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по дополнительной образовательной программе «</a:t>
            </a:r>
            <a:r>
              <a:rPr kumimoji="0" lang="ru-RU" alt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Легоробот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конструирование»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Объединение «Робототехника»  Педагог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Вагеник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И.Ю.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838" y="6480175"/>
            <a:ext cx="411162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93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447224"/>
              </p:ext>
            </p:extLst>
          </p:nvPr>
        </p:nvGraphicFramePr>
        <p:xfrm>
          <a:off x="179513" y="116633"/>
          <a:ext cx="8784975" cy="77815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49541"/>
                <a:gridCol w="1381315"/>
                <a:gridCol w="1874267"/>
                <a:gridCol w="795443"/>
                <a:gridCol w="914067"/>
                <a:gridCol w="1140114"/>
                <a:gridCol w="1130228"/>
              </a:tblGrid>
              <a:tr h="66967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III. </a:t>
                      </a:r>
                      <a:r>
                        <a:rPr lang="ru-RU" sz="1200" dirty="0" err="1">
                          <a:effectLst/>
                        </a:rPr>
                        <a:t>Общеучебные</a:t>
                      </a:r>
                      <a:r>
                        <a:rPr lang="ru-RU" sz="1200" dirty="0">
                          <a:effectLst/>
                        </a:rPr>
                        <a:t> умения и навыки ребенка: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1. Учебно-интеллектуальные умения: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1.1. Умение пользоваться компьютерными источниками информации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1.2. Умение осуществлять учебно-исследовательскую работу (писать рефераты, проводить самостоятельные учебные исследования)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2. Учебно-коммуникативные умения: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ru-RU" sz="1200" dirty="0">
                          <a:effectLst/>
                        </a:rPr>
                        <a:t>Умение слушать и слышать педагога</a:t>
                      </a:r>
                    </a:p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 startAt="2"/>
                        <a:tabLst>
                          <a:tab pos="228600" algn="l"/>
                        </a:tabLst>
                      </a:pPr>
                      <a:r>
                        <a:rPr lang="ru-RU" sz="1200" dirty="0">
                          <a:effectLst/>
                        </a:rPr>
                        <a:t>Умение выступать перед аудиторией</a:t>
                      </a:r>
                    </a:p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8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Самостоятельность в пользовании компьютерными источниками информации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Самостоятельность в учебно-исследовательской  работе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Адекватность </a:t>
                      </a:r>
                      <a:r>
                        <a:rPr lang="ru-RU" sz="1200" dirty="0">
                          <a:effectLst/>
                        </a:rPr>
                        <a:t>восприятия информации, идущей от педагога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Свобода владения и подачи обучающимся подготовленной информации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Самостоятельность в построении дискуссионного выступления, логика в построении доказательств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</a:txBody>
                  <a:tcPr marL="29508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marL="169863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marL="169863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максимальный уровень (работает с Интернетом самостоятельно, не испытывает особых трудностей)• </a:t>
                      </a:r>
                    </a:p>
                    <a:p>
                      <a:pPr marL="169863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 средний уровень (работает над проектом  с помощью педагога или родителей)</a:t>
                      </a:r>
                    </a:p>
                    <a:p>
                      <a:pPr marL="169863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</a:endParaRPr>
                    </a:p>
                    <a:p>
                      <a:pPr marL="169863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marL="169863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marL="393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marL="393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максимальный </a:t>
                      </a:r>
                      <a:r>
                        <a:rPr lang="ru-RU" sz="1200" dirty="0">
                          <a:effectLst/>
                        </a:rPr>
                        <a:t>уровень </a:t>
                      </a:r>
                    </a:p>
                    <a:p>
                      <a:pPr marL="393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marL="393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marL="393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marL="393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marL="393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marL="393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marL="393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marL="393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marL="393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максимальный уровень </a:t>
                      </a:r>
                    </a:p>
                    <a:p>
                      <a:pPr marL="393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marL="393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marL="393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marL="393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</a:endParaRPr>
                    </a:p>
                    <a:p>
                      <a:pPr marL="393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marL="393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</a:txBody>
                  <a:tcPr marL="29508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</a:txBody>
                  <a:tcPr marL="29508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49" marR="3849" marT="3849" marB="384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49" marR="3849" marT="3849" marB="384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Анализ исследовательской работы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Наблюдение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Наблюдение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8" marR="29508" marT="0" marB="0"/>
                </a:tc>
              </a:tr>
            </a:tbl>
          </a:graphicData>
        </a:graphic>
      </p:graphicFrame>
      <p:pic>
        <p:nvPicPr>
          <p:cNvPr id="1229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826" y="6480175"/>
            <a:ext cx="411162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11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0"/>
            <a:ext cx="806489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Диагностическая карта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«Учет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достижений результатов обучающихся </a:t>
            </a:r>
            <a:r>
              <a:rPr lang="ru-RU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</a:t>
            </a:r>
            <a:r>
              <a:rPr lang="ru-RU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                                        объединения «Робототехника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/>
              <a:t>				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6652519"/>
              </p:ext>
            </p:extLst>
          </p:nvPr>
        </p:nvGraphicFramePr>
        <p:xfrm>
          <a:off x="107504" y="1015663"/>
          <a:ext cx="8723312" cy="56536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4994"/>
                <a:gridCol w="1367910"/>
                <a:gridCol w="264994"/>
                <a:gridCol w="264994"/>
                <a:gridCol w="273373"/>
                <a:gridCol w="273373"/>
                <a:gridCol w="273897"/>
                <a:gridCol w="350357"/>
                <a:gridCol w="350357"/>
                <a:gridCol w="350881"/>
                <a:gridCol w="350881"/>
                <a:gridCol w="281752"/>
                <a:gridCol w="301129"/>
                <a:gridCol w="301129"/>
                <a:gridCol w="276515"/>
                <a:gridCol w="357165"/>
                <a:gridCol w="357165"/>
                <a:gridCol w="268659"/>
                <a:gridCol w="268659"/>
                <a:gridCol w="271801"/>
                <a:gridCol w="271801"/>
                <a:gridCol w="290131"/>
                <a:gridCol w="290131"/>
                <a:gridCol w="267088"/>
                <a:gridCol w="267088"/>
                <a:gridCol w="267088"/>
              </a:tblGrid>
              <a:tr h="265797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№ п/п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Фамилия, имя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 gridSpan="1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Знания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Умения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336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Правила </a:t>
                      </a:r>
                      <a:r>
                        <a:rPr lang="ru-RU" sz="1100" dirty="0" err="1">
                          <a:effectLst/>
                        </a:rPr>
                        <a:t>повед</a:t>
                      </a:r>
                      <a:r>
                        <a:rPr lang="ru-RU" sz="1100" dirty="0">
                          <a:effectLst/>
                        </a:rPr>
                        <a:t>. И ТБ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основные компоненты конструктора </a:t>
                      </a:r>
                      <a:r>
                        <a:rPr lang="ru-RU" sz="1100" spc="50">
                          <a:effectLst/>
                        </a:rPr>
                        <a:t>ПервоРобот LEGO® Education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69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компьютерная среда LEGO® включающую в себя графический язык программирования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конструктивные особенности различных моделей, сооружений и механизмов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работать по предложенным компьютерным инструкциям конструктора 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творчески подходить к решению задачи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довести решение задачи до работающей модели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уметь создавать мини проекты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620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Стартовый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Промежут.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итоговый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Стартовый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Промежут.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итоговый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Стартовый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Промежут.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итоговый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Стартовый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Промежут.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итоговый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Стартовый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Промежут.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итоговый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Стартовый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Промежут.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итоговый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Стартовый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Промежут.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итоговый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Стартовый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Промежут.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итоговый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 vert="vert270"/>
                </a:tc>
              </a:tr>
              <a:tr h="2657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Алтухов Арсентий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</a:tr>
              <a:tr h="2657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Аброськина Анастасия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</a:tr>
              <a:tr h="2657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Багрова Настя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</a:tr>
              <a:tr h="2657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Борин Иван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</a:tr>
              <a:tr h="2657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Бикмухадинов Денис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</a:tr>
              <a:tr h="2657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Белинский Тимофей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</a:tr>
              <a:tr h="2657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Васильев Андрей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</a:tr>
              <a:tr h="2657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Васильев Артем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</a:tr>
              <a:tr h="2657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Гагарина Алиса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9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359" marR="53359" marT="0" marB="0"/>
                </a:tc>
              </a:tr>
            </a:tbl>
          </a:graphicData>
        </a:graphic>
      </p:graphicFrame>
      <p:pic>
        <p:nvPicPr>
          <p:cNvPr id="13314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179" y="6237312"/>
            <a:ext cx="483170" cy="44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04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4169716"/>
              </p:ext>
            </p:extLst>
          </p:nvPr>
        </p:nvGraphicFramePr>
        <p:xfrm>
          <a:off x="179512" y="188640"/>
          <a:ext cx="8784978" cy="27717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2327"/>
                <a:gridCol w="1557589"/>
                <a:gridCol w="552002"/>
                <a:gridCol w="479258"/>
                <a:gridCol w="427910"/>
                <a:gridCol w="397956"/>
                <a:gridCol w="427910"/>
                <a:gridCol w="397956"/>
                <a:gridCol w="427910"/>
                <a:gridCol w="449304"/>
                <a:gridCol w="449304"/>
                <a:gridCol w="376561"/>
                <a:gridCol w="359443"/>
                <a:gridCol w="479258"/>
                <a:gridCol w="479258"/>
                <a:gridCol w="376561"/>
                <a:gridCol w="376561"/>
                <a:gridCol w="427910"/>
              </a:tblGrid>
              <a:tr h="4497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solidFill>
                            <a:srgbClr val="00B0F0"/>
                          </a:solidFill>
                          <a:effectLst/>
                        </a:rPr>
                        <a:t>№ п/п</a:t>
                      </a:r>
                      <a:endParaRPr lang="ru-RU" sz="1400" b="0" i="0" u="none" strike="noStrike" dirty="0">
                        <a:solidFill>
                          <a:srgbClr val="00B0F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solidFill>
                            <a:srgbClr val="00B0F0"/>
                          </a:solidFill>
                          <a:effectLst/>
                        </a:rPr>
                        <a:t>Фамилия, имя</a:t>
                      </a:r>
                      <a:endParaRPr lang="ru-RU" sz="1400" b="0" i="0" u="none" strike="noStrike" dirty="0">
                        <a:solidFill>
                          <a:srgbClr val="00B0F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 gridSpan="8"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solidFill>
                            <a:srgbClr val="00B0F0"/>
                          </a:solidFill>
                          <a:effectLst/>
                        </a:rPr>
                        <a:t>Знания</a:t>
                      </a:r>
                      <a:endParaRPr lang="ru-RU" sz="1400" b="0" i="0" u="none" strike="noStrike" dirty="0">
                        <a:solidFill>
                          <a:srgbClr val="00B0F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solidFill>
                            <a:srgbClr val="00B0F0"/>
                          </a:solidFill>
                          <a:effectLst/>
                        </a:rPr>
                        <a:t>Умения</a:t>
                      </a:r>
                      <a:endParaRPr lang="ru-RU" sz="1400" b="0" i="0" u="none" strike="noStrike" dirty="0">
                        <a:solidFill>
                          <a:srgbClr val="00B0F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2246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Правила </a:t>
                      </a:r>
                      <a:r>
                        <a:rPr lang="ru-RU" sz="1000" b="1" u="none" strike="noStrike" dirty="0" err="1">
                          <a:effectLst/>
                        </a:rPr>
                        <a:t>повед</a:t>
                      </a:r>
                      <a:r>
                        <a:rPr lang="ru-RU" sz="1000" b="1" u="none" strike="noStrike" dirty="0">
                          <a:effectLst/>
                        </a:rPr>
                        <a:t>. И ТБ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основные компоненты конструктора </a:t>
                      </a:r>
                      <a:r>
                        <a:rPr lang="ru-RU" sz="1000" b="1" u="none" strike="noStrike" dirty="0" err="1">
                          <a:effectLst/>
                        </a:rPr>
                        <a:t>ПервоРобот</a:t>
                      </a:r>
                      <a:r>
                        <a:rPr lang="ru-RU" sz="1000" b="1" u="none" strike="noStrike" dirty="0">
                          <a:effectLst/>
                        </a:rPr>
                        <a:t> LEGO® </a:t>
                      </a:r>
                      <a:r>
                        <a:rPr lang="ru-RU" sz="1000" b="1" u="none" strike="noStrike" dirty="0" err="1">
                          <a:effectLst/>
                        </a:rPr>
                        <a:t>Education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effectLst/>
                        </a:rPr>
                        <a:t>компьютерная среда LEGO® включающую в себя графический язык программирования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конструктивные особенности различных моделей, сооружений и механизмов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работать по предложенным компьютерным инструкциям конструктора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творчески подходить к решению задачи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довести решение задачи до работающей модели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уметь создавать мини проекты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9949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Стартовый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vert="vert27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Промежут.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vert="vert27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Стартовый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vert="vert27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Промежут.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vert="vert27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Стартовый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vert="vert27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Промежут.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vert="vert27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Стартовый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vert="vert27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Промежут.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vert="vert27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Стартовый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vert="vert27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Промежут.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vert="vert27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Стартовый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vert="vert27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Промежут.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vert="vert27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Стартовый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vert="vert27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Промежут.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vert="vert27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Стартовый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vert="vert27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Промежут.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vert="vert270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3527281"/>
              </p:ext>
            </p:extLst>
          </p:nvPr>
        </p:nvGraphicFramePr>
        <p:xfrm>
          <a:off x="251520" y="2996952"/>
          <a:ext cx="8712968" cy="36724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8032"/>
                <a:gridCol w="1596310"/>
                <a:gridCol w="547477"/>
                <a:gridCol w="475330"/>
                <a:gridCol w="424402"/>
                <a:gridCol w="394694"/>
                <a:gridCol w="424402"/>
                <a:gridCol w="394694"/>
                <a:gridCol w="424402"/>
                <a:gridCol w="445622"/>
                <a:gridCol w="445622"/>
                <a:gridCol w="373474"/>
                <a:gridCol w="356497"/>
                <a:gridCol w="475330"/>
                <a:gridCol w="475330"/>
                <a:gridCol w="373474"/>
                <a:gridCol w="373474"/>
                <a:gridCol w="424402"/>
              </a:tblGrid>
              <a:tr h="122413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Кол-во обучающихся, получивших минимальный уровень знаний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</a:tr>
              <a:tr h="122413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Кол-во  обучающихся, получивших средний уровень знаний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11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10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11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10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12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11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11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11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11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15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14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13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</a:tr>
              <a:tr h="122413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Кол-во обучающихся, получивших максимальный уровень знаний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pic>
        <p:nvPicPr>
          <p:cNvPr id="14338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953" y="6372994"/>
            <a:ext cx="482047" cy="44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49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5756314"/>
            <a:ext cx="1080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поведения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ТБ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1680151"/>
              </p:ext>
            </p:extLst>
          </p:nvPr>
        </p:nvGraphicFramePr>
        <p:xfrm>
          <a:off x="417200" y="260648"/>
          <a:ext cx="8712968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187624" y="5756314"/>
            <a:ext cx="1080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компоненты конструктора </a:t>
            </a:r>
            <a:r>
              <a:rPr lang="ru-RU" dirty="0"/>
              <a:t>	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2267744" y="5756314"/>
            <a:ext cx="6743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Среда программирования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19493" y="5756314"/>
            <a:ext cx="8378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Конструктивные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моделей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57300" y="5791491"/>
            <a:ext cx="698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инструкции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26479" y="5824934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 подход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18567" y="5824934"/>
            <a:ext cx="8935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Доведение задачи до действующей модели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12160" y="5829359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минипроекта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253156"/>
            <a:ext cx="339154" cy="31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64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16632"/>
            <a:ext cx="6685521" cy="864096"/>
          </a:xfrm>
          <a:solidFill>
            <a:schemeClr val="bg1"/>
          </a:solidFill>
        </p:spPr>
        <p:txBody>
          <a:bodyPr/>
          <a:lstStyle/>
          <a:p>
            <a:r>
              <a:rPr lang="ru-RU" b="1" spc="600" dirty="0" smtClean="0">
                <a:solidFill>
                  <a:srgbClr val="00B0F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Спасибо за внимание</a:t>
            </a:r>
            <a:endParaRPr lang="ru-RU" b="1" spc="600" dirty="0">
              <a:solidFill>
                <a:srgbClr val="00B0F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" t="2444" r="2486" b="3382"/>
          <a:stretch/>
        </p:blipFill>
        <p:spPr bwMode="auto">
          <a:xfrm>
            <a:off x="1691680" y="980728"/>
            <a:ext cx="5498671" cy="38477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4919008"/>
            <a:ext cx="4968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Разных занятий в школе немало.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Мои же дети - интеллектуалы.</a:t>
            </a:r>
            <a:br>
              <a:rPr lang="ru-RU" sz="2400" b="1" dirty="0" smtClean="0"/>
            </a:br>
            <a:r>
              <a:rPr lang="ru-RU" sz="2400" b="1" dirty="0" smtClean="0"/>
              <a:t>Им </a:t>
            </a:r>
            <a:r>
              <a:rPr lang="ru-RU" sz="2400" b="1" dirty="0"/>
              <a:t>для идеи не нужен индуктор – 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Они </a:t>
            </a:r>
            <a:r>
              <a:rPr lang="ru-RU" sz="2400" b="1" dirty="0"/>
              <a:t>влюблены в </a:t>
            </a:r>
            <a:r>
              <a:rPr lang="ru-RU" sz="2400" b="1" dirty="0" err="1"/>
              <a:t>Лего</a:t>
            </a:r>
            <a:r>
              <a:rPr lang="ru-RU" sz="2400" b="1" dirty="0"/>
              <a:t>-конструктор</a:t>
            </a:r>
            <a:r>
              <a:rPr lang="ru-RU" sz="2400" dirty="0"/>
              <a:t>!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18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Мониторинг</a:t>
            </a:r>
            <a:r>
              <a:rPr lang="ru-RU" sz="3200" b="1" dirty="0">
                <a:solidFill>
                  <a:srgbClr val="0070C0"/>
                </a:solidFill>
              </a:rPr>
              <a:t>   эффективности </a:t>
            </a:r>
            <a:r>
              <a:rPr lang="ru-RU" sz="3200" b="1" dirty="0" smtClean="0">
                <a:solidFill>
                  <a:srgbClr val="0070C0"/>
                </a:solidFill>
              </a:rPr>
              <a:t>деятельности дополнительного образования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340768"/>
            <a:ext cx="8856984" cy="5292154"/>
          </a:xfrm>
        </p:spPr>
        <p:txBody>
          <a:bodyPr>
            <a:normAutofit fontScale="40000" lnSpcReduction="20000"/>
          </a:bodyPr>
          <a:lstStyle/>
          <a:p>
            <a:pPr marL="0" indent="361950" algn="just">
              <a:buNone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успешной реализации любой деятельности необходимы своевременное планирование, контроль и корректировка, анализ достигнутых результатов. Контроль результативности и эффективности </a:t>
            </a: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объединения дополнительного  образования </a:t>
            </a: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осуществляется путем проведения </a:t>
            </a: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мониторинговых исследований, </a:t>
            </a:r>
          </a:p>
          <a:p>
            <a:pPr marL="0" indent="0" algn="just">
              <a:buNone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диагностики обучающихся, педагогов, родителей.</a:t>
            </a:r>
          </a:p>
          <a:p>
            <a:pPr marL="0" indent="0" algn="just">
              <a:buNone/>
            </a:pPr>
            <a:r>
              <a:rPr lang="ru-RU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Цель   мониторинга   эффективности </a:t>
            </a:r>
            <a:r>
              <a:rPr lang="ru-RU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ru-RU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 выяснить, являются ли (и в какой степени) воспитывающими те виды </a:t>
            </a: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образования, </a:t>
            </a: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которыми занят школьник.</a:t>
            </a:r>
          </a:p>
          <a:p>
            <a:pPr marL="0" indent="0" algn="just">
              <a:buNone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</a:t>
            </a:r>
            <a:r>
              <a:rPr lang="ru-RU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   мониторинговых </a:t>
            </a:r>
            <a:r>
              <a:rPr lang="ru-RU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исследований </a:t>
            </a: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</a:t>
            </a: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сбор, </a:t>
            </a: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обработку </a:t>
            </a: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распространение информации, отражающей результативность дополнительного образования по следующим показателям:</a:t>
            </a:r>
          </a:p>
          <a:p>
            <a:pPr marL="0" indent="0" algn="just">
              <a:buNone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включенность учащихся во </a:t>
            </a: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образование;</a:t>
            </a:r>
            <a:endParaRPr lang="ru-RU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результативность участия в мероприятиях  различного уровня;</a:t>
            </a:r>
          </a:p>
          <a:p>
            <a:pPr marL="0" indent="0" algn="just">
              <a:buNone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рост социальной активности </a:t>
            </a: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обучающихся;</a:t>
            </a:r>
            <a:endParaRPr lang="ru-RU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уровень </a:t>
            </a: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</a:t>
            </a: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самоуправления,</a:t>
            </a:r>
            <a:endParaRPr lang="ru-RU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уровень </a:t>
            </a: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</a:t>
            </a: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сплочения  </a:t>
            </a: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коллектива, характер межличностных отношений;</a:t>
            </a:r>
          </a:p>
          <a:p>
            <a:pPr marL="0" indent="0" algn="just">
              <a:buNone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сформированность   рефлексивных навыков (ценности здоровья и ЗОЖ);</a:t>
            </a:r>
          </a:p>
          <a:p>
            <a:pPr marL="0" indent="0" algn="just">
              <a:buNone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воспитанности;</a:t>
            </a:r>
            <a:endParaRPr lang="ru-RU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удовлетворенность учащихся и   родителей жиз­недеятельно­стью </a:t>
            </a: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объединения.</a:t>
            </a:r>
            <a:endParaRPr lang="ru-RU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763" y="6309320"/>
            <a:ext cx="548532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90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85" y="142452"/>
            <a:ext cx="2857500" cy="2124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43472"/>
            <a:ext cx="2857500" cy="213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703518"/>
            <a:ext cx="2857500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833" y="3284984"/>
            <a:ext cx="2857500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61168"/>
            <a:ext cx="2139950" cy="2852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057" y="116632"/>
            <a:ext cx="2852737" cy="2139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587536"/>
            <a:ext cx="3176587" cy="2378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125" y="6480175"/>
            <a:ext cx="411163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01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948" y="692696"/>
            <a:ext cx="4364302" cy="3273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470" y="3573014"/>
            <a:ext cx="3845530" cy="28841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734067"/>
            <a:ext cx="3630793" cy="2723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2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6401053"/>
            <a:ext cx="483170" cy="44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33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70500"/>
            <a:ext cx="2011854" cy="285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9988"/>
            <a:ext cx="2024063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 descr="D:\жесткий диск 9.02\для конкурса ОДОД\13-14\грамоты\ОДОД грамоты\13 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396" y="108135"/>
            <a:ext cx="1973078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D:\жесткий диск 9.02\для конкурса ОДОД\13-14\грамоты\ОДОД грамоты\31 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471" y="3710540"/>
            <a:ext cx="2081013" cy="285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D:\жесткий диск 9.02\для конкурса ОДОД\13-14\грамоты\ОДОД грамоты\32 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689914"/>
            <a:ext cx="2065510" cy="283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D:\жесткий диск 9.02\для конкурса ОДОД\грамоты\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862" y="224643"/>
            <a:ext cx="3015609" cy="225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628800"/>
            <a:ext cx="1731458" cy="23765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510275"/>
            <a:ext cx="1788687" cy="24550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325" y="5650106"/>
            <a:ext cx="2520280" cy="11766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136" y="5703836"/>
            <a:ext cx="2498799" cy="11716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0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189" y="6038178"/>
            <a:ext cx="435805" cy="400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3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47664" y="0"/>
            <a:ext cx="6595892" cy="19697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Мониторинг достижений</a:t>
            </a:r>
            <a:b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обучающихся объединения «Робототехника»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2014-15 </a:t>
            </a:r>
            <a:r>
              <a:rPr kumimoji="0" lang="ru-RU" alt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уч.г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группа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Педагог </a:t>
            </a:r>
            <a:r>
              <a:rPr kumimoji="0" lang="ru-RU" alt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Вагеник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Ирина Юрьевна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469849"/>
              </p:ext>
            </p:extLst>
          </p:nvPr>
        </p:nvGraphicFramePr>
        <p:xfrm>
          <a:off x="395536" y="1700808"/>
          <a:ext cx="8082232" cy="50582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1892"/>
                <a:gridCol w="848891"/>
                <a:gridCol w="777831"/>
                <a:gridCol w="852718"/>
                <a:gridCol w="774552"/>
                <a:gridCol w="1627269"/>
                <a:gridCol w="1007409"/>
                <a:gridCol w="724810"/>
                <a:gridCol w="1176860"/>
              </a:tblGrid>
              <a:tr h="19914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№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Фамилия, имя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Школьный этап конкурса компьютерных открыток «Всегда вместе»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Районный конкурс компьютерных открыток «Всегда вместе»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Участие в школьных соревнованиях «Футбольный матч роботов»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Участие в открытом занятии на районном семинаре «Формирование исследовательской культуры младших школьников с использованием лабораторного оборудования»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Городские состязания по робототехнике «Юный конструктор»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Творческий конкурс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Неделя техники в ЦВР «Академический»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Участие в открытом занятии на городском семинаре «ФГОС: основные подходы к реализации систематического образования»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</a:tr>
              <a:tr h="3620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Алтухов Арсентий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участие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участие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участие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</a:tr>
              <a:tr h="3620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Багрова Настя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участие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2м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участие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</a:tr>
              <a:tr h="3620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Бикмухадинов Денис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победитель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участие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участие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2м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участие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</a:tr>
              <a:tr h="3620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Белинский Тимофей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участие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участие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2м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участие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</a:tr>
              <a:tr h="3620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Ляпин Дмитрий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участие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участие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3м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участие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</a:tr>
              <a:tr h="3620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Васильев Андрей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участие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</a:tr>
              <a:tr h="3620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Васильев Артем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участие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участие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</a:tr>
            </a:tbl>
          </a:graphicData>
        </a:graphic>
      </p:graphicFrame>
      <p:pic>
        <p:nvPicPr>
          <p:cNvPr id="5122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591" y="6308415"/>
            <a:ext cx="560409" cy="514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85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7"/>
            <a:ext cx="6624736" cy="4968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297" y="548680"/>
            <a:ext cx="2939819" cy="2204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21088"/>
            <a:ext cx="3035829" cy="2276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979" y="4121546"/>
            <a:ext cx="2939819" cy="2204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0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665" y="6239038"/>
            <a:ext cx="563536" cy="51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90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10" y="260648"/>
            <a:ext cx="3737388" cy="2803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356992"/>
            <a:ext cx="3995936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56992"/>
            <a:ext cx="3995936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575" y="228600"/>
            <a:ext cx="3611175" cy="26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599" y="6237312"/>
            <a:ext cx="514737" cy="473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61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1643</TotalTime>
  <Words>1943</Words>
  <Application>Microsoft Office PowerPoint</Application>
  <PresentationFormat>Экран (4:3)</PresentationFormat>
  <Paragraphs>803</Paragraphs>
  <Slides>26</Slides>
  <Notes>20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Тема Office</vt:lpstr>
      <vt:lpstr>1_Тема Office</vt:lpstr>
      <vt:lpstr>Мониторинг как средство отслеживания эффективности образовательной и воспитательной деятельности педагога на примере работы руководителя объединения «Робототехника»</vt:lpstr>
      <vt:lpstr>Назначение робототехники</vt:lpstr>
      <vt:lpstr>Мониторинг   эффективности деятельности дополнительного образования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Участие детей в открытых занятиях в рамках семинаров и конференций педагогов и учителей города и района</vt:lpstr>
      <vt:lpstr>Презентация PowerPoint</vt:lpstr>
      <vt:lpstr>Презентация PowerPoint</vt:lpstr>
      <vt:lpstr>Моделирование сказочного «Умного дома»</vt:lpstr>
      <vt:lpstr>Умный дом</vt:lpstr>
      <vt:lpstr>Сказочный прообраз «Умного дома»</vt:lpstr>
      <vt:lpstr>Презентация PowerPoint</vt:lpstr>
      <vt:lpstr>Презентация PowerPoint</vt:lpstr>
      <vt:lpstr>Решение задач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IYU</cp:lastModifiedBy>
  <cp:revision>86</cp:revision>
  <cp:lastPrinted>2017-01-25T06:58:56Z</cp:lastPrinted>
  <dcterms:created xsi:type="dcterms:W3CDTF">2015-03-11T21:31:00Z</dcterms:created>
  <dcterms:modified xsi:type="dcterms:W3CDTF">2017-01-25T07:11:40Z</dcterms:modified>
</cp:coreProperties>
</file>