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65" r:id="rId3"/>
    <p:sldId id="257" r:id="rId4"/>
    <p:sldId id="258" r:id="rId5"/>
    <p:sldId id="259" r:id="rId6"/>
    <p:sldId id="260" r:id="rId7"/>
    <p:sldId id="266" r:id="rId8"/>
    <p:sldId id="269" r:id="rId9"/>
    <p:sldId id="267" r:id="rId10"/>
    <p:sldId id="270" r:id="rId11"/>
    <p:sldId id="261" r:id="rId12"/>
    <p:sldId id="263" r:id="rId13"/>
    <p:sldId id="264" r:id="rId14"/>
    <p:sldId id="268" r:id="rId15"/>
    <p:sldId id="271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93D4C1-273C-4AFE-979D-D67185A04674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2A5A7-897C-4F5C-8C01-17F3F9AB91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484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E2A5A7-897C-4F5C-8C01-17F3F9AB91FB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880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B455A-FB54-4D57-ABBE-6C0160DF563E}" type="datetimeFigureOut">
              <a:rPr lang="ru-RU"/>
              <a:pPr>
                <a:defRPr/>
              </a:pPr>
              <a:t>24.12.2020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B3444-CFFF-49B5-A729-AA26227287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6724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DC4B7-27B0-4C50-8207-3AFC3AF7413D}" type="datetimeFigureOut">
              <a:rPr lang="ru-RU"/>
              <a:pPr>
                <a:defRPr/>
              </a:pPr>
              <a:t>24.12.2020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EF374-D08F-4AD9-AFE3-910F3F995F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444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EA45C-ACAD-427A-94E2-FA00E83F6304}" type="datetimeFigureOut">
              <a:rPr lang="ru-RU"/>
              <a:pPr>
                <a:defRPr/>
              </a:pPr>
              <a:t>24.12.2020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17EB9-3E20-4719-9092-1E80766446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566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A9C57-7223-492F-AECD-FFA4D8A9921D}" type="datetimeFigureOut">
              <a:rPr lang="ru-RU"/>
              <a:pPr>
                <a:defRPr/>
              </a:pPr>
              <a:t>24.12.2020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48801-3F64-449E-8A9C-A0EDD14754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2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6F393-3D7B-42AF-86E7-AB64593652CD}" type="datetimeFigureOut">
              <a:rPr lang="ru-RU"/>
              <a:pPr>
                <a:defRPr/>
              </a:pPr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E193F-4BF8-46F7-9710-1F0D3D48C5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5925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E6830-9532-4FCE-9B76-4D32ACBF517E}" type="datetimeFigureOut">
              <a:rPr lang="ru-RU"/>
              <a:pPr>
                <a:defRPr/>
              </a:pPr>
              <a:t>24.12.2020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57A9F-BA79-4529-A45D-2100E98B17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937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00D5D-A7BC-447A-9799-79BCB59964BF}" type="datetimeFigureOut">
              <a:rPr lang="ru-RU"/>
              <a:pPr>
                <a:defRPr/>
              </a:pPr>
              <a:t>24.12.2020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97771-3DD8-40BC-B331-7B748A0B95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741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5A050-AFF1-4C4F-9AA7-2EF775DAB78B}" type="datetimeFigureOut">
              <a:rPr lang="ru-RU"/>
              <a:pPr>
                <a:defRPr/>
              </a:pPr>
              <a:t>24.12.2020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B1C3E-FC44-4409-A5B0-3F5A77277C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692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F1961-99A1-49C4-B535-E2DC19F1DF19}" type="datetimeFigureOut">
              <a:rPr lang="ru-RU"/>
              <a:pPr>
                <a:defRPr/>
              </a:pPr>
              <a:t>24.12.2020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23B96-ECE2-400F-916E-EF04C4547C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6048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472B8-38DE-4894-A32B-96F0E86E4FF9}" type="datetimeFigureOut">
              <a:rPr lang="ru-RU"/>
              <a:pPr>
                <a:defRPr/>
              </a:pPr>
              <a:t>24.12.2020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ACCCD-A8A4-45E9-AB8C-5F757DCBF3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670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B3B78-D3DA-444B-B5A7-4394607DEC30}" type="datetimeFigureOut">
              <a:rPr lang="ru-RU"/>
              <a:pPr>
                <a:defRPr/>
              </a:pPr>
              <a:t>24.12.2020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648B95-61EC-4561-B65D-9F30E5A97D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030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7237A08-466C-4C4A-8E40-28AAB55863AD}" type="datetimeFigureOut">
              <a:rPr lang="ru-RU"/>
              <a:pPr>
                <a:defRPr/>
              </a:pPr>
              <a:t>24.12.2020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0A6032C-F011-4E7D-90D7-B2E97989AA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01" r:id="rId2"/>
    <p:sldLayoutId id="2147483710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11" r:id="rId9"/>
    <p:sldLayoutId id="2147483707" r:id="rId10"/>
    <p:sldLayoutId id="214748370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&#1076;&#1072;%20&#1050;&#1091;&#1084;&#1080;&#1088;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+mn-lt"/>
                <a:hlinkClick r:id="rId2"/>
              </a:rPr>
              <a:t>Среда Кумир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12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797152"/>
            <a:ext cx="7854950" cy="1752600"/>
          </a:xfrm>
        </p:spPr>
        <p:txBody>
          <a:bodyPr/>
          <a:lstStyle/>
          <a:p>
            <a:pPr marR="0" eaLnBrk="1" hangingPunct="1"/>
            <a:r>
              <a:rPr lang="ru-RU" sz="2000" dirty="0" smtClean="0"/>
              <a:t>Автор: Бурматова О.И., педагог </a:t>
            </a:r>
          </a:p>
          <a:p>
            <a:pPr marR="0" eaLnBrk="1" hangingPunct="1"/>
            <a:r>
              <a:rPr lang="ru-RU" sz="2000" dirty="0" smtClean="0"/>
              <a:t>дополнительного образования </a:t>
            </a:r>
          </a:p>
          <a:p>
            <a:pPr marR="0" eaLnBrk="1" hangingPunct="1"/>
            <a:r>
              <a:rPr lang="ru-RU" sz="2000" dirty="0" smtClean="0"/>
              <a:t>МБУ ДО «СЮТ»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616" y="2132856"/>
            <a:ext cx="2555776" cy="191683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0388304"/>
              </p:ext>
            </p:extLst>
          </p:nvPr>
        </p:nvGraphicFramePr>
        <p:xfrm>
          <a:off x="395538" y="476669"/>
          <a:ext cx="8424934" cy="58366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6"/>
                <a:gridCol w="1530650"/>
                <a:gridCol w="6462238"/>
              </a:tblGrid>
              <a:tr h="2318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Команда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Описание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</a:tr>
              <a:tr h="2318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опустить хвост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Черепашка при движении оставляет следы на песке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</a:tr>
              <a:tr h="2318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поднять хвост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Черепашка не оставляет следов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</a:tr>
              <a:tr h="2318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вперед (50)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Движение вперед на 50 шагов (точек экрана)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</a:tr>
              <a:tr h="2318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вправо (90)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Повернуть направо на 90º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</a:tr>
              <a:tr h="2318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влево (180)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Повернуть налево на 180º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</a:tr>
              <a:tr h="231853">
                <a:tc>
                  <a:txBody>
                    <a:bodyPr/>
                    <a:lstStyle/>
                    <a:p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назад (60)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Движение назад на 60 точек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</a:tr>
              <a:tr h="14314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нц 2 раз</a:t>
                      </a:r>
                      <a:br>
                        <a:rPr lang="ru-RU" sz="1000">
                          <a:effectLst/>
                        </a:rPr>
                      </a:br>
                      <a:r>
                        <a:rPr lang="ru-RU" sz="1000">
                          <a:effectLst/>
                        </a:rPr>
                        <a:t>. вперед (50)</a:t>
                      </a:r>
                      <a:br>
                        <a:rPr lang="ru-RU" sz="1000">
                          <a:effectLst/>
                        </a:rPr>
                      </a:br>
                      <a:r>
                        <a:rPr lang="ru-RU" sz="1000">
                          <a:effectLst/>
                        </a:rPr>
                        <a:t>. вправо (90)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кц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Цикл «N раз»: 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нц — начало цикла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кц — конец цикла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число повторений — 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</a:tr>
              <a:tr h="16229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алг квадрат </a:t>
                      </a:r>
                      <a:br>
                        <a:rPr lang="ru-RU" sz="1000">
                          <a:effectLst/>
                        </a:rPr>
                      </a:br>
                      <a:r>
                        <a:rPr lang="ru-RU" sz="1000">
                          <a:effectLst/>
                        </a:rPr>
                        <a:t>нач</a:t>
                      </a:r>
                      <a:br>
                        <a:rPr lang="ru-RU" sz="1000">
                          <a:effectLst/>
                        </a:rPr>
                      </a:br>
                      <a:r>
                        <a:rPr lang="ru-RU" sz="1000">
                          <a:effectLst/>
                        </a:rPr>
                        <a:t>. нц 4 раз</a:t>
                      </a:r>
                      <a:br>
                        <a:rPr lang="ru-RU" sz="1000">
                          <a:effectLst/>
                        </a:rPr>
                      </a:br>
                      <a:r>
                        <a:rPr lang="ru-RU" sz="1000">
                          <a:effectLst/>
                        </a:rPr>
                        <a:t>. . вперед (50)</a:t>
                      </a:r>
                      <a:br>
                        <a:rPr lang="ru-RU" sz="1000">
                          <a:effectLst/>
                        </a:rPr>
                      </a:br>
                      <a:r>
                        <a:rPr lang="ru-RU" sz="1000">
                          <a:effectLst/>
                        </a:rPr>
                        <a:t>. . вправо (90)</a:t>
                      </a:r>
                      <a:br>
                        <a:rPr lang="ru-RU" sz="1000">
                          <a:effectLst/>
                        </a:rPr>
                      </a:br>
                      <a:r>
                        <a:rPr lang="ru-RU" sz="1000">
                          <a:effectLst/>
                        </a:rPr>
                        <a:t>. кц</a:t>
                      </a:r>
                      <a:br>
                        <a:rPr lang="ru-RU" sz="1000">
                          <a:effectLst/>
                        </a:rPr>
                      </a:br>
                      <a:r>
                        <a:rPr lang="ru-RU" sz="1000">
                          <a:effectLst/>
                        </a:rPr>
                        <a:t>кон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Подпрограмма «Квадрат» построит квадрат со стороной 50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алг — алгоритм;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нач — начало;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кон — конец.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</a:tr>
              <a:tr h="463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вывод  x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Оператор вывода: выведет в окне вывода (см. Рис. 1) текст заключенный в двойные кавычки и значение переменной x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</a:tr>
              <a:tr h="2318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ввод x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Оператор ввода: запросит у пользователя значение x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</a:tr>
              <a:tr h="463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| комментарий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Комментарий не влияет на выполнение программы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0" marR="6823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21712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305800" cy="794352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+mn-lt"/>
              </a:rPr>
              <a:t>Примеры алгоритмов</a:t>
            </a:r>
            <a:endParaRPr lang="ru-RU" sz="3200" b="1" dirty="0"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217839509"/>
              </p:ext>
            </p:extLst>
          </p:nvPr>
        </p:nvGraphicFramePr>
        <p:xfrm>
          <a:off x="467544" y="1412776"/>
          <a:ext cx="6552728" cy="5273040"/>
        </p:xfrm>
        <a:graphic>
          <a:graphicData uri="http://schemas.openxmlformats.org/drawingml/2006/table">
            <a:tbl>
              <a:tblPr/>
              <a:tblGrid>
                <a:gridCol w="3276364"/>
                <a:gridCol w="3276364"/>
              </a:tblGrid>
              <a:tr h="4968552">
                <a:tc>
                  <a:txBody>
                    <a:bodyPr/>
                    <a:lstStyle/>
                    <a:p>
                      <a:r>
                        <a:rPr lang="ru-RU" sz="2000" b="1" i="0" dirty="0">
                          <a:solidFill>
                            <a:srgbClr val="000000"/>
                          </a:solidFill>
                          <a:latin typeface="courier"/>
                        </a:rPr>
                        <a:t>использовать</a:t>
                      </a:r>
                      <a:r>
                        <a:rPr lang="ru-RU" sz="2000" dirty="0">
                          <a:latin typeface="courier"/>
                        </a:rPr>
                        <a:t> </a:t>
                      </a:r>
                      <a:r>
                        <a:rPr lang="ru-RU" sz="2000" b="1" i="0" dirty="0">
                          <a:solidFill>
                            <a:srgbClr val="00AA00"/>
                          </a:solidFill>
                          <a:latin typeface="courier"/>
                        </a:rPr>
                        <a:t>Черепаха</a:t>
                      </a:r>
                      <a:r>
                        <a:rPr lang="ru-RU" sz="2000" dirty="0">
                          <a:latin typeface="courier"/>
                        </a:rPr>
                        <a:t/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b="1" i="0" dirty="0" err="1">
                          <a:solidFill>
                            <a:srgbClr val="000000"/>
                          </a:solidFill>
                          <a:latin typeface="courier"/>
                        </a:rPr>
                        <a:t>алг</a:t>
                      </a:r>
                      <a:r>
                        <a:rPr lang="ru-RU" sz="2000" dirty="0">
                          <a:latin typeface="courier"/>
                        </a:rPr>
                        <a:t> </a:t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b="1" i="0" dirty="0" err="1">
                          <a:solidFill>
                            <a:srgbClr val="000000"/>
                          </a:solidFill>
                          <a:latin typeface="courier"/>
                        </a:rPr>
                        <a:t>нач</a:t>
                      </a:r>
                      <a:r>
                        <a:rPr lang="ru-RU" sz="2000" dirty="0">
                          <a:latin typeface="courier"/>
                        </a:rPr>
                        <a:t/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</a:t>
                      </a:r>
                      <a:r>
                        <a:rPr lang="ru-RU" sz="2000" b="1" i="0" dirty="0" err="1">
                          <a:solidFill>
                            <a:srgbClr val="000000"/>
                          </a:solidFill>
                          <a:latin typeface="courier"/>
                        </a:rPr>
                        <a:t>нц</a:t>
                      </a:r>
                      <a:r>
                        <a:rPr lang="ru-RU" sz="2000" dirty="0">
                          <a:latin typeface="courier"/>
                        </a:rPr>
                        <a:t> </a:t>
                      </a:r>
                      <a:r>
                        <a:rPr lang="ru-RU" sz="2000" b="1" i="0" dirty="0">
                          <a:solidFill>
                            <a:srgbClr val="0095FF"/>
                          </a:solidFill>
                          <a:latin typeface="courier"/>
                        </a:rPr>
                        <a:t>9</a:t>
                      </a:r>
                      <a:r>
                        <a:rPr lang="ru-RU" sz="2000" dirty="0">
                          <a:latin typeface="courier"/>
                        </a:rPr>
                        <a:t> </a:t>
                      </a:r>
                      <a:r>
                        <a:rPr lang="ru-RU" sz="2000" b="1" i="0" dirty="0">
                          <a:solidFill>
                            <a:srgbClr val="000000"/>
                          </a:solidFill>
                          <a:latin typeface="courier"/>
                        </a:rPr>
                        <a:t>раз</a:t>
                      </a:r>
                      <a:r>
                        <a:rPr lang="ru-RU" sz="2000" dirty="0">
                          <a:latin typeface="courier"/>
                        </a:rPr>
                        <a:t/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. вправо (</a:t>
                      </a:r>
                      <a:r>
                        <a:rPr lang="ru-RU" sz="2000" b="1" i="0" dirty="0">
                          <a:solidFill>
                            <a:srgbClr val="0095FF"/>
                          </a:solidFill>
                          <a:latin typeface="courier"/>
                        </a:rPr>
                        <a:t>40</a:t>
                      </a:r>
                      <a:r>
                        <a:rPr lang="ru-RU" sz="2000" dirty="0">
                          <a:latin typeface="courier"/>
                        </a:rPr>
                        <a:t>)</a:t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. вперед (</a:t>
                      </a:r>
                      <a:r>
                        <a:rPr lang="ru-RU" sz="2000" b="1" i="0" dirty="0">
                          <a:solidFill>
                            <a:srgbClr val="0095FF"/>
                          </a:solidFill>
                          <a:latin typeface="courier"/>
                        </a:rPr>
                        <a:t>50</a:t>
                      </a:r>
                      <a:r>
                        <a:rPr lang="ru-RU" sz="2000" dirty="0">
                          <a:latin typeface="courier"/>
                        </a:rPr>
                        <a:t>)</a:t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</a:t>
                      </a:r>
                      <a:r>
                        <a:rPr lang="ru-RU" sz="2000" b="1" i="0" dirty="0">
                          <a:solidFill>
                            <a:srgbClr val="000000"/>
                          </a:solidFill>
                          <a:latin typeface="courier"/>
                        </a:rPr>
                        <a:t>кц</a:t>
                      </a:r>
                      <a:r>
                        <a:rPr lang="ru-RU" sz="2000" dirty="0">
                          <a:latin typeface="courier"/>
                        </a:rPr>
                        <a:t/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поднять хвост</a:t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вперед (</a:t>
                      </a:r>
                      <a:r>
                        <a:rPr lang="ru-RU" sz="2000" b="1" i="0" dirty="0">
                          <a:solidFill>
                            <a:srgbClr val="0095FF"/>
                          </a:solidFill>
                          <a:latin typeface="courier"/>
                        </a:rPr>
                        <a:t>40</a:t>
                      </a:r>
                      <a:r>
                        <a:rPr lang="ru-RU" sz="2000" dirty="0">
                          <a:latin typeface="courier"/>
                        </a:rPr>
                        <a:t>)</a:t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вправо (</a:t>
                      </a:r>
                      <a:r>
                        <a:rPr lang="ru-RU" sz="2000" b="1" i="0" dirty="0">
                          <a:solidFill>
                            <a:srgbClr val="0095FF"/>
                          </a:solidFill>
                          <a:latin typeface="courier"/>
                        </a:rPr>
                        <a:t>276</a:t>
                      </a:r>
                      <a:r>
                        <a:rPr lang="ru-RU" sz="2000" dirty="0">
                          <a:latin typeface="courier"/>
                        </a:rPr>
                        <a:t>)</a:t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вперед (</a:t>
                      </a:r>
                      <a:r>
                        <a:rPr lang="ru-RU" sz="2000" b="1" i="0" dirty="0">
                          <a:solidFill>
                            <a:srgbClr val="0095FF"/>
                          </a:solidFill>
                          <a:latin typeface="courier"/>
                        </a:rPr>
                        <a:t>40</a:t>
                      </a:r>
                      <a:r>
                        <a:rPr lang="ru-RU" sz="2000" dirty="0">
                          <a:latin typeface="courier"/>
                        </a:rPr>
                        <a:t>)</a:t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опустить хвост</a:t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</a:t>
                      </a:r>
                      <a:r>
                        <a:rPr lang="ru-RU" sz="2000" b="1" i="0" dirty="0" err="1">
                          <a:solidFill>
                            <a:srgbClr val="000000"/>
                          </a:solidFill>
                          <a:latin typeface="courier"/>
                        </a:rPr>
                        <a:t>нц</a:t>
                      </a:r>
                      <a:r>
                        <a:rPr lang="ru-RU" sz="2000" dirty="0">
                          <a:latin typeface="courier"/>
                        </a:rPr>
                        <a:t> </a:t>
                      </a:r>
                      <a:r>
                        <a:rPr lang="ru-RU" sz="2000" b="1" i="0" dirty="0">
                          <a:solidFill>
                            <a:srgbClr val="0095FF"/>
                          </a:solidFill>
                          <a:latin typeface="courier"/>
                        </a:rPr>
                        <a:t>12</a:t>
                      </a:r>
                      <a:r>
                        <a:rPr lang="ru-RU" sz="2000" dirty="0">
                          <a:latin typeface="courier"/>
                        </a:rPr>
                        <a:t> </a:t>
                      </a:r>
                      <a:r>
                        <a:rPr lang="ru-RU" sz="2000" b="1" i="0" dirty="0">
                          <a:solidFill>
                            <a:srgbClr val="000000"/>
                          </a:solidFill>
                          <a:latin typeface="courier"/>
                        </a:rPr>
                        <a:t>раз</a:t>
                      </a:r>
                      <a:r>
                        <a:rPr lang="ru-RU" sz="2000" dirty="0">
                          <a:latin typeface="courier"/>
                        </a:rPr>
                        <a:t/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. вправо (</a:t>
                      </a:r>
                      <a:r>
                        <a:rPr lang="ru-RU" sz="2000" b="1" i="0" dirty="0">
                          <a:solidFill>
                            <a:srgbClr val="0095FF"/>
                          </a:solidFill>
                          <a:latin typeface="courier"/>
                        </a:rPr>
                        <a:t>30</a:t>
                      </a:r>
                      <a:r>
                        <a:rPr lang="ru-RU" sz="2000" dirty="0">
                          <a:latin typeface="courier"/>
                        </a:rPr>
                        <a:t>)</a:t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. вперед (</a:t>
                      </a:r>
                      <a:r>
                        <a:rPr lang="ru-RU" sz="2000" b="1" i="0" dirty="0">
                          <a:solidFill>
                            <a:srgbClr val="0095FF"/>
                          </a:solidFill>
                          <a:latin typeface="courier"/>
                        </a:rPr>
                        <a:t>40</a:t>
                      </a:r>
                      <a:r>
                        <a:rPr lang="ru-RU" sz="2000" dirty="0">
                          <a:latin typeface="courier"/>
                        </a:rPr>
                        <a:t>)</a:t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</a:t>
                      </a:r>
                      <a:r>
                        <a:rPr lang="ru-RU" sz="2000" b="1" i="0" dirty="0" smtClean="0">
                          <a:solidFill>
                            <a:srgbClr val="000000"/>
                          </a:solidFill>
                          <a:latin typeface="courier"/>
                        </a:rPr>
                        <a:t>кц</a:t>
                      </a:r>
                      <a:r>
                        <a:rPr lang="ru-RU" sz="2000" dirty="0">
                          <a:latin typeface="courier"/>
                        </a:rPr>
                        <a:t/>
                      </a:r>
                      <a:br>
                        <a:rPr lang="ru-RU" sz="2000" dirty="0">
                          <a:latin typeface="courier"/>
                        </a:rPr>
                      </a:br>
                      <a:endParaRPr lang="ru-RU" sz="2000" dirty="0">
                        <a:latin typeface="courier"/>
                      </a:endParaRPr>
                    </a:p>
                  </a:txBody>
                  <a:tcPr marL="91439" marR="914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courier"/>
                        </a:rPr>
                        <a:t>поднять хвост</a:t>
                      </a:r>
                      <a:br>
                        <a:rPr lang="ru-RU" sz="2000" dirty="0" smtClean="0">
                          <a:latin typeface="courier"/>
                        </a:rPr>
                      </a:br>
                      <a:r>
                        <a:rPr lang="ru-RU" sz="2000" dirty="0" smtClean="0">
                          <a:latin typeface="courier"/>
                        </a:rPr>
                        <a:t>. вперед (</a:t>
                      </a:r>
                      <a:r>
                        <a:rPr lang="ru-RU" sz="2000" b="1" i="0" dirty="0" smtClean="0">
                          <a:solidFill>
                            <a:srgbClr val="0095FF"/>
                          </a:solidFill>
                          <a:latin typeface="courier"/>
                        </a:rPr>
                        <a:t>50</a:t>
                      </a:r>
                      <a:r>
                        <a:rPr lang="ru-RU" sz="2000" dirty="0" smtClean="0">
                          <a:latin typeface="courier"/>
                        </a:rPr>
                        <a:t>)</a:t>
                      </a:r>
                      <a:br>
                        <a:rPr lang="ru-RU" sz="2000" dirty="0" smtClean="0">
                          <a:latin typeface="courier"/>
                        </a:rPr>
                      </a:br>
                      <a:r>
                        <a:rPr lang="ru-RU" sz="2000" dirty="0" smtClean="0">
                          <a:latin typeface="courier"/>
                        </a:rPr>
                        <a:t>. влево (</a:t>
                      </a:r>
                      <a:r>
                        <a:rPr lang="ru-RU" sz="2000" b="1" i="0" dirty="0" smtClean="0">
                          <a:solidFill>
                            <a:srgbClr val="0095FF"/>
                          </a:solidFill>
                          <a:latin typeface="courier"/>
                        </a:rPr>
                        <a:t>70</a:t>
                      </a:r>
                      <a:r>
                        <a:rPr lang="ru-RU" sz="2000" dirty="0" smtClean="0">
                          <a:latin typeface="courier"/>
                        </a:rPr>
                        <a:t>)</a:t>
                      </a:r>
                      <a:br>
                        <a:rPr lang="ru-RU" sz="2000" dirty="0" smtClean="0">
                          <a:latin typeface="courier"/>
                        </a:rPr>
                      </a:br>
                      <a:r>
                        <a:rPr lang="ru-RU" sz="2000" dirty="0" smtClean="0">
                          <a:latin typeface="courier"/>
                        </a:rPr>
                        <a:t>. вперед (</a:t>
                      </a:r>
                      <a:r>
                        <a:rPr lang="ru-RU" sz="2000" b="1" i="0" dirty="0" smtClean="0">
                          <a:solidFill>
                            <a:srgbClr val="0095FF"/>
                          </a:solidFill>
                          <a:latin typeface="courier"/>
                        </a:rPr>
                        <a:t>50</a:t>
                      </a:r>
                      <a:r>
                        <a:rPr lang="ru-RU" sz="2000" dirty="0" smtClean="0">
                          <a:latin typeface="courier"/>
                        </a:rPr>
                        <a:t>)</a:t>
                      </a:r>
                      <a:br>
                        <a:rPr lang="ru-RU" sz="2000" dirty="0" smtClean="0">
                          <a:latin typeface="courier"/>
                        </a:rPr>
                      </a:br>
                      <a:r>
                        <a:rPr lang="ru-RU" sz="2000" dirty="0" smtClean="0">
                          <a:latin typeface="courier"/>
                        </a:rPr>
                        <a:t>. опустить хвост</a:t>
                      </a:r>
                      <a:br>
                        <a:rPr lang="ru-RU" sz="2000" dirty="0" smtClean="0">
                          <a:latin typeface="courier"/>
                        </a:rPr>
                      </a:br>
                      <a:r>
                        <a:rPr lang="ru-RU" sz="2000" dirty="0" smtClean="0">
                          <a:latin typeface="courier"/>
                        </a:rPr>
                        <a:t>. </a:t>
                      </a:r>
                      <a:r>
                        <a:rPr lang="ru-RU" sz="2000" b="1" i="0" dirty="0" err="1" smtClean="0">
                          <a:solidFill>
                            <a:srgbClr val="000000"/>
                          </a:solidFill>
                          <a:latin typeface="courier"/>
                        </a:rPr>
                        <a:t>нц</a:t>
                      </a:r>
                      <a:r>
                        <a:rPr lang="ru-RU" sz="2000" dirty="0" smtClean="0">
                          <a:latin typeface="courier"/>
                        </a:rPr>
                        <a:t> </a:t>
                      </a:r>
                      <a:r>
                        <a:rPr lang="ru-RU" sz="2000" b="1" i="0" dirty="0" smtClean="0">
                          <a:solidFill>
                            <a:srgbClr val="0095FF"/>
                          </a:solidFill>
                          <a:latin typeface="courier"/>
                        </a:rPr>
                        <a:t>24</a:t>
                      </a:r>
                      <a:r>
                        <a:rPr lang="ru-RU" sz="2000" dirty="0" smtClean="0">
                          <a:latin typeface="courier"/>
                        </a:rPr>
                        <a:t> </a:t>
                      </a:r>
                      <a:r>
                        <a:rPr lang="ru-RU" sz="2000" b="1" i="0" dirty="0" smtClean="0">
                          <a:solidFill>
                            <a:srgbClr val="000000"/>
                          </a:solidFill>
                          <a:latin typeface="courier"/>
                        </a:rPr>
                        <a:t>раз</a:t>
                      </a:r>
                      <a:r>
                        <a:rPr lang="ru-RU" sz="2000" dirty="0" smtClean="0">
                          <a:latin typeface="courier"/>
                        </a:rPr>
                        <a:t/>
                      </a:r>
                      <a:br>
                        <a:rPr lang="ru-RU" sz="2000" dirty="0" smtClean="0">
                          <a:latin typeface="courier"/>
                        </a:rPr>
                      </a:br>
                      <a:r>
                        <a:rPr lang="ru-RU" sz="2000" dirty="0" smtClean="0">
                          <a:latin typeface="courier"/>
                        </a:rPr>
                        <a:t>. . вправо (</a:t>
                      </a:r>
                      <a:r>
                        <a:rPr lang="ru-RU" sz="2000" b="1" i="0" dirty="0" smtClean="0">
                          <a:solidFill>
                            <a:srgbClr val="0095FF"/>
                          </a:solidFill>
                          <a:latin typeface="courier"/>
                        </a:rPr>
                        <a:t>15</a:t>
                      </a:r>
                      <a:r>
                        <a:rPr lang="ru-RU" sz="2000" dirty="0" smtClean="0">
                          <a:latin typeface="courier"/>
                        </a:rPr>
                        <a:t>)</a:t>
                      </a:r>
                      <a:br>
                        <a:rPr lang="ru-RU" sz="2000" dirty="0" smtClean="0">
                          <a:latin typeface="courier"/>
                        </a:rPr>
                      </a:br>
                      <a:r>
                        <a:rPr lang="ru-RU" sz="2000" dirty="0" smtClean="0">
                          <a:latin typeface="courier"/>
                        </a:rPr>
                        <a:t>. . Вперед (</a:t>
                      </a:r>
                      <a:r>
                        <a:rPr lang="ru-RU" sz="2000" b="1" i="0" dirty="0" smtClean="0">
                          <a:solidFill>
                            <a:srgbClr val="0095FF"/>
                          </a:solidFill>
                          <a:latin typeface="courier"/>
                        </a:rPr>
                        <a:t>15</a:t>
                      </a:r>
                      <a:r>
                        <a:rPr lang="ru-RU" sz="2000" dirty="0" smtClean="0">
                          <a:latin typeface="courier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dirty="0" smtClean="0">
                          <a:solidFill>
                            <a:srgbClr val="000000"/>
                          </a:solidFill>
                          <a:latin typeface="courier"/>
                        </a:rPr>
                        <a:t>.кц</a:t>
                      </a:r>
                      <a:r>
                        <a:rPr lang="ru-RU" sz="2000" dirty="0" smtClean="0">
                          <a:latin typeface="courier"/>
                        </a:rPr>
                        <a:t/>
                      </a:r>
                      <a:br>
                        <a:rPr lang="ru-RU" sz="2000" dirty="0" smtClean="0">
                          <a:latin typeface="courier"/>
                        </a:rPr>
                      </a:br>
                      <a:r>
                        <a:rPr lang="ru-RU" sz="2000" b="1" i="0" dirty="0" smtClean="0">
                          <a:solidFill>
                            <a:srgbClr val="000000"/>
                          </a:solidFill>
                          <a:latin typeface="courier"/>
                        </a:rPr>
                        <a:t>кон</a:t>
                      </a:r>
                      <a:endParaRPr lang="ru-RU" sz="2000" dirty="0" smtClean="0">
                        <a:latin typeface="courier"/>
                      </a:endParaRPr>
                    </a:p>
                    <a:p>
                      <a:endParaRPr lang="ru-RU" sz="2000" dirty="0">
                        <a:latin typeface="courier"/>
                      </a:endParaRPr>
                    </a:p>
                  </a:txBody>
                  <a:tcPr marL="91439" marR="914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45" name="Picture 1" descr="C:\Documents and Settings\Администратор\YandexDisk\Скриншоты\2015-05-12 13-56-39 Скриншот экрана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13" y="3929063"/>
            <a:ext cx="3003550" cy="2671762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389437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ru-RU" b="1" dirty="0" smtClean="0"/>
              <a:t>использовать</a:t>
            </a:r>
            <a:r>
              <a:rPr lang="ru-RU" dirty="0" smtClean="0"/>
              <a:t> </a:t>
            </a:r>
            <a:r>
              <a:rPr lang="ru-RU" b="1" dirty="0" smtClean="0"/>
              <a:t>Черепаха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err="1" smtClean="0"/>
              <a:t>алг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b="1" dirty="0" err="1" smtClean="0"/>
              <a:t>нач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. </a:t>
            </a:r>
            <a:r>
              <a:rPr lang="ru-RU" b="1" dirty="0" err="1" smtClean="0"/>
              <a:t>нц</a:t>
            </a:r>
            <a:r>
              <a:rPr lang="ru-RU" dirty="0" smtClean="0"/>
              <a:t> </a:t>
            </a:r>
            <a:r>
              <a:rPr lang="ru-RU" b="1" dirty="0" smtClean="0"/>
              <a:t>90</a:t>
            </a:r>
            <a:r>
              <a:rPr lang="ru-RU" dirty="0" smtClean="0"/>
              <a:t> </a:t>
            </a:r>
            <a:r>
              <a:rPr lang="ru-RU" b="1" dirty="0" smtClean="0"/>
              <a:t>раз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. . вправо(</a:t>
            </a:r>
            <a:r>
              <a:rPr lang="ru-RU" b="1" dirty="0" smtClean="0"/>
              <a:t>1</a:t>
            </a:r>
            <a:r>
              <a:rPr lang="ru-RU" dirty="0" smtClean="0"/>
              <a:t>)</a:t>
            </a:r>
            <a:br>
              <a:rPr lang="ru-RU" dirty="0" smtClean="0"/>
            </a:br>
            <a:r>
              <a:rPr lang="ru-RU" dirty="0" smtClean="0"/>
              <a:t>. . вперед(</a:t>
            </a:r>
            <a:r>
              <a:rPr lang="ru-RU" b="1" dirty="0" smtClean="0"/>
              <a:t>1</a:t>
            </a:r>
            <a:r>
              <a:rPr lang="ru-RU" dirty="0" smtClean="0"/>
              <a:t>)</a:t>
            </a:r>
            <a:br>
              <a:rPr lang="ru-RU" dirty="0" smtClean="0"/>
            </a:br>
            <a:r>
              <a:rPr lang="ru-RU" dirty="0" smtClean="0"/>
              <a:t>. </a:t>
            </a:r>
            <a:r>
              <a:rPr lang="ru-RU" b="1" dirty="0" err="1" smtClean="0"/>
              <a:t>кц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кон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 marL="0" indent="0" eaLnBrk="1" hangingPunct="1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 eaLnBrk="1" hangingPunct="1"/>
            <a:endParaRPr lang="ru-RU" dirty="0" smtClean="0"/>
          </a:p>
        </p:txBody>
      </p:sp>
      <p:pic>
        <p:nvPicPr>
          <p:cNvPr id="12292" name="Picture 2" descr="C:\Documents and Settings\Администратор\YandexDisk\Скриншоты\2015-05-19 12-50-06 Скриншот экрана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6" y="2564904"/>
            <a:ext cx="4105494" cy="2875756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65109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+mn-lt"/>
              </a:rPr>
              <a:t>Примеры</a:t>
            </a:r>
            <a:r>
              <a:rPr lang="ru-RU" sz="3600" b="1" dirty="0" smtClean="0">
                <a:latin typeface="+mn-lt"/>
              </a:rPr>
              <a:t> алгоритмов</a:t>
            </a:r>
            <a:endParaRPr lang="ru-RU" sz="36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8010042"/>
              </p:ext>
            </p:extLst>
          </p:nvPr>
        </p:nvGraphicFramePr>
        <p:xfrm>
          <a:off x="3707904" y="1412776"/>
          <a:ext cx="4503985" cy="4968240"/>
        </p:xfrm>
        <a:graphic>
          <a:graphicData uri="http://schemas.openxmlformats.org/drawingml/2006/table">
            <a:tbl>
              <a:tblPr/>
              <a:tblGrid>
                <a:gridCol w="4503985"/>
              </a:tblGrid>
              <a:tr h="4719464">
                <a:tc>
                  <a:txBody>
                    <a:bodyPr/>
                    <a:lstStyle/>
                    <a:p>
                      <a:r>
                        <a:rPr lang="ru-RU" sz="2000" b="1" i="0" dirty="0">
                          <a:solidFill>
                            <a:srgbClr val="000000"/>
                          </a:solidFill>
                          <a:latin typeface="courier"/>
                        </a:rPr>
                        <a:t>использовать</a:t>
                      </a:r>
                      <a:r>
                        <a:rPr lang="ru-RU" sz="2000" dirty="0">
                          <a:latin typeface="courier"/>
                        </a:rPr>
                        <a:t> </a:t>
                      </a:r>
                      <a:r>
                        <a:rPr lang="ru-RU" sz="2000" b="1" i="0" dirty="0">
                          <a:solidFill>
                            <a:srgbClr val="00AA00"/>
                          </a:solidFill>
                          <a:latin typeface="courier"/>
                        </a:rPr>
                        <a:t>Черепаха</a:t>
                      </a:r>
                      <a:r>
                        <a:rPr lang="ru-RU" sz="2000" dirty="0">
                          <a:latin typeface="courier"/>
                        </a:rPr>
                        <a:t/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b="1" i="0" dirty="0" err="1">
                          <a:solidFill>
                            <a:srgbClr val="000000"/>
                          </a:solidFill>
                          <a:latin typeface="courier"/>
                        </a:rPr>
                        <a:t>алг</a:t>
                      </a:r>
                      <a:r>
                        <a:rPr lang="ru-RU" sz="2000" dirty="0">
                          <a:latin typeface="courier"/>
                        </a:rPr>
                        <a:t> первый</a:t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b="1" i="0" dirty="0" err="1">
                          <a:solidFill>
                            <a:srgbClr val="000000"/>
                          </a:solidFill>
                          <a:latin typeface="courier"/>
                        </a:rPr>
                        <a:t>нач</a:t>
                      </a:r>
                      <a:r>
                        <a:rPr lang="ru-RU" sz="2000" dirty="0">
                          <a:latin typeface="courier"/>
                        </a:rPr>
                        <a:t/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</a:t>
                      </a:r>
                      <a:r>
                        <a:rPr lang="ru-RU" sz="2000" b="1" i="0" dirty="0" err="1">
                          <a:solidFill>
                            <a:srgbClr val="000000"/>
                          </a:solidFill>
                          <a:latin typeface="courier"/>
                        </a:rPr>
                        <a:t>нц</a:t>
                      </a:r>
                      <a:r>
                        <a:rPr lang="ru-RU" sz="2000" dirty="0">
                          <a:latin typeface="courier"/>
                        </a:rPr>
                        <a:t> </a:t>
                      </a:r>
                      <a:r>
                        <a:rPr lang="ru-RU" sz="2000" b="1" i="0" dirty="0">
                          <a:solidFill>
                            <a:srgbClr val="0095FF"/>
                          </a:solidFill>
                          <a:latin typeface="courier"/>
                        </a:rPr>
                        <a:t>90</a:t>
                      </a:r>
                      <a:r>
                        <a:rPr lang="ru-RU" sz="2000" dirty="0">
                          <a:latin typeface="courier"/>
                        </a:rPr>
                        <a:t> </a:t>
                      </a:r>
                      <a:r>
                        <a:rPr lang="ru-RU" sz="2000" b="1" i="0" dirty="0">
                          <a:solidFill>
                            <a:srgbClr val="000000"/>
                          </a:solidFill>
                          <a:latin typeface="courier"/>
                        </a:rPr>
                        <a:t>раз</a:t>
                      </a:r>
                      <a:r>
                        <a:rPr lang="ru-RU" sz="2000" dirty="0">
                          <a:latin typeface="courier"/>
                        </a:rPr>
                        <a:t/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. вправо(</a:t>
                      </a:r>
                      <a:r>
                        <a:rPr lang="ru-RU" sz="2000" b="1" i="0" dirty="0">
                          <a:solidFill>
                            <a:srgbClr val="0095FF"/>
                          </a:solidFill>
                          <a:latin typeface="courier"/>
                        </a:rPr>
                        <a:t>1</a:t>
                      </a:r>
                      <a:r>
                        <a:rPr lang="ru-RU" sz="2000" dirty="0">
                          <a:latin typeface="courier"/>
                        </a:rPr>
                        <a:t>)</a:t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. вперед(</a:t>
                      </a:r>
                      <a:r>
                        <a:rPr lang="ru-RU" sz="2000" b="1" i="0" dirty="0">
                          <a:solidFill>
                            <a:srgbClr val="0095FF"/>
                          </a:solidFill>
                          <a:latin typeface="courier"/>
                        </a:rPr>
                        <a:t>1</a:t>
                      </a:r>
                      <a:r>
                        <a:rPr lang="ru-RU" sz="2000" dirty="0">
                          <a:latin typeface="courier"/>
                        </a:rPr>
                        <a:t>)</a:t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</a:t>
                      </a:r>
                      <a:r>
                        <a:rPr lang="ru-RU" sz="2000" b="1" i="0" dirty="0">
                          <a:solidFill>
                            <a:srgbClr val="000000"/>
                          </a:solidFill>
                          <a:latin typeface="courier"/>
                        </a:rPr>
                        <a:t>кц</a:t>
                      </a:r>
                      <a:r>
                        <a:rPr lang="ru-RU" sz="2000" dirty="0">
                          <a:latin typeface="courier"/>
                        </a:rPr>
                        <a:t/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</a:t>
                      </a:r>
                      <a:r>
                        <a:rPr lang="ru-RU" sz="2000" b="1" i="0" dirty="0" err="1">
                          <a:solidFill>
                            <a:srgbClr val="000000"/>
                          </a:solidFill>
                          <a:latin typeface="courier"/>
                        </a:rPr>
                        <a:t>нц</a:t>
                      </a:r>
                      <a:r>
                        <a:rPr lang="ru-RU" sz="2000" dirty="0">
                          <a:latin typeface="courier"/>
                        </a:rPr>
                        <a:t> </a:t>
                      </a:r>
                      <a:r>
                        <a:rPr lang="ru-RU" sz="2000" b="1" i="0" dirty="0">
                          <a:solidFill>
                            <a:srgbClr val="0095FF"/>
                          </a:solidFill>
                          <a:latin typeface="courier"/>
                        </a:rPr>
                        <a:t>90</a:t>
                      </a:r>
                      <a:r>
                        <a:rPr lang="ru-RU" sz="2000" dirty="0">
                          <a:latin typeface="courier"/>
                        </a:rPr>
                        <a:t> </a:t>
                      </a:r>
                      <a:r>
                        <a:rPr lang="ru-RU" sz="2000" b="1" i="0" dirty="0">
                          <a:solidFill>
                            <a:srgbClr val="000000"/>
                          </a:solidFill>
                          <a:latin typeface="courier"/>
                        </a:rPr>
                        <a:t>раз</a:t>
                      </a:r>
                      <a:r>
                        <a:rPr lang="ru-RU" sz="2000" dirty="0">
                          <a:latin typeface="courier"/>
                        </a:rPr>
                        <a:t/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. влево(</a:t>
                      </a:r>
                      <a:r>
                        <a:rPr lang="ru-RU" sz="2000" b="1" i="0" dirty="0">
                          <a:solidFill>
                            <a:srgbClr val="0095FF"/>
                          </a:solidFill>
                          <a:latin typeface="courier"/>
                        </a:rPr>
                        <a:t>1</a:t>
                      </a:r>
                      <a:r>
                        <a:rPr lang="ru-RU" sz="2000" dirty="0">
                          <a:latin typeface="courier"/>
                        </a:rPr>
                        <a:t>)</a:t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. назад(</a:t>
                      </a:r>
                      <a:r>
                        <a:rPr lang="ru-RU" sz="2000" b="1" i="0" dirty="0">
                          <a:solidFill>
                            <a:srgbClr val="0095FF"/>
                          </a:solidFill>
                          <a:latin typeface="courier"/>
                        </a:rPr>
                        <a:t>1</a:t>
                      </a:r>
                      <a:r>
                        <a:rPr lang="ru-RU" sz="2000" dirty="0">
                          <a:latin typeface="courier"/>
                        </a:rPr>
                        <a:t>)</a:t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</a:t>
                      </a:r>
                      <a:r>
                        <a:rPr lang="ru-RU" sz="2000" b="1" i="0" dirty="0">
                          <a:solidFill>
                            <a:srgbClr val="000000"/>
                          </a:solidFill>
                          <a:latin typeface="courier"/>
                        </a:rPr>
                        <a:t>кц</a:t>
                      </a:r>
                      <a:r>
                        <a:rPr lang="ru-RU" sz="2000" dirty="0">
                          <a:latin typeface="courier"/>
                        </a:rPr>
                        <a:t/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</a:t>
                      </a:r>
                      <a:r>
                        <a:rPr lang="ru-RU" sz="2000" b="1" i="0" dirty="0" err="1">
                          <a:solidFill>
                            <a:srgbClr val="000000"/>
                          </a:solidFill>
                          <a:latin typeface="courier"/>
                        </a:rPr>
                        <a:t>нц</a:t>
                      </a:r>
                      <a:r>
                        <a:rPr lang="ru-RU" sz="2000" dirty="0">
                          <a:latin typeface="courier"/>
                        </a:rPr>
                        <a:t> </a:t>
                      </a:r>
                      <a:r>
                        <a:rPr lang="ru-RU" sz="2000" b="1" i="0" dirty="0">
                          <a:solidFill>
                            <a:srgbClr val="0095FF"/>
                          </a:solidFill>
                          <a:latin typeface="courier"/>
                        </a:rPr>
                        <a:t>90</a:t>
                      </a:r>
                      <a:r>
                        <a:rPr lang="ru-RU" sz="2000" dirty="0">
                          <a:latin typeface="courier"/>
                        </a:rPr>
                        <a:t> </a:t>
                      </a:r>
                      <a:r>
                        <a:rPr lang="ru-RU" sz="2000" b="1" i="0" dirty="0">
                          <a:solidFill>
                            <a:srgbClr val="000000"/>
                          </a:solidFill>
                          <a:latin typeface="courier"/>
                        </a:rPr>
                        <a:t>раз</a:t>
                      </a:r>
                      <a:r>
                        <a:rPr lang="ru-RU" sz="2000" dirty="0">
                          <a:latin typeface="courier"/>
                        </a:rPr>
                        <a:t/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. влево(</a:t>
                      </a:r>
                      <a:r>
                        <a:rPr lang="ru-RU" sz="2000" b="1" i="0" dirty="0">
                          <a:solidFill>
                            <a:srgbClr val="0095FF"/>
                          </a:solidFill>
                          <a:latin typeface="courier"/>
                        </a:rPr>
                        <a:t>1</a:t>
                      </a:r>
                      <a:r>
                        <a:rPr lang="ru-RU" sz="2000" dirty="0">
                          <a:latin typeface="courier"/>
                        </a:rPr>
                        <a:t>)</a:t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. вперед(</a:t>
                      </a:r>
                      <a:r>
                        <a:rPr lang="ru-RU" sz="2000" b="1" i="0" dirty="0">
                          <a:solidFill>
                            <a:srgbClr val="0095FF"/>
                          </a:solidFill>
                          <a:latin typeface="courier"/>
                        </a:rPr>
                        <a:t>1</a:t>
                      </a:r>
                      <a:r>
                        <a:rPr lang="ru-RU" sz="2000" dirty="0">
                          <a:latin typeface="courier"/>
                        </a:rPr>
                        <a:t>)</a:t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dirty="0">
                          <a:latin typeface="courier"/>
                        </a:rPr>
                        <a:t>. </a:t>
                      </a:r>
                      <a:r>
                        <a:rPr lang="ru-RU" sz="2000" b="1" i="0" dirty="0">
                          <a:solidFill>
                            <a:srgbClr val="000000"/>
                          </a:solidFill>
                          <a:latin typeface="courier"/>
                        </a:rPr>
                        <a:t>кц</a:t>
                      </a:r>
                      <a:r>
                        <a:rPr lang="ru-RU" sz="2000" dirty="0">
                          <a:latin typeface="courier"/>
                        </a:rPr>
                        <a:t/>
                      </a:r>
                      <a:br>
                        <a:rPr lang="ru-RU" sz="2000" dirty="0">
                          <a:latin typeface="courier"/>
                        </a:rPr>
                      </a:br>
                      <a:r>
                        <a:rPr lang="ru-RU" sz="2000" b="1" i="0" dirty="0">
                          <a:solidFill>
                            <a:srgbClr val="000000"/>
                          </a:solidFill>
                          <a:latin typeface="courier"/>
                        </a:rPr>
                        <a:t>кон</a:t>
                      </a:r>
                      <a:endParaRPr lang="ru-RU" sz="2000" dirty="0">
                        <a:latin typeface="courier"/>
                      </a:endParaRPr>
                    </a:p>
                  </a:txBody>
                  <a:tcPr marL="91439" marR="914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3319" name="Picture 2" descr="C:\Documents and Settings\Администратор\YandexDisk\Скриншоты\2015-05-19 13-06-20 Скриншот экрана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B4B40A"/>
              </a:clrFrom>
              <a:clrTo>
                <a:srgbClr val="B4B40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916832"/>
            <a:ext cx="2143125" cy="17145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755576" y="764704"/>
            <a:ext cx="7941568" cy="57909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+mn-lt"/>
              </a:rPr>
              <a:t>Примеры алгоритмов</a:t>
            </a:r>
            <a:endParaRPr lang="ru-RU" sz="3600" b="1" dirty="0">
              <a:latin typeface="+mn-lt"/>
            </a:endParaRP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314700"/>
            <a:ext cx="2432050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579090"/>
          </a:xfrm>
        </p:spPr>
        <p:txBody>
          <a:bodyPr/>
          <a:lstStyle/>
          <a:p>
            <a:r>
              <a:rPr lang="ru-RU" sz="3200" b="1" dirty="0" smtClean="0">
                <a:latin typeface="+mn-lt"/>
              </a:rPr>
              <a:t>Задание для закрепления материала</a:t>
            </a:r>
            <a:endParaRPr lang="ru-RU" sz="32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363272" cy="4389437"/>
          </a:xfrm>
        </p:spPr>
        <p:txBody>
          <a:bodyPr/>
          <a:lstStyle/>
          <a:p>
            <a:r>
              <a:rPr lang="ru-RU" sz="2400" dirty="0"/>
              <a:t>Используя команды исполнителя </a:t>
            </a:r>
            <a:r>
              <a:rPr lang="ru-RU" sz="2400" dirty="0" smtClean="0"/>
              <a:t>Черепашка, напишите </a:t>
            </a:r>
            <a:r>
              <a:rPr lang="ru-RU" sz="2400" dirty="0"/>
              <a:t>алгоритм рисования </a:t>
            </a:r>
            <a:r>
              <a:rPr lang="ru-RU" sz="2400" dirty="0" smtClean="0"/>
              <a:t>этим  исполнителем </a:t>
            </a:r>
            <a:r>
              <a:rPr lang="ru-RU" sz="2400" dirty="0"/>
              <a:t>следующей фигуры</a:t>
            </a:r>
            <a:r>
              <a:rPr lang="ru-RU" sz="2400" dirty="0" smtClean="0"/>
              <a:t>:</a:t>
            </a:r>
          </a:p>
          <a:p>
            <a:pPr marL="0" indent="0">
              <a:buNone/>
            </a:pPr>
            <a:endParaRPr lang="ru-RU" sz="2400" dirty="0" smtClean="0"/>
          </a:p>
          <a:p>
            <a:r>
              <a:rPr lang="ru-RU" sz="2400" dirty="0"/>
              <a:t>С</a:t>
            </a:r>
            <a:r>
              <a:rPr lang="ru-RU" sz="2400" dirty="0" smtClean="0"/>
              <a:t>оставить алгоритм </a:t>
            </a:r>
            <a:r>
              <a:rPr lang="ru-RU" sz="2400" dirty="0"/>
              <a:t>рисования фигур. </a:t>
            </a:r>
            <a:br>
              <a:rPr lang="ru-RU" sz="2400" dirty="0"/>
            </a:br>
            <a:r>
              <a:rPr lang="ru-RU" sz="2400" dirty="0" smtClean="0"/>
              <a:t>1. Равносторонний </a:t>
            </a:r>
            <a:r>
              <a:rPr lang="ru-RU" sz="2400" dirty="0"/>
              <a:t>треугольник со стороной </a:t>
            </a:r>
            <a:r>
              <a:rPr lang="ru-RU" sz="2400" dirty="0" smtClean="0"/>
              <a:t>50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2. Правильный 6-угольник со стороной 40</a:t>
            </a:r>
          </a:p>
          <a:p>
            <a:r>
              <a:rPr lang="ru-RU" sz="2400" dirty="0" smtClean="0"/>
              <a:t>Используя команды цикла составить алгоритм рисования </a:t>
            </a:r>
          </a:p>
          <a:p>
            <a:pPr marL="0" indent="0">
              <a:buNone/>
            </a:pPr>
            <a:r>
              <a:rPr lang="ru-RU" sz="2400" dirty="0" smtClean="0"/>
              <a:t>    1.круга</a:t>
            </a:r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2. лестницы </a:t>
            </a:r>
            <a:r>
              <a:rPr lang="ru-RU" sz="2400" dirty="0"/>
              <a:t> </a:t>
            </a:r>
            <a:r>
              <a:rPr lang="ru-RU" sz="2400" dirty="0" smtClean="0"/>
              <a:t>             ,  обратите внимание на  </a:t>
            </a:r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 построение элемента </a:t>
            </a:r>
            <a:br>
              <a:rPr lang="ru-RU" sz="2400" dirty="0" smtClean="0"/>
            </a:br>
            <a:endParaRPr lang="ru-RU" sz="2400" dirty="0" smtClean="0"/>
          </a:p>
          <a:p>
            <a:endParaRPr lang="ru-RU" sz="2400" dirty="0" smtClean="0"/>
          </a:p>
          <a:p>
            <a:endParaRPr lang="ru-RU" sz="2400" dirty="0"/>
          </a:p>
        </p:txBody>
      </p:sp>
      <p:grpSp>
        <p:nvGrpSpPr>
          <p:cNvPr id="22" name="Группа 21"/>
          <p:cNvGrpSpPr/>
          <p:nvPr/>
        </p:nvGrpSpPr>
        <p:grpSpPr>
          <a:xfrm>
            <a:off x="2225686" y="2009718"/>
            <a:ext cx="2346314" cy="4003186"/>
            <a:chOff x="2225686" y="2009718"/>
            <a:chExt cx="2346314" cy="4003186"/>
          </a:xfrm>
        </p:grpSpPr>
        <p:grpSp>
          <p:nvGrpSpPr>
            <p:cNvPr id="5" name="Группа 4"/>
            <p:cNvGrpSpPr>
              <a:grpSpLocks/>
            </p:cNvGrpSpPr>
            <p:nvPr/>
          </p:nvGrpSpPr>
          <p:grpSpPr bwMode="auto">
            <a:xfrm>
              <a:off x="2225686" y="2009718"/>
              <a:ext cx="701375" cy="853525"/>
              <a:chOff x="3818" y="2696"/>
              <a:chExt cx="4018" cy="3014"/>
            </a:xfrm>
          </p:grpSpPr>
          <p:sp>
            <p:nvSpPr>
              <p:cNvPr id="6" name="Rectangle 3"/>
              <p:cNvSpPr>
                <a:spLocks noChangeArrowheads="1"/>
              </p:cNvSpPr>
              <p:nvPr/>
            </p:nvSpPr>
            <p:spPr bwMode="auto">
              <a:xfrm>
                <a:off x="3818" y="3885"/>
                <a:ext cx="4018" cy="1825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cxnSp>
            <p:nvCxnSpPr>
              <p:cNvPr id="7" name="AutoShape 4"/>
              <p:cNvCxnSpPr>
                <a:cxnSpLocks noChangeShapeType="1"/>
              </p:cNvCxnSpPr>
              <p:nvPr/>
            </p:nvCxnSpPr>
            <p:spPr bwMode="auto">
              <a:xfrm flipV="1">
                <a:off x="3818" y="2696"/>
                <a:ext cx="1959" cy="1189"/>
              </a:xfrm>
              <a:prstGeom prst="straightConnector1">
                <a:avLst/>
              </a:prstGeom>
              <a:ln>
                <a:headEnd/>
                <a:tailEnd/>
              </a:ln>
              <a:extLst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</p:cxnSp>
          <p:cxnSp>
            <p:nvCxnSpPr>
              <p:cNvPr id="8" name="AutoShape 5"/>
              <p:cNvCxnSpPr>
                <a:cxnSpLocks noChangeShapeType="1"/>
              </p:cNvCxnSpPr>
              <p:nvPr/>
            </p:nvCxnSpPr>
            <p:spPr bwMode="auto">
              <a:xfrm flipH="1" flipV="1">
                <a:off x="5777" y="2696"/>
                <a:ext cx="2059" cy="1189"/>
              </a:xfrm>
              <a:prstGeom prst="straightConnector1">
                <a:avLst/>
              </a:prstGeom>
              <a:ln>
                <a:headEnd/>
                <a:tailEnd/>
              </a:ln>
              <a:extLst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</p:cxnSp>
          <p:cxnSp>
            <p:nvCxnSpPr>
              <p:cNvPr id="9" name="AutoShape 6"/>
              <p:cNvCxnSpPr>
                <a:cxnSpLocks noChangeShapeType="1"/>
              </p:cNvCxnSpPr>
              <p:nvPr/>
            </p:nvCxnSpPr>
            <p:spPr bwMode="auto">
              <a:xfrm>
                <a:off x="3818" y="3885"/>
                <a:ext cx="4018" cy="1825"/>
              </a:xfrm>
              <a:prstGeom prst="straightConnector1">
                <a:avLst/>
              </a:prstGeom>
              <a:ln>
                <a:headEnd/>
                <a:tailEnd/>
              </a:ln>
              <a:extLst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</p:cxnSp>
          <p:cxnSp>
            <p:nvCxnSpPr>
              <p:cNvPr id="10" name="AutoShape 7"/>
              <p:cNvCxnSpPr>
                <a:cxnSpLocks noChangeShapeType="1"/>
              </p:cNvCxnSpPr>
              <p:nvPr/>
            </p:nvCxnSpPr>
            <p:spPr bwMode="auto">
              <a:xfrm flipV="1">
                <a:off x="3818" y="3885"/>
                <a:ext cx="4018" cy="1825"/>
              </a:xfrm>
              <a:prstGeom prst="straightConnector1">
                <a:avLst/>
              </a:prstGeom>
              <a:ln>
                <a:headEnd/>
                <a:tailEnd/>
              </a:ln>
              <a:extLst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</p:cxnSp>
        </p:grpSp>
        <p:grpSp>
          <p:nvGrpSpPr>
            <p:cNvPr id="12" name="Группа 11"/>
            <p:cNvGrpSpPr/>
            <p:nvPr/>
          </p:nvGrpSpPr>
          <p:grpSpPr>
            <a:xfrm>
              <a:off x="2879137" y="4905962"/>
              <a:ext cx="596653" cy="720080"/>
              <a:chOff x="3377814" y="5366328"/>
              <a:chExt cx="777479" cy="798976"/>
            </a:xfrm>
          </p:grpSpPr>
          <p:cxnSp>
            <p:nvCxnSpPr>
              <p:cNvPr id="11" name="Соединительная линия уступом 10"/>
              <p:cNvCxnSpPr/>
              <p:nvPr/>
            </p:nvCxnSpPr>
            <p:spPr>
              <a:xfrm rot="5400000" flipH="1" flipV="1">
                <a:off x="3326835" y="5856243"/>
                <a:ext cx="360040" cy="258082"/>
              </a:xfrm>
              <a:prstGeom prst="bentConnector3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Соединительная линия уступом 13"/>
              <p:cNvCxnSpPr/>
              <p:nvPr/>
            </p:nvCxnSpPr>
            <p:spPr>
              <a:xfrm rot="5400000" flipH="1" flipV="1">
                <a:off x="3578453" y="5648603"/>
                <a:ext cx="360040" cy="258082"/>
              </a:xfrm>
              <a:prstGeom prst="bentConnector3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Соединительная линия уступом 14"/>
              <p:cNvCxnSpPr/>
              <p:nvPr/>
            </p:nvCxnSpPr>
            <p:spPr>
              <a:xfrm rot="5400000" flipH="1" flipV="1">
                <a:off x="3846232" y="5417307"/>
                <a:ext cx="360040" cy="258082"/>
              </a:xfrm>
              <a:prstGeom prst="bentConnector3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" name="Соединительная линия уступом 16"/>
            <p:cNvCxnSpPr/>
            <p:nvPr/>
          </p:nvCxnSpPr>
          <p:spPr>
            <a:xfrm rot="5400000" flipH="1" flipV="1">
              <a:off x="4396172" y="5837076"/>
              <a:ext cx="207640" cy="144016"/>
            </a:xfrm>
            <a:prstGeom prst="bentConnector3">
              <a:avLst>
                <a:gd name="adj1" fmla="val 94038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805097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8229600" cy="1143000"/>
          </a:xfrm>
        </p:spPr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Спасибо за внимание !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636912"/>
            <a:ext cx="2560320" cy="192024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1115616" y="5805264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+mn-lt"/>
              </a:rPr>
              <a:t>При создании презентации использовались материалы: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images.yandex.ru</a:t>
            </a: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+mn-lt"/>
              </a:rPr>
              <a:t>http</a:t>
            </a:r>
            <a:r>
              <a:rPr lang="en-US" dirty="0">
                <a:latin typeface="+mn-lt"/>
              </a:rPr>
              <a:t>://mk2018cp.blogspot.com/p/blog-page_0.html</a:t>
            </a:r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2851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latin typeface="+mn-lt"/>
              </a:rPr>
              <a:t>Цель:</a:t>
            </a:r>
            <a:endParaRPr lang="ru-RU" sz="36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Знакомство со средой программирования Кумир</a:t>
            </a:r>
          </a:p>
          <a:p>
            <a:r>
              <a:rPr lang="ru-RU" dirty="0" smtClean="0"/>
              <a:t>Формирование понятий исполнитель, СКИ</a:t>
            </a:r>
          </a:p>
          <a:p>
            <a:r>
              <a:rPr lang="ru-RU" dirty="0" smtClean="0"/>
              <a:t>Закрепление  навыков создания алгоритмов. Исполнитель ЧЕРЕПАХА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7" y="3789040"/>
            <a:ext cx="3172207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85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95114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latin typeface="+mn-lt"/>
              </a:rPr>
              <a:t>Среда</a:t>
            </a:r>
          </a:p>
        </p:txBody>
      </p:sp>
      <p:pic>
        <p:nvPicPr>
          <p:cNvPr id="6148" name="Picture 2" descr="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899" y="1628800"/>
            <a:ext cx="6334125" cy="460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D:\мои документы\учебные Оля\5 класс\Электронное пособие_5 класс\images\школа 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509212"/>
            <a:ext cx="923761" cy="1649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24143" y="529284"/>
            <a:ext cx="8229600" cy="715516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latin typeface="+mn-lt"/>
              </a:rPr>
              <a:t>Вкладки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7172" name="Picture 2" descr="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551" y="1268760"/>
            <a:ext cx="6786563" cy="4929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4" descr="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6929" y="2348880"/>
            <a:ext cx="5904656" cy="4288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 descr="D:\мои документы\учебные Оля\5 класс\Электронное пособие_5 класс\images\PCMAN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7498" y="1052736"/>
            <a:ext cx="1019175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8196" name="Picture 2" descr="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44800"/>
            <a:ext cx="6334125" cy="460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4" descr="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204864"/>
            <a:ext cx="6334125" cy="460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424143" y="529284"/>
            <a:ext cx="8229600" cy="715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sz="3600" b="1" smtClean="0">
                <a:latin typeface="+mn-lt"/>
              </a:rPr>
              <a:t>Вкладки</a:t>
            </a:r>
            <a:endParaRPr lang="ru-RU" sz="3600" b="1" dirty="0" smtClean="0">
              <a:latin typeface="+mn-lt"/>
            </a:endParaRPr>
          </a:p>
        </p:txBody>
      </p:sp>
      <p:pic>
        <p:nvPicPr>
          <p:cNvPr id="8198" name="Picture 6" descr="D:\мои документы\учебные Оля\5 класс\Электронное пособие_5 класс\images\PCMAN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980728"/>
            <a:ext cx="1019175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9220" name="Picture 2" descr="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88640"/>
            <a:ext cx="6334125" cy="460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4" descr="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060848"/>
            <a:ext cx="6334125" cy="460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424143" y="529284"/>
            <a:ext cx="8229600" cy="715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sz="3600" b="1" dirty="0" smtClean="0">
                <a:latin typeface="+mn-lt"/>
              </a:rPr>
              <a:t>Вкладки</a:t>
            </a:r>
          </a:p>
        </p:txBody>
      </p:sp>
      <p:pic>
        <p:nvPicPr>
          <p:cNvPr id="9222" name="Picture 6" descr="D:\мои документы\учебные Оля\5 класс\Электронное пособие_5 класс\images\PCMAN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4568" y="5301208"/>
            <a:ext cx="1019175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latin typeface="+mn-lt"/>
              </a:rPr>
              <a:t>Правила записи алгоритмов</a:t>
            </a:r>
            <a:endParaRPr lang="ru-RU" sz="36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0072" y="1938542"/>
            <a:ext cx="3600400" cy="4263753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smtClean="0"/>
              <a:t>алгоритм создается для заданного исполнителя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ru-RU" sz="2400" dirty="0" smtClean="0"/>
              <a:t>Чтобы исполнитель был активным</a:t>
            </a:r>
            <a:r>
              <a:rPr lang="en-US" sz="2400" dirty="0" smtClean="0"/>
              <a:t> - </a:t>
            </a:r>
            <a:r>
              <a:rPr lang="ru-RU" sz="2400" dirty="0" smtClean="0"/>
              <a:t> удалите</a:t>
            </a:r>
            <a:r>
              <a:rPr lang="en-US" sz="2400" dirty="0" smtClean="0"/>
              <a:t> </a:t>
            </a:r>
            <a:r>
              <a:rPr lang="en-US" sz="2400" b="1" dirty="0" smtClean="0"/>
              <a:t>|</a:t>
            </a:r>
            <a:r>
              <a:rPr lang="ru-RU" sz="2400" b="1" dirty="0" smtClean="0"/>
              <a:t> </a:t>
            </a:r>
            <a:endParaRPr lang="ru-RU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ru-RU" sz="2400" dirty="0" smtClean="0"/>
              <a:t> Блок алгоритма записывается между </a:t>
            </a:r>
            <a:r>
              <a:rPr lang="ru-RU" sz="2400" b="1" dirty="0" smtClean="0"/>
              <a:t>НАЧ</a:t>
            </a:r>
          </a:p>
          <a:p>
            <a:pPr marL="0" indent="0">
              <a:buNone/>
            </a:pPr>
            <a:r>
              <a:rPr lang="ru-RU" sz="2400" b="1" dirty="0" smtClean="0"/>
              <a:t>…</a:t>
            </a:r>
          </a:p>
          <a:p>
            <a:pPr marL="0" indent="0">
              <a:buNone/>
            </a:pPr>
            <a:r>
              <a:rPr lang="ru-RU" sz="2400" b="1" dirty="0" smtClean="0"/>
              <a:t>КОН</a:t>
            </a:r>
          </a:p>
          <a:p>
            <a:pPr marL="0" indent="0">
              <a:buNone/>
            </a:pPr>
            <a:endParaRPr lang="ru-RU" sz="2400" b="1" dirty="0"/>
          </a:p>
          <a:p>
            <a:pPr marL="0" indent="0">
              <a:buNone/>
            </a:pPr>
            <a:r>
              <a:rPr lang="ru-RU" sz="2400" dirty="0" smtClean="0"/>
              <a:t>    </a:t>
            </a:r>
            <a:r>
              <a:rPr lang="ru-RU" dirty="0" smtClean="0"/>
              <a:t>                                   </a:t>
            </a:r>
            <a:endParaRPr lang="ru-RU" dirty="0"/>
          </a:p>
        </p:txBody>
      </p:sp>
      <p:pic>
        <p:nvPicPr>
          <p:cNvPr id="25602" name="Picture 2" descr="D:\мои документы\учебные Оля\5 класс\Электронное пособие_5 класс\images\writingonbook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92696"/>
            <a:ext cx="1066800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7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66" t="17813" r="31880" b="41093"/>
          <a:stretch/>
        </p:blipFill>
        <p:spPr bwMode="auto">
          <a:xfrm>
            <a:off x="467544" y="1935094"/>
            <a:ext cx="3886201" cy="18905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Прямая со стрелкой 5"/>
          <p:cNvCxnSpPr/>
          <p:nvPr/>
        </p:nvCxnSpPr>
        <p:spPr>
          <a:xfrm flipH="1">
            <a:off x="4427984" y="2132856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 flipV="1">
            <a:off x="1331641" y="3212976"/>
            <a:ext cx="3816423" cy="17281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 flipV="1">
            <a:off x="1043608" y="2276872"/>
            <a:ext cx="4233394" cy="12241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541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6672"/>
            <a:ext cx="8568952" cy="6048672"/>
          </a:xfrm>
        </p:spPr>
        <p:txBody>
          <a:bodyPr/>
          <a:lstStyle/>
          <a:p>
            <a:r>
              <a:rPr lang="ru-RU" sz="2400" dirty="0"/>
              <a:t>1.Для вызова окна черепашки, необходимо выполнить команду: </a:t>
            </a:r>
            <a:r>
              <a:rPr lang="ru-RU" sz="2400" b="1" dirty="0"/>
              <a:t>Миры → Черепаха</a:t>
            </a:r>
            <a:r>
              <a:rPr lang="ru-RU" sz="2400" dirty="0"/>
              <a:t>. </a:t>
            </a:r>
          </a:p>
          <a:p>
            <a:r>
              <a:rPr lang="ru-RU" sz="2400" dirty="0"/>
              <a:t> 2. Настройка программы: необходимо выбрать исполнителя: </a:t>
            </a:r>
            <a:r>
              <a:rPr lang="ru-RU" sz="2400" b="1" dirty="0"/>
              <a:t>Вставка → Исполнитель Черепаха</a:t>
            </a:r>
            <a:r>
              <a:rPr lang="ru-RU" sz="2400" dirty="0"/>
              <a:t>. После этого в окне программы появится сообщение «Использовать Черепаха».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По </a:t>
            </a:r>
            <a:r>
              <a:rPr lang="ru-RU" sz="2400" dirty="0"/>
              <a:t>команде: </a:t>
            </a:r>
            <a:r>
              <a:rPr lang="ru-RU" sz="2400" b="1" dirty="0"/>
              <a:t>Вставка → </a:t>
            </a:r>
            <a:r>
              <a:rPr lang="ru-RU" sz="2400" b="1" dirty="0" err="1"/>
              <a:t>алг</a:t>
            </a:r>
            <a:r>
              <a:rPr lang="ru-RU" sz="2400" b="1" dirty="0"/>
              <a:t>-</a:t>
            </a:r>
            <a:r>
              <a:rPr lang="ru-RU" sz="2400" b="1" dirty="0" err="1"/>
              <a:t>нач</a:t>
            </a:r>
            <a:r>
              <a:rPr lang="ru-RU" sz="2400" b="1" dirty="0"/>
              <a:t>-кон</a:t>
            </a:r>
            <a:r>
              <a:rPr lang="ru-RU" sz="2400" dirty="0"/>
              <a:t> вставим </a:t>
            </a:r>
            <a:r>
              <a:rPr lang="ru-RU" sz="2400" dirty="0" smtClean="0"/>
              <a:t>   </a:t>
            </a:r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 обязательные </a:t>
            </a:r>
            <a:r>
              <a:rPr lang="ru-RU" sz="2400" dirty="0"/>
              <a:t>элементы будущей программы.</a:t>
            </a:r>
          </a:p>
          <a:p>
            <a:r>
              <a:rPr lang="ru-RU" sz="2400" dirty="0"/>
              <a:t>Пример пустой программы</a:t>
            </a:r>
            <a:r>
              <a:rPr lang="ru-RU" sz="2400" dirty="0" smtClean="0"/>
              <a:t>:</a:t>
            </a:r>
          </a:p>
          <a:p>
            <a:pPr marL="0" indent="0">
              <a:buNone/>
            </a:pPr>
            <a:endParaRPr lang="ru-RU" sz="2400" dirty="0" smtClean="0"/>
          </a:p>
          <a:p>
            <a:r>
              <a:rPr lang="ru-RU" sz="2400" dirty="0"/>
              <a:t>3.Выполнение программы: </a:t>
            </a:r>
            <a:r>
              <a:rPr lang="ru-RU" sz="2400" b="1" dirty="0"/>
              <a:t>Выполнение → Выполнить непрерывно</a:t>
            </a:r>
            <a:r>
              <a:rPr lang="ru-RU" sz="2400" dirty="0"/>
              <a:t>, или по клавише </a:t>
            </a:r>
            <a:r>
              <a:rPr lang="ru-RU" sz="2400" b="1" dirty="0"/>
              <a:t>F9</a:t>
            </a:r>
            <a:r>
              <a:rPr lang="ru-RU" sz="2400" dirty="0"/>
              <a:t>. Для выполнение программы по шагам: </a:t>
            </a:r>
            <a:r>
              <a:rPr lang="ru-RU" sz="2400" b="1" dirty="0"/>
              <a:t>Выполнение → ШАГ</a:t>
            </a:r>
            <a:r>
              <a:rPr lang="ru-RU" sz="2400" dirty="0"/>
              <a:t>, или по </a:t>
            </a:r>
            <a:r>
              <a:rPr lang="ru-RU" sz="2400" b="1" dirty="0"/>
              <a:t>F8</a:t>
            </a:r>
            <a:r>
              <a:rPr lang="ru-RU" sz="2400" dirty="0"/>
              <a:t>.</a:t>
            </a:r>
          </a:p>
          <a:p>
            <a:r>
              <a:rPr lang="ru-RU" sz="2400" dirty="0"/>
              <a:t> 4. Система </a:t>
            </a:r>
            <a:r>
              <a:rPr lang="ru-RU" sz="2400" dirty="0" err="1"/>
              <a:t>КуМир</a:t>
            </a:r>
            <a:r>
              <a:rPr lang="ru-RU" sz="2400" dirty="0"/>
              <a:t> снабжена учебником: </a:t>
            </a:r>
            <a:r>
              <a:rPr lang="ru-RU" sz="2400" b="1" dirty="0"/>
              <a:t>Инфо → Описание миров → Черепаха.        </a:t>
            </a:r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2030556"/>
              </p:ext>
            </p:extLst>
          </p:nvPr>
        </p:nvGraphicFramePr>
        <p:xfrm>
          <a:off x="4716016" y="3717032"/>
          <a:ext cx="1728192" cy="9041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8192"/>
              </a:tblGrid>
              <a:tr h="4000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использовать Черепаха</a:t>
                      </a:r>
                      <a:br>
                        <a:rPr lang="ru-RU" sz="1000" dirty="0">
                          <a:effectLst/>
                        </a:rPr>
                      </a:br>
                      <a:r>
                        <a:rPr lang="ru-RU" sz="1000" dirty="0" err="1">
                          <a:effectLst/>
                        </a:rPr>
                        <a:t>алг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br>
                        <a:rPr lang="ru-RU" sz="1000" dirty="0">
                          <a:effectLst/>
                        </a:rPr>
                      </a:br>
                      <a:r>
                        <a:rPr lang="ru-RU" sz="1000" dirty="0" err="1">
                          <a:effectLst/>
                        </a:rPr>
                        <a:t>нач</a:t>
                      </a:r>
                      <a:r>
                        <a:rPr lang="ru-RU" sz="1000" dirty="0">
                          <a:effectLst/>
                        </a:rPr>
                        <a:t/>
                      </a:r>
                      <a:br>
                        <a:rPr lang="ru-RU" sz="1000" dirty="0">
                          <a:effectLst/>
                        </a:rPr>
                      </a:br>
                      <a:r>
                        <a:rPr lang="ru-RU" sz="1000" dirty="0">
                          <a:effectLst/>
                        </a:rPr>
                        <a:t>. </a:t>
                      </a:r>
                      <a:br>
                        <a:rPr lang="ru-RU" sz="1000" dirty="0">
                          <a:effectLst/>
                        </a:rPr>
                      </a:br>
                      <a:r>
                        <a:rPr lang="ru-RU" sz="1000" dirty="0">
                          <a:effectLst/>
                        </a:rPr>
                        <a:t>кон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5929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5758" y="764704"/>
            <a:ext cx="8229600" cy="579090"/>
          </a:xfrm>
        </p:spPr>
        <p:txBody>
          <a:bodyPr/>
          <a:lstStyle/>
          <a:p>
            <a:r>
              <a:rPr lang="ru-RU" sz="3200" b="1" dirty="0" smtClean="0">
                <a:latin typeface="+mn-lt"/>
              </a:rPr>
              <a:t>Исполнитель ЧЕРЕПАХА</a:t>
            </a:r>
            <a:endParaRPr lang="ru-RU" sz="32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3985" y="1484784"/>
            <a:ext cx="7154399" cy="310352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 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СКИ</a:t>
            </a:r>
            <a:r>
              <a:rPr lang="ru-RU" dirty="0" smtClean="0"/>
              <a:t>:</a:t>
            </a:r>
          </a:p>
          <a:p>
            <a:r>
              <a:rPr lang="ru-RU" dirty="0"/>
              <a:t>п</a:t>
            </a:r>
            <a:r>
              <a:rPr lang="ru-RU" dirty="0" smtClean="0"/>
              <a:t>однять хвост – нет следа</a:t>
            </a:r>
          </a:p>
          <a:p>
            <a:r>
              <a:rPr lang="ru-RU" dirty="0"/>
              <a:t>о</a:t>
            </a:r>
            <a:r>
              <a:rPr lang="ru-RU" dirty="0" smtClean="0"/>
              <a:t>пустить хвост – оставляет след</a:t>
            </a:r>
          </a:p>
          <a:p>
            <a:r>
              <a:rPr lang="ru-RU" dirty="0" smtClean="0">
                <a:solidFill>
                  <a:prstClr val="black"/>
                </a:solidFill>
              </a:rPr>
              <a:t>вправо() , влево() – поворот на угол (от 1 до 360 градусов)</a:t>
            </a:r>
          </a:p>
          <a:p>
            <a:r>
              <a:rPr lang="ru-RU" dirty="0" smtClean="0">
                <a:solidFill>
                  <a:prstClr val="black"/>
                </a:solidFill>
              </a:rPr>
              <a:t>вперед() – шаг</a:t>
            </a:r>
          </a:p>
          <a:p>
            <a:r>
              <a:rPr lang="ru-RU" dirty="0" err="1" smtClean="0">
                <a:solidFill>
                  <a:prstClr val="black"/>
                </a:solidFill>
              </a:rPr>
              <a:t>нц_кц</a:t>
            </a:r>
            <a:r>
              <a:rPr lang="ru-RU" dirty="0" smtClean="0">
                <a:solidFill>
                  <a:prstClr val="black"/>
                </a:solidFill>
              </a:rPr>
              <a:t> – цикл</a:t>
            </a:r>
          </a:p>
          <a:p>
            <a:r>
              <a:rPr lang="ru-RU" dirty="0" err="1">
                <a:solidFill>
                  <a:prstClr val="black"/>
                </a:solidFill>
              </a:rPr>
              <a:t>н</a:t>
            </a:r>
            <a:r>
              <a:rPr lang="ru-RU" dirty="0" err="1" smtClean="0">
                <a:solidFill>
                  <a:prstClr val="black"/>
                </a:solidFill>
              </a:rPr>
              <a:t>ц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prstClr val="black"/>
                </a:solidFill>
              </a:rPr>
              <a:t>N </a:t>
            </a:r>
            <a:r>
              <a:rPr lang="ru-RU" dirty="0" smtClean="0">
                <a:solidFill>
                  <a:prstClr val="black"/>
                </a:solidFill>
              </a:rPr>
              <a:t>раз   - цикл </a:t>
            </a:r>
            <a:r>
              <a:rPr lang="en-US" dirty="0" smtClean="0">
                <a:solidFill>
                  <a:prstClr val="black"/>
                </a:solidFill>
              </a:rPr>
              <a:t>N </a:t>
            </a:r>
            <a:r>
              <a:rPr lang="ru-RU" dirty="0" smtClean="0">
                <a:solidFill>
                  <a:prstClr val="black"/>
                </a:solidFill>
              </a:rPr>
              <a:t>раз</a:t>
            </a:r>
          </a:p>
          <a:p>
            <a:pPr marL="0" indent="0">
              <a:buNone/>
            </a:pPr>
            <a:endParaRPr lang="ru-RU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prstClr val="black"/>
                </a:solidFill>
              </a:rPr>
              <a:t>   </a:t>
            </a:r>
            <a:r>
              <a:rPr lang="ru-RU" dirty="0" err="1" smtClean="0">
                <a:solidFill>
                  <a:prstClr val="black"/>
                </a:solidFill>
              </a:rPr>
              <a:t>кц</a:t>
            </a:r>
            <a:r>
              <a:rPr lang="ru-RU" dirty="0">
                <a:solidFill>
                  <a:prstClr val="black"/>
                </a:solidFill>
              </a:rPr>
              <a:t/>
            </a:r>
            <a:br>
              <a:rPr lang="ru-RU" dirty="0">
                <a:solidFill>
                  <a:prstClr val="black"/>
                </a:solidFill>
              </a:rPr>
            </a:br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C:\Documents and Settings\Администратор\YandexDisk\Скриншоты\2015-05-19 13-06-20 Скриншот экрана.pn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B4B40A"/>
              </a:clrFrom>
              <a:clrTo>
                <a:srgbClr val="B4B40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954" b="27099"/>
          <a:stretch/>
        </p:blipFill>
        <p:spPr bwMode="auto">
          <a:xfrm rot="17729697">
            <a:off x="5858866" y="3598400"/>
            <a:ext cx="1082907" cy="2251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Группа 7"/>
          <p:cNvGrpSpPr/>
          <p:nvPr/>
        </p:nvGrpSpPr>
        <p:grpSpPr>
          <a:xfrm>
            <a:off x="1345380" y="4833156"/>
            <a:ext cx="1556695" cy="1224136"/>
            <a:chOff x="900784" y="4869160"/>
            <a:chExt cx="1556695" cy="1224136"/>
          </a:xfrm>
        </p:grpSpPr>
        <p:sp>
          <p:nvSpPr>
            <p:cNvPr id="5" name="Блок-схема: узел 4"/>
            <p:cNvSpPr/>
            <p:nvPr/>
          </p:nvSpPr>
          <p:spPr>
            <a:xfrm>
              <a:off x="900784" y="5445224"/>
              <a:ext cx="72008" cy="72008"/>
            </a:xfrm>
            <a:prstGeom prst="flowChartConnector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авая фигурная скобка 6"/>
            <p:cNvSpPr/>
            <p:nvPr/>
          </p:nvSpPr>
          <p:spPr>
            <a:xfrm>
              <a:off x="2123728" y="4869160"/>
              <a:ext cx="333751" cy="1224136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251520" y="1412776"/>
            <a:ext cx="628395" cy="576064"/>
          </a:xfrm>
          <a:prstGeom prst="ellipse">
            <a:avLst/>
          </a:prstGeom>
          <a:gradFill rotWithShape="0">
            <a:gsLst>
              <a:gs pos="0">
                <a:srgbClr val="CE3B37"/>
              </a:gs>
              <a:gs pos="100000">
                <a:srgbClr val="9B2D2A"/>
              </a:gs>
            </a:gsLst>
            <a:lin ang="16200000" scaled="1"/>
          </a:gradFill>
          <a:ln w="9360">
            <a:solidFill>
              <a:srgbClr val="BE4B48"/>
            </a:solidFill>
            <a:miter lim="800000"/>
            <a:headEnd/>
            <a:tailEnd/>
          </a:ln>
          <a:effectLst>
            <a:outerShdw dist="23040" dir="5400000" algn="ctr" rotWithShape="0">
              <a:srgbClr val="000000">
                <a:alpha val="35036"/>
              </a:srgbClr>
            </a:outerShdw>
          </a:effectLst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5994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191</TotalTime>
  <Words>328</Words>
  <Application>Microsoft Office PowerPoint</Application>
  <PresentationFormat>Экран (4:3)</PresentationFormat>
  <Paragraphs>106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Среда Кумир </vt:lpstr>
      <vt:lpstr>Цель:</vt:lpstr>
      <vt:lpstr>Среда</vt:lpstr>
      <vt:lpstr>Вкладки</vt:lpstr>
      <vt:lpstr>Презентация PowerPoint</vt:lpstr>
      <vt:lpstr>Презентация PowerPoint</vt:lpstr>
      <vt:lpstr>Правила записи алгоритмов</vt:lpstr>
      <vt:lpstr>Презентация PowerPoint</vt:lpstr>
      <vt:lpstr>Исполнитель ЧЕРЕПАХА</vt:lpstr>
      <vt:lpstr>Презентация PowerPoint</vt:lpstr>
      <vt:lpstr>Примеры алгоритмов</vt:lpstr>
      <vt:lpstr>Примеры алгоритмов</vt:lpstr>
      <vt:lpstr>Примеры алгоритмов</vt:lpstr>
      <vt:lpstr>Задание для закрепления материала</vt:lpstr>
      <vt:lpstr>Спасибо за внимание !</vt:lpstr>
    </vt:vector>
  </TitlesOfParts>
  <Company>school23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Среда Кумир</dc:title>
  <dc:creator>admin</dc:creator>
  <cp:lastModifiedBy>Александр</cp:lastModifiedBy>
  <cp:revision>18</cp:revision>
  <dcterms:created xsi:type="dcterms:W3CDTF">2014-12-04T03:05:46Z</dcterms:created>
  <dcterms:modified xsi:type="dcterms:W3CDTF">2020-12-24T13:30:28Z</dcterms:modified>
</cp:coreProperties>
</file>