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75" r:id="rId5"/>
    <p:sldId id="280" r:id="rId6"/>
    <p:sldId id="276" r:id="rId7"/>
    <p:sldId id="258" r:id="rId8"/>
    <p:sldId id="272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4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ED87-F0D0-4DF3-9B84-E2AC39A42D4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7D23-6AC5-4B09-BDEB-BF32A3675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ED87-F0D0-4DF3-9B84-E2AC39A42D4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7D23-6AC5-4B09-BDEB-BF32A3675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ED87-F0D0-4DF3-9B84-E2AC39A42D4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7D23-6AC5-4B09-BDEB-BF32A3675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ED87-F0D0-4DF3-9B84-E2AC39A42D4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7D23-6AC5-4B09-BDEB-BF32A3675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ED87-F0D0-4DF3-9B84-E2AC39A42D4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7D23-6AC5-4B09-BDEB-BF32A3675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ED87-F0D0-4DF3-9B84-E2AC39A42D4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7D23-6AC5-4B09-BDEB-BF32A3675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ED87-F0D0-4DF3-9B84-E2AC39A42D4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7D23-6AC5-4B09-BDEB-BF32A3675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ED87-F0D0-4DF3-9B84-E2AC39A42D4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7D23-6AC5-4B09-BDEB-BF32A3675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ED87-F0D0-4DF3-9B84-E2AC39A42D4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7D23-6AC5-4B09-BDEB-BF32A3675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ED87-F0D0-4DF3-9B84-E2AC39A42D4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7D23-6AC5-4B09-BDEB-BF32A3675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ED87-F0D0-4DF3-9B84-E2AC39A42D4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7D23-6AC5-4B09-BDEB-BF32A3675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6ED87-F0D0-4DF3-9B84-E2AC39A42D4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57D23-6AC5-4B09-BDEB-BF32A3675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t="-1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628800"/>
            <a:ext cx="54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S Zombie Cyr" pitchFamily="34" charset="0"/>
              </a:rPr>
              <a:t>Динамическая</a:t>
            </a:r>
          </a:p>
          <a:p>
            <a:pPr algn="ctr"/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S Zombie Cyr" pitchFamily="34" charset="0"/>
              </a:rPr>
              <a:t>игрушка</a:t>
            </a:r>
          </a:p>
          <a:p>
            <a:pPr algn="ctr"/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S Zombie Cyr" pitchFamily="34" charset="0"/>
              </a:rPr>
              <a:t>Зайка</a:t>
            </a: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60648"/>
            <a:ext cx="57606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Monotype Corsiva" pitchFamily="66" charset="0"/>
              </a:rPr>
              <a:t>МБУ ДО </a:t>
            </a:r>
          </a:p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Monotype Corsiva" pitchFamily="66" charset="0"/>
              </a:rPr>
              <a:t>«Станция юных техников»</a:t>
            </a:r>
          </a:p>
          <a:p>
            <a:endParaRPr lang="ru-RU" sz="36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3933057"/>
            <a:ext cx="61926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3333CC"/>
                </a:solidFill>
                <a:latin typeface="Monotype Corsiva" pitchFamily="66" charset="0"/>
              </a:rPr>
              <a:t>Автор: педагог дополнительного образования</a:t>
            </a:r>
          </a:p>
          <a:p>
            <a:pPr algn="r"/>
            <a:r>
              <a:rPr lang="ru-RU" sz="2800" b="1" dirty="0" err="1" smtClean="0">
                <a:solidFill>
                  <a:srgbClr val="3333CC"/>
                </a:solidFill>
                <a:latin typeface="Monotype Corsiva" pitchFamily="66" charset="0"/>
              </a:rPr>
              <a:t>Шулепова</a:t>
            </a:r>
            <a:r>
              <a:rPr lang="ru-RU" sz="2800" b="1" dirty="0" smtClean="0">
                <a:solidFill>
                  <a:srgbClr val="3333CC"/>
                </a:solidFill>
                <a:latin typeface="Monotype Corsiva" pitchFamily="66" charset="0"/>
              </a:rPr>
              <a:t> Ольга Ивановна,</a:t>
            </a:r>
          </a:p>
          <a:p>
            <a:pPr algn="r"/>
            <a:r>
              <a:rPr lang="ru-RU" sz="2800" b="1" dirty="0" smtClean="0">
                <a:solidFill>
                  <a:srgbClr val="3333CC"/>
                </a:solidFill>
                <a:latin typeface="Monotype Corsiva" pitchFamily="66" charset="0"/>
              </a:rPr>
              <a:t>руководитель  объединения «Едем, плаваем, летаем»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594928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Monotype Corsiva" pitchFamily="66" charset="0"/>
              </a:rPr>
              <a:t>Озерск</a:t>
            </a:r>
          </a:p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Monotype Corsiva" pitchFamily="66" charset="0"/>
              </a:rPr>
              <a:t>2021</a:t>
            </a:r>
            <a:endParaRPr lang="ru-RU" sz="28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ownloads\1612354598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188" y="260648"/>
            <a:ext cx="4803292" cy="6048672"/>
          </a:xfrm>
          <a:prstGeom prst="rect">
            <a:avLst/>
          </a:prstGeom>
          <a:noFill/>
        </p:spPr>
      </p:pic>
      <p:pic>
        <p:nvPicPr>
          <p:cNvPr id="6146" name="Picture 2" descr="C:\Users\Ольга\Downloads\kLYakTNhXE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1407430"/>
            <a:ext cx="4071520" cy="52436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Раскрасить или …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ownloads\pink-кролик-15813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6952" y="2996952"/>
            <a:ext cx="3400176" cy="30548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Оформить аппликацией.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Ольга\Downloads\16124207625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2656"/>
            <a:ext cx="5106335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Ольга\Downloads\1612420762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392488" cy="48689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3968" y="3326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Вырезать детали.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Ольга\Downloads\1612354598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3600400" cy="4237998"/>
          </a:xfrm>
          <a:prstGeom prst="rect">
            <a:avLst/>
          </a:prstGeom>
          <a:noFill/>
        </p:spPr>
      </p:pic>
      <p:pic>
        <p:nvPicPr>
          <p:cNvPr id="13314" name="Picture 2" descr="C:\Users\Ольга\Downloads\3d2b4583d006c3bdba5bfe217c5d78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43608" y="4337720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ownloads\1612420762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60648"/>
            <a:ext cx="4491093" cy="3168352"/>
          </a:xfrm>
          <a:prstGeom prst="rect">
            <a:avLst/>
          </a:prstGeom>
          <a:noFill/>
        </p:spPr>
      </p:pic>
      <p:pic>
        <p:nvPicPr>
          <p:cNvPr id="5123" name="Picture 3" descr="C:\Users\Ольга\Downloads\1612420762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46280"/>
            <a:ext cx="3888432" cy="3365934"/>
          </a:xfrm>
          <a:prstGeom prst="rect">
            <a:avLst/>
          </a:prstGeom>
          <a:noFill/>
        </p:spPr>
      </p:pic>
      <p:pic>
        <p:nvPicPr>
          <p:cNvPr id="14338" name="Picture 2" descr="C:\Users\Ольга\Downloads\1385559046_youloveit_ru_malyshi_luney_tunes0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573016"/>
            <a:ext cx="2376264" cy="32215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260648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По пунктирным линиям проработать линии сгиба.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386104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Согнуть.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ownloads\1612420762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032448" cy="3269637"/>
          </a:xfrm>
          <a:prstGeom prst="rect">
            <a:avLst/>
          </a:prstGeom>
          <a:noFill/>
        </p:spPr>
      </p:pic>
      <p:pic>
        <p:nvPicPr>
          <p:cNvPr id="6147" name="Picture 3" descr="C:\Users\Ольга\Downloads\IMG_20210204_121456.jpg"/>
          <p:cNvPicPr>
            <a:picLocks noChangeAspect="1" noChangeArrowheads="1"/>
          </p:cNvPicPr>
          <p:nvPr/>
        </p:nvPicPr>
        <p:blipFill>
          <a:blip r:embed="rId4" cstate="print"/>
          <a:srcRect t="34337"/>
          <a:stretch>
            <a:fillRect/>
          </a:stretch>
        </p:blipFill>
        <p:spPr bwMode="auto">
          <a:xfrm>
            <a:off x="4499992" y="2780928"/>
            <a:ext cx="4386873" cy="38407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40466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Нанести клей на прямоугольник.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077072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Склеить концы вместе, образуя «коробочку».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ownloads\IMG_20210203_162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240360" cy="3854697"/>
          </a:xfrm>
          <a:prstGeom prst="rect">
            <a:avLst/>
          </a:prstGeom>
          <a:noFill/>
        </p:spPr>
      </p:pic>
      <p:pic>
        <p:nvPicPr>
          <p:cNvPr id="7171" name="Picture 3" descr="C:\Users\Ольга\Downloads\IMG_20210203_162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348880"/>
            <a:ext cx="2952328" cy="4281214"/>
          </a:xfrm>
          <a:prstGeom prst="rect">
            <a:avLst/>
          </a:prstGeom>
          <a:noFill/>
        </p:spPr>
      </p:pic>
      <p:pic>
        <p:nvPicPr>
          <p:cNvPr id="11266" name="Picture 2" descr="C:\Users\Ольга\Downloads\156-1564752_cute-bunny-rabbit-clipart-3-месяца-гиф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132856"/>
            <a:ext cx="2436490" cy="2687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33265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Взять маленькую полоску. Нанести клей на один конец.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94116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Склеить концы вместе, образуя петельку.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ownloads\IMG_20210204_121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564396" cy="3744416"/>
          </a:xfrm>
          <a:prstGeom prst="rect">
            <a:avLst/>
          </a:prstGeom>
          <a:noFill/>
        </p:spPr>
      </p:pic>
      <p:pic>
        <p:nvPicPr>
          <p:cNvPr id="8195" name="Picture 3" descr="C:\Users\Ольга\Downloads\IMG_20210204_121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13222"/>
            <a:ext cx="3744416" cy="40523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39952" y="260648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Приклеить петлю в прямоугольник, расположенный на туловище. 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14908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На петлю приклеить нос.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Ольга\Downloads\f133df7d98_fit-in_160x160__f1717_8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581129"/>
            <a:ext cx="3776276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ownloads\IMG_20210204_121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9934" y="332656"/>
            <a:ext cx="5135279" cy="5256584"/>
          </a:xfrm>
          <a:prstGeom prst="rect">
            <a:avLst/>
          </a:prstGeom>
          <a:noFill/>
        </p:spPr>
      </p:pic>
      <p:pic>
        <p:nvPicPr>
          <p:cNvPr id="2" name="Picture 2" descr="C:\Users\Ольга\Downloads\EWpE2sZX0j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1246878"/>
            <a:ext cx="4233847" cy="56111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Приклеить лапы.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ownloads\IMG_20210204_121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564004" cy="4451452"/>
          </a:xfrm>
          <a:prstGeom prst="rect">
            <a:avLst/>
          </a:prstGeom>
          <a:noFill/>
        </p:spPr>
      </p:pic>
      <p:pic>
        <p:nvPicPr>
          <p:cNvPr id="10243" name="Picture 3" descr="C:\Users\Ольга\Downloads\IMG_20210204_12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060848"/>
            <a:ext cx="2402134" cy="4536504"/>
          </a:xfrm>
          <a:prstGeom prst="rect">
            <a:avLst/>
          </a:prstGeom>
          <a:noFill/>
        </p:spPr>
      </p:pic>
      <p:pic>
        <p:nvPicPr>
          <p:cNvPr id="2" name="Picture 2" descr="C:\Users\Ольга\Downloads\c2c1a38248afa2a18c688c2a3cff5643_rabbit-cute-cartoon-rabbit-rabbit-vector-rabbit-clipart-png-and-_650-962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771800" y="2753544"/>
            <a:ext cx="2773280" cy="4104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332657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Проработать  пунктирные линии на ушах. 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22768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Согнуть.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IMG_20210204_122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88640"/>
            <a:ext cx="2801252" cy="4608512"/>
          </a:xfrm>
          <a:prstGeom prst="rect">
            <a:avLst/>
          </a:prstGeom>
          <a:noFill/>
        </p:spPr>
      </p:pic>
      <p:pic>
        <p:nvPicPr>
          <p:cNvPr id="1027" name="Picture 3" descr="C:\Users\Ольга\Downloads\IMG_20210204_122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780928"/>
            <a:ext cx="2581360" cy="3842818"/>
          </a:xfrm>
          <a:prstGeom prst="rect">
            <a:avLst/>
          </a:prstGeom>
          <a:noFill/>
        </p:spPr>
      </p:pic>
      <p:pic>
        <p:nvPicPr>
          <p:cNvPr id="1028" name="Picture 4" descr="C:\Users\Ольга\Downloads\532d8110c6484125a37702f0b557fa3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8353" y="2564904"/>
            <a:ext cx="2947823" cy="2937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7864" y="260648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Нанести клей на прямоугольник над телом зайца.</a:t>
            </a:r>
          </a:p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Приклеить ухо.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0120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Повторить то же самое со вторым ухом.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"/>
            <a:ext cx="8424936" cy="748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Презентация предназначена для обучающихся первого года обучения.</a:t>
            </a:r>
          </a:p>
          <a:p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Цель: изготовление динамической игрушки своими руками, чтобы она была интересной, выполняла движение.</a:t>
            </a:r>
          </a:p>
          <a:p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познакомить с понятием динамическая игрушка;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развивать мелкую моторику рук, внимание;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воспитывать желание выполнить поделку;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воспитывать аккуратность, умение доводить начатое дело до конца.</a:t>
            </a:r>
          </a:p>
          <a:p>
            <a:pPr>
              <a:buFont typeface="Wingdings" pitchFamily="2" charset="2"/>
              <a:buChar char="Ø"/>
            </a:pP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Ольга\Downloads\1612356861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240360" cy="3627697"/>
          </a:xfrm>
          <a:prstGeom prst="rect">
            <a:avLst/>
          </a:prstGeom>
          <a:noFill/>
        </p:spPr>
      </p:pic>
      <p:pic>
        <p:nvPicPr>
          <p:cNvPr id="11268" name="Picture 4" descr="C:\Users\Ольга\Downloads\IMG_20210204_122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955420"/>
            <a:ext cx="3024336" cy="46450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260648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Взять длинную полоску. Нанести клей на прямоугольник.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43711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Приклеить к концу уха.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ownloads\IMG_20210204_122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014182" cy="3744416"/>
          </a:xfrm>
          <a:prstGeom prst="rect">
            <a:avLst/>
          </a:prstGeom>
          <a:noFill/>
        </p:spPr>
      </p:pic>
      <p:pic>
        <p:nvPicPr>
          <p:cNvPr id="2051" name="Picture 3" descr="C:\Users\Ольга\Downloads\IMG_20210204_122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132856"/>
            <a:ext cx="2847352" cy="4434190"/>
          </a:xfrm>
          <a:prstGeom prst="rect">
            <a:avLst/>
          </a:prstGeom>
          <a:noFill/>
        </p:spPr>
      </p:pic>
      <p:pic>
        <p:nvPicPr>
          <p:cNvPr id="2052" name="Picture 4" descr="C:\Users\Ольга\Downloads\963bf1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502117"/>
            <a:ext cx="2448272" cy="33777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7864" y="33265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Пропустить конец полоски внутрь туловища.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79715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Повторить то же самое с другим ухом.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ownloads\1612356685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5888"/>
            <a:ext cx="4248472" cy="4205317"/>
          </a:xfrm>
          <a:prstGeom prst="rect">
            <a:avLst/>
          </a:prstGeom>
          <a:noFill/>
        </p:spPr>
      </p:pic>
      <p:pic>
        <p:nvPicPr>
          <p:cNvPr id="4099" name="Picture 3" descr="C:\Users\Ольга\Downloads\IMG_20210204_122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3528392" cy="4619887"/>
          </a:xfrm>
          <a:prstGeom prst="rect">
            <a:avLst/>
          </a:prstGeom>
          <a:noFill/>
        </p:spPr>
      </p:pic>
      <p:pic>
        <p:nvPicPr>
          <p:cNvPr id="4100" name="Picture 4" descr="C:\Users\Ольга\Downloads\1479241_430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761656"/>
            <a:ext cx="3096344" cy="3096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Всё сделано! Теперь тяните и толкайте бумажные полоски и смотрите, как заяц шевелит ушами.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Pictures\2021-02-03\001.jpg"/>
          <p:cNvPicPr>
            <a:picLocks noChangeAspect="1" noChangeArrowheads="1"/>
          </p:cNvPicPr>
          <p:nvPr/>
        </p:nvPicPr>
        <p:blipFill>
          <a:blip r:embed="rId3" cstate="print"/>
          <a:srcRect r="3648" b="14467"/>
          <a:stretch>
            <a:fillRect/>
          </a:stretch>
        </p:blipFill>
        <p:spPr bwMode="auto">
          <a:xfrm>
            <a:off x="3635896" y="263798"/>
            <a:ext cx="5255959" cy="6418335"/>
          </a:xfrm>
          <a:prstGeom prst="rect">
            <a:avLst/>
          </a:prstGeom>
          <a:noFill/>
        </p:spPr>
      </p:pic>
      <p:pic>
        <p:nvPicPr>
          <p:cNvPr id="3" name="Picture 2" descr="C:\Users\Ольга\Downloads\25-257701_jungle-clipart-woods-emmers-vol-omgee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0568" y="1268760"/>
            <a:ext cx="4644727" cy="4644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3333CC"/>
                </a:solidFill>
                <a:latin typeface="Monotype Corsiva" pitchFamily="66" charset="0"/>
              </a:rPr>
              <a:t>Источники.</a:t>
            </a:r>
            <a:endParaRPr lang="ru-RU" sz="48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3333CC"/>
                </a:solidFill>
                <a:latin typeface="Monotype Corsiva" pitchFamily="66" charset="0"/>
              </a:rPr>
              <a:t>Pinterest</a:t>
            </a:r>
            <a:endParaRPr lang="en-US" sz="3600" b="1" dirty="0" smtClean="0">
              <a:solidFill>
                <a:srgbClr val="3333CC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3333CC"/>
                </a:solidFill>
                <a:latin typeface="Monotype Corsiva" pitchFamily="66" charset="0"/>
              </a:rPr>
              <a:t>Russianarts.online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Ольга\Downloads\_________________4d26f45968f9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E6E8"/>
              </a:clrFrom>
              <a:clrTo>
                <a:srgbClr val="E6E6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7" y="2373056"/>
            <a:ext cx="6963792" cy="4022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3333CC"/>
                </a:solidFill>
                <a:latin typeface="Monotype Corsiva" pitchFamily="66" charset="0"/>
              </a:rPr>
              <a:t>История</a:t>
            </a:r>
            <a:endParaRPr lang="ru-RU" sz="48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pic>
        <p:nvPicPr>
          <p:cNvPr id="15362" name="Picture 2" descr="C:\Users\Ольга\Downloads\nfJxlK86pD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1" t="15350" r="2751" b="18501"/>
          <a:stretch>
            <a:fillRect/>
          </a:stretch>
        </p:blipFill>
        <p:spPr bwMode="auto">
          <a:xfrm>
            <a:off x="4730458" y="4653136"/>
            <a:ext cx="4199740" cy="22048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908720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Самая древняя подвижная игрушка найдена в Египте и датируется 3 тысячелетием до н. э. Это была шагающая фигурка быка. Для того, чтобы он шагал, покачиваясь из стороны в сторону, в изготовлении был использован закон маятника.</a:t>
            </a:r>
          </a:p>
          <a:p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Примерно в </a:t>
            </a:r>
            <a:r>
              <a:rPr lang="en-US" sz="3600" b="1" dirty="0" smtClean="0">
                <a:solidFill>
                  <a:srgbClr val="3333CC"/>
                </a:solidFill>
                <a:latin typeface="Monotype Corsiva" pitchFamily="66" charset="0"/>
              </a:rPr>
              <a:t>XVIII</a:t>
            </a: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 в. деревянные игрушки стали делать подвижными и на Руси.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Динамическая игрушка – это практически первое знакомство детей с законами физики. Как правило, все игрушки этой группы отображают различный характер движения предметов, их частей и  взаимодействия между собой.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pic>
        <p:nvPicPr>
          <p:cNvPr id="3" name="Picture 4" descr="C:\Users\Ольга\Downloads\28613_midd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016"/>
            <a:ext cx="5075975" cy="3096344"/>
          </a:xfrm>
          <a:prstGeom prst="rect">
            <a:avLst/>
          </a:prstGeom>
          <a:noFill/>
        </p:spPr>
      </p:pic>
      <p:pic>
        <p:nvPicPr>
          <p:cNvPr id="4" name="Picture 5" descr="C:\Users\Ольга\Downloads\180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140968"/>
            <a:ext cx="2425428" cy="3717032"/>
          </a:xfrm>
          <a:prstGeom prst="rect">
            <a:avLst/>
          </a:prstGeom>
          <a:noFill/>
        </p:spPr>
      </p:pic>
      <p:pic>
        <p:nvPicPr>
          <p:cNvPr id="4098" name="Picture 2" descr="C:\Users\Ольга\Downloads\1007149_midd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6814" y="2852936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3333CC"/>
                </a:solidFill>
                <a:latin typeface="Monotype Corsiva" pitchFamily="66" charset="0"/>
              </a:rPr>
              <a:t>Разновидности динамических игрушек</a:t>
            </a:r>
            <a:endParaRPr lang="ru-RU" sz="48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Игрушки этого типа можно условно поделить по характеру движения: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Игрушки – качалки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Крутящиеся (юла, волчок)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Качающиеся (неваляшки, лошадки – качалки)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Лазающие и кувыркающиеся (клоун – верхолаз)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Шагающие игрушки (шагающие куклы, скачущая белка)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3333CC"/>
                </a:solidFill>
                <a:latin typeface="Monotype Corsiva" pitchFamily="66" charset="0"/>
              </a:rPr>
              <a:t>Педагогическое значение динамической игрушки.</a:t>
            </a:r>
            <a:endParaRPr lang="ru-RU" sz="48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Во все века динамическая игрушка имела большое значение в развитии и воспитании детей. Она развивает терпение, учит контролировать движения, развивает мелкую моторику. Такие игрушки помогают развивать речь, занять ребенка.</a:t>
            </a:r>
          </a:p>
        </p:txBody>
      </p:sp>
      <p:pic>
        <p:nvPicPr>
          <p:cNvPr id="1029" name="Picture 5" descr="C:\Users\Ольга\Downloads\500x500.3dd5d51af4b56a8b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3" y="4093203"/>
            <a:ext cx="3983858" cy="2764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3333CC"/>
                </a:solidFill>
                <a:latin typeface="Monotype Corsiva" pitchFamily="66" charset="0"/>
              </a:rPr>
              <a:t>Материалы и инструменты</a:t>
            </a:r>
            <a:endParaRPr lang="ru-RU" sz="48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Users\Ольга\Downloads\hqdefaul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13" r="7476"/>
          <a:stretch>
            <a:fillRect/>
          </a:stretch>
        </p:blipFill>
        <p:spPr bwMode="auto">
          <a:xfrm flipH="1">
            <a:off x="3826540" y="1988840"/>
            <a:ext cx="5119356" cy="4581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908720"/>
            <a:ext cx="5616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Плотная бумага или картон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Цветная бумага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Фломастеры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Ножницы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Линейка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Простой карандаш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Клей ПВА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ownloads\1612425821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0648"/>
            <a:ext cx="6264696" cy="6310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161235459897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EDDDB"/>
              </a:clrFrom>
              <a:clrTo>
                <a:srgbClr val="DEDD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3019" y="404664"/>
            <a:ext cx="5079461" cy="5947685"/>
          </a:xfrm>
          <a:prstGeom prst="rect">
            <a:avLst/>
          </a:prstGeom>
          <a:noFill/>
        </p:spPr>
      </p:pic>
      <p:pic>
        <p:nvPicPr>
          <p:cNvPr id="7170" name="Picture 2" descr="C:\Users\Ольга\Downloads\hqdefault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76" r="12600"/>
          <a:stretch>
            <a:fillRect/>
          </a:stretch>
        </p:blipFill>
        <p:spPr bwMode="auto">
          <a:xfrm>
            <a:off x="179512" y="2276872"/>
            <a:ext cx="3668660" cy="37170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Распечатать чертеж.</a:t>
            </a:r>
            <a:endParaRPr lang="ru-RU" sz="36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420</Words>
  <Application>Microsoft Office PowerPoint</Application>
  <PresentationFormat>Экран (4:3)</PresentationFormat>
  <Paragraphs>64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46</cp:revision>
  <dcterms:created xsi:type="dcterms:W3CDTF">2021-02-03T17:05:19Z</dcterms:created>
  <dcterms:modified xsi:type="dcterms:W3CDTF">2021-02-20T04:19:14Z</dcterms:modified>
</cp:coreProperties>
</file>