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sldIdLst>
    <p:sldId id="260" r:id="rId2"/>
    <p:sldId id="284" r:id="rId3"/>
    <p:sldId id="263" r:id="rId4"/>
    <p:sldId id="273" r:id="rId5"/>
    <p:sldId id="271" r:id="rId6"/>
    <p:sldId id="277" r:id="rId7"/>
    <p:sldId id="278" r:id="rId8"/>
    <p:sldId id="274" r:id="rId9"/>
    <p:sldId id="275" r:id="rId10"/>
    <p:sldId id="279" r:id="rId11"/>
    <p:sldId id="282" r:id="rId12"/>
    <p:sldId id="280" r:id="rId13"/>
    <p:sldId id="283" r:id="rId1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Matilda" panose="020B0604020202020204" charset="0"/>
      <p:regular r:id="rId2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дим" initials="В" lastIdx="1" clrIdx="0">
    <p:extLst>
      <p:ext uri="{19B8F6BF-5375-455C-9EA6-DF929625EA0E}">
        <p15:presenceInfo xmlns:p15="http://schemas.microsoft.com/office/powerpoint/2012/main" userId="Вадим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5F09"/>
    <a:srgbClr val="006600"/>
    <a:srgbClr val="00A200"/>
    <a:srgbClr val="002B82"/>
    <a:srgbClr val="C85F08"/>
    <a:srgbClr val="A95007"/>
    <a:srgbClr val="2E6EBC"/>
    <a:srgbClr val="DF3C0F"/>
    <a:srgbClr val="6CA62C"/>
    <a:srgbClr val="E493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29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873255-C503-4C11-9CD0-A3AB280197FE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5C3C06-112C-40A1-A04C-733607928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699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C3C06-112C-40A1-A04C-733607928A5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463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C3C06-112C-40A1-A04C-733607928A5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315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C3C06-112C-40A1-A04C-733607928A5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015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C3C06-112C-40A1-A04C-733607928A5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071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744C-FE01-496A-A041-ED93458D1002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19216" y="1066800"/>
            <a:ext cx="4181384" cy="2362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>
                <a:ln w="952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atilda" pitchFamily="2" charset="0"/>
                <a:ea typeface="+mj-ea"/>
                <a:cs typeface="+mj-cs"/>
              </a:rPr>
              <a:t>Эколого-туристический слёт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i="1" u="none" strike="noStrike" kern="1200" normalizeH="0" baseline="0" noProof="0" dirty="0">
              <a:ln w="9525">
                <a:noFill/>
              </a:ln>
              <a:solidFill>
                <a:schemeClr val="accent6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Matilda" pitchFamily="2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i="1" u="none" strike="noStrike" kern="1200" normalizeH="0" baseline="0" noProof="0" dirty="0">
                <a:ln w="9525">
                  <a:noFill/>
                </a:ln>
                <a:gradFill>
                  <a:gsLst>
                    <a:gs pos="51000">
                      <a:srgbClr val="00A200"/>
                    </a:gs>
                    <a:gs pos="66000">
                      <a:srgbClr val="006600"/>
                    </a:gs>
                    <a:gs pos="34000">
                      <a:srgbClr val="006600"/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atilda" pitchFamily="2" charset="0"/>
                <a:ea typeface="+mj-ea"/>
                <a:cs typeface="+mj-cs"/>
              </a:rPr>
              <a:t>«</a:t>
            </a:r>
            <a:r>
              <a:rPr kumimoji="0" lang="ru-RU" sz="5400" i="1" u="none" strike="noStrike" kern="1200" normalizeH="0" baseline="0" noProof="0" dirty="0">
                <a:ln w="9525">
                  <a:noFill/>
                </a:ln>
                <a:gradFill>
                  <a:gsLst>
                    <a:gs pos="51000">
                      <a:srgbClr val="00A200"/>
                    </a:gs>
                    <a:gs pos="66000">
                      <a:srgbClr val="006600"/>
                    </a:gs>
                    <a:gs pos="34000">
                      <a:srgbClr val="006600"/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atilda" pitchFamily="2" charset="0"/>
                <a:ea typeface="+mj-ea"/>
                <a:cs typeface="+mj-cs"/>
              </a:rPr>
              <a:t>Веселый рюкзачок»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600" dirty="0">
              <a:ln w="9525">
                <a:noFill/>
              </a:ln>
              <a:solidFill>
                <a:schemeClr val="accent6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atilda" pitchFamily="2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i="0" u="none" strike="noStrike" kern="1200" normalizeH="0" baseline="0" noProof="0" dirty="0">
              <a:ln w="9525">
                <a:noFill/>
              </a:ln>
              <a:solidFill>
                <a:schemeClr val="accent6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Matilda" pitchFamily="2" charset="0"/>
              <a:ea typeface="+mj-ea"/>
              <a:cs typeface="+mj-cs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3429000"/>
            <a:ext cx="4876800" cy="3200400"/>
          </a:xfrm>
          <a:prstGeom prst="roundRect">
            <a:avLst>
              <a:gd name="adj" fmla="val 1782"/>
            </a:avLst>
          </a:prstGeom>
          <a:noFill/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ru-RU" sz="2400" b="1" i="1" dirty="0">
                <a:solidFill>
                  <a:srgbClr val="00A200"/>
                </a:solidFill>
                <a:latin typeface="Matilda" panose="020B0604020202020204" charset="0"/>
                <a:cs typeface="Times New Roman" pitchFamily="18" charset="0"/>
              </a:rPr>
              <a:t>МБДОУ </a:t>
            </a:r>
          </a:p>
          <a:p>
            <a:pPr>
              <a:spcBef>
                <a:spcPts val="0"/>
              </a:spcBef>
              <a:buNone/>
            </a:pPr>
            <a:r>
              <a:rPr lang="ru-RU" sz="2400" b="1" i="1" dirty="0">
                <a:solidFill>
                  <a:srgbClr val="00A200"/>
                </a:solidFill>
                <a:latin typeface="Matilda" panose="020B0604020202020204" charset="0"/>
                <a:cs typeface="Times New Roman" pitchFamily="18" charset="0"/>
              </a:rPr>
              <a:t>«ЦРР – детский сад № 60»</a:t>
            </a:r>
          </a:p>
          <a:p>
            <a:pPr>
              <a:spcBef>
                <a:spcPts val="0"/>
              </a:spcBef>
              <a:buNone/>
            </a:pPr>
            <a:endParaRPr lang="ru-RU" sz="2800" b="1" i="1" dirty="0">
              <a:solidFill>
                <a:srgbClr val="00A200"/>
              </a:solidFill>
              <a:latin typeface="Matilda" panose="020B0604020202020204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endParaRPr lang="ru-RU" sz="2800" b="1" i="1" dirty="0">
              <a:solidFill>
                <a:srgbClr val="00A200"/>
              </a:solidFill>
              <a:latin typeface="Matilda" panose="020B0604020202020204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168C6D-F6ED-855F-815E-5EB18C6172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0" b="20253"/>
          <a:stretch/>
        </p:blipFill>
        <p:spPr>
          <a:xfrm>
            <a:off x="619216" y="4467225"/>
            <a:ext cx="4638584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8CB8B6-1FA5-B504-4E24-82C9DBE026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7" r="21701"/>
          <a:stretch/>
        </p:blipFill>
        <p:spPr>
          <a:xfrm>
            <a:off x="457200" y="1143000"/>
            <a:ext cx="3940054" cy="441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FC64C43-7E69-7D20-F5CF-05651C15AA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425" y="609600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C90635A-F0CC-3538-38F5-B2A67B4081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0" r="10870" b="3623"/>
          <a:stretch/>
        </p:blipFill>
        <p:spPr>
          <a:xfrm>
            <a:off x="4524374" y="3628328"/>
            <a:ext cx="3781425" cy="2766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4301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FD732A-B456-5487-3864-C863F9A27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6600"/>
                </a:solidFill>
                <a:latin typeface="Matilda" panose="020B0604020202020204" charset="0"/>
              </a:rPr>
              <a:t>ПРИВАЛ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D5604E-7C5C-AAAC-86CF-94D7490D42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32" y="1143000"/>
            <a:ext cx="4572000" cy="2575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8D942AA-5D1E-4653-0BF1-1D00E17A86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475" y="2095500"/>
            <a:ext cx="35560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B7EE2D2-B980-FF95-86A9-48F5AD4FF5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2"/>
          <a:stretch/>
        </p:blipFill>
        <p:spPr>
          <a:xfrm>
            <a:off x="815681" y="3962400"/>
            <a:ext cx="4017907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6394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84A57E-B035-FF55-D475-442A6EB83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4D624D-2160-0439-EA05-52D9F35850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27" t="24193" r="16969" b="17743"/>
          <a:stretch/>
        </p:blipFill>
        <p:spPr>
          <a:xfrm>
            <a:off x="5638800" y="533399"/>
            <a:ext cx="23622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AB9508B-2AB6-B38F-4DD8-DFF8CCEAE9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87281"/>
            <a:ext cx="4267200" cy="3200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D187D59-DF7C-B497-13C4-D208E56812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t="6172" r="25926" b="5933"/>
          <a:stretch/>
        </p:blipFill>
        <p:spPr>
          <a:xfrm>
            <a:off x="3026221" y="3048000"/>
            <a:ext cx="2933698" cy="3481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84567CD-8DF2-C23D-F85F-896879D3FA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4" t="17778" r="12500" b="8889"/>
          <a:stretch/>
        </p:blipFill>
        <p:spPr>
          <a:xfrm>
            <a:off x="1143000" y="3763336"/>
            <a:ext cx="1504949" cy="2613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3B81497-0C2C-B092-2619-0B66622F0C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721724"/>
            <a:ext cx="2683318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83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68B96-E64C-16EA-1C6C-F5DFF356E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169" y="838200"/>
            <a:ext cx="8229600" cy="1600200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6600"/>
                </a:solidFill>
                <a:latin typeface="Matilda" panose="020B0604020202020204" charset="0"/>
              </a:rPr>
              <a:t>БЛАГОДАРЮ </a:t>
            </a:r>
            <a:br>
              <a:rPr lang="ru-RU" sz="1600" b="1" dirty="0">
                <a:solidFill>
                  <a:srgbClr val="006600"/>
                </a:solidFill>
                <a:latin typeface="Matilda" panose="020B0604020202020204" charset="0"/>
              </a:rPr>
            </a:br>
            <a:r>
              <a:rPr lang="ru-RU" sz="4000" b="1" dirty="0">
                <a:solidFill>
                  <a:srgbClr val="006600"/>
                </a:solidFill>
                <a:latin typeface="Matilda" panose="020B0604020202020204" charset="0"/>
              </a:rPr>
              <a:t>ЗА  ВНИМАНИЕ!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AC1BE7-4FE2-E435-3810-53900E205E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133600"/>
            <a:ext cx="4809539" cy="423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036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95C2B1-A2E2-70FC-9D82-9B00C44F0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chemeClr val="accent6">
                    <a:lumMod val="75000"/>
                  </a:schemeClr>
                </a:solidFill>
                <a:latin typeface="Matilda" panose="020B0604020202020204" charset="0"/>
              </a:rPr>
              <a:t>Туристический поход -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8BCA46-C6E0-3D0A-261B-0BB40EAFD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6600"/>
                </a:solidFill>
              </a:rPr>
              <a:t>Групповое или индивидуальное путешествие по заранее определенному маршруту, осуществляемое с образовательными, оздоровительными, спортивными, исследовательскими или иными целями. 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C75F09"/>
                </a:solidFill>
                <a:latin typeface="Matilda" panose="020B0604020202020204" charset="0"/>
              </a:rPr>
              <a:t>Некоторые отличительные особенности: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6600"/>
                </a:solidFill>
              </a:rPr>
              <a:t>Активный способ передвижения;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6600"/>
                </a:solidFill>
              </a:rPr>
              <a:t>Ограниченные временные рамки.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8320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08912" cy="1809328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Туристический слет </a:t>
            </a:r>
            <a:r>
              <a:rPr lang="ru-RU" sz="3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– </a:t>
            </a:r>
            <a:br>
              <a:rPr lang="ru-RU" sz="3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sz="3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сбор туристов в определенном месте на природе для выполнения предварительно намеченной программы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67544" y="2362200"/>
            <a:ext cx="8208912" cy="401912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2000" b="1" i="1" dirty="0">
                <a:solidFill>
                  <a:srgbClr val="006600"/>
                </a:solidFill>
              </a:rPr>
              <a:t>Цель: </a:t>
            </a:r>
            <a:r>
              <a:rPr lang="ru-RU" sz="20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познакомить детей с основами безопасного поведения на природе.</a:t>
            </a:r>
          </a:p>
          <a:p>
            <a:pPr marL="0" indent="0" algn="just">
              <a:buNone/>
            </a:pPr>
            <a:r>
              <a:rPr lang="ru-RU" sz="2000" b="1" i="1" dirty="0">
                <a:solidFill>
                  <a:srgbClr val="006600"/>
                </a:solidFill>
                <a:latin typeface="Times New Roman" panose="02020603050405020304" pitchFamily="18" charset="0"/>
              </a:rPr>
              <a:t>Задачи: </a:t>
            </a:r>
          </a:p>
          <a:p>
            <a:pPr algn="just"/>
            <a:r>
              <a:rPr lang="ru-RU" sz="2000" i="1" dirty="0">
                <a:solidFill>
                  <a:srgbClr val="006600"/>
                </a:solidFill>
                <a:latin typeface="Times New Roman" panose="02020603050405020304" pitchFamily="18" charset="0"/>
              </a:rPr>
              <a:t>Закреплять знания о правилах поведения в природе и в экстремальных ситуациях. Определять достопримечательности родного города и края;</a:t>
            </a:r>
          </a:p>
          <a:p>
            <a:pPr algn="just"/>
            <a:r>
              <a:rPr lang="ru-RU" sz="2000" i="1" dirty="0">
                <a:solidFill>
                  <a:srgbClr val="006600"/>
                </a:solidFill>
              </a:rPr>
              <a:t>Формировать первоначальные ЗУН в проведении исследований объектов природы;</a:t>
            </a:r>
          </a:p>
          <a:p>
            <a:pPr algn="just"/>
            <a:r>
              <a:rPr lang="ru-RU" sz="2000" i="1" dirty="0">
                <a:solidFill>
                  <a:srgbClr val="006600"/>
                </a:solidFill>
              </a:rPr>
              <a:t>Упражнять в практическом применении простейших туристических умений;</a:t>
            </a:r>
          </a:p>
          <a:p>
            <a:pPr algn="just"/>
            <a:r>
              <a:rPr lang="ru-RU" sz="2000" i="1" dirty="0">
                <a:solidFill>
                  <a:srgbClr val="006600"/>
                </a:solidFill>
              </a:rPr>
              <a:t>Способствовать укреплению здоровья посредством природных факторов;</a:t>
            </a:r>
          </a:p>
          <a:p>
            <a:pPr algn="just"/>
            <a:r>
              <a:rPr lang="ru-RU" sz="2000" i="1" dirty="0">
                <a:solidFill>
                  <a:srgbClr val="006600"/>
                </a:solidFill>
              </a:rPr>
              <a:t>Воспитывать бережное отношение к природе, чувство взаимопомощи и  доброжелательности.</a:t>
            </a:r>
          </a:p>
          <a:p>
            <a:endParaRPr lang="ru-RU" sz="1800" i="1" dirty="0"/>
          </a:p>
        </p:txBody>
      </p:sp>
    </p:spTree>
    <p:extLst>
      <p:ext uri="{BB962C8B-B14F-4D97-AF65-F5344CB8AC3E}">
        <p14:creationId xmlns:p14="http://schemas.microsoft.com/office/powerpoint/2010/main" val="1133525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D6C475-0E6D-2AFE-1765-5F7A56809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80803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952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atilda" pitchFamily="2" charset="0"/>
                <a:ea typeface="+mj-ea"/>
                <a:cs typeface="+mj-cs"/>
              </a:rPr>
              <a:t>Эколого-туристический слёт</a:t>
            </a:r>
            <a:br>
              <a:rPr lang="ru-RU" sz="2400" dirty="0">
                <a:ln w="952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atilda" pitchFamily="2" charset="0"/>
                <a:ea typeface="+mj-ea"/>
                <a:cs typeface="+mj-cs"/>
              </a:rPr>
            </a:b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68115C-EECE-7556-4E16-43B02DB96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33400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rgbClr val="006600"/>
                </a:solidFill>
              </a:rPr>
              <a:t>Дистанция располагается в лесной зоне на территории ДОУ;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rgbClr val="006600"/>
                </a:solidFill>
              </a:rPr>
              <a:t>Команды на старте получают маршрутный лист;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rgbClr val="006600"/>
                </a:solidFill>
              </a:rPr>
              <a:t>Движение по дистанции осуществляется согласно порядку, указанному в маршрутном листе;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rgbClr val="006600"/>
                </a:solidFill>
              </a:rPr>
              <a:t>Время прохождения станции 8-10 минут;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rgbClr val="006600"/>
                </a:solidFill>
              </a:rPr>
              <a:t>Дистанция состоит из 4 локаций (6 станций):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>
                <a:solidFill>
                  <a:srgbClr val="006600"/>
                </a:solidFill>
              </a:rPr>
              <a:t>Туризм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>
                <a:solidFill>
                  <a:srgbClr val="006600"/>
                </a:solidFill>
              </a:rPr>
              <a:t>Экология                         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>
                <a:solidFill>
                  <a:srgbClr val="006600"/>
                </a:solidFill>
              </a:rPr>
              <a:t>Безопасность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>
                <a:solidFill>
                  <a:srgbClr val="006600"/>
                </a:solidFill>
              </a:rPr>
              <a:t>Краеведение </a:t>
            </a:r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3DE559-F3C6-3D7A-E74E-D9C8BF81FC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248151"/>
            <a:ext cx="2819399" cy="2114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8388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97BCB7C-B191-3346-6DA8-185C838FB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006600"/>
                </a:solidFill>
                <a:latin typeface="Matilda" panose="020B0604020202020204" charset="0"/>
              </a:rPr>
              <a:t>Туризм 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DBF5D720-7DBE-CA19-35F1-72B74CD0F5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" y="1112044"/>
            <a:ext cx="3444875" cy="2583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D4F7AEE-F090-64E2-F10F-64DD533AF4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99" y="3821113"/>
            <a:ext cx="3225801" cy="2419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604D4D6-2F0D-A604-0C8B-F12DE3394E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924" y="1131094"/>
            <a:ext cx="3444875" cy="2583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3F980D0-24CB-9309-4BD9-F72C8AF1CB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5" b="15309"/>
          <a:stretch/>
        </p:blipFill>
        <p:spPr>
          <a:xfrm>
            <a:off x="4572000" y="3844925"/>
            <a:ext cx="3857627" cy="2571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6061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08AFD3-F370-9EA6-F18B-3199A71823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579171"/>
            <a:ext cx="3581400" cy="2686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BE2475-96D0-A427-DE02-1C84FE989B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3" t="5078" r="6054"/>
          <a:stretch/>
        </p:blipFill>
        <p:spPr>
          <a:xfrm>
            <a:off x="5257800" y="437100"/>
            <a:ext cx="3124200" cy="3163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487E09-30D4-6351-714A-DD99275A5D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26" y="3284270"/>
            <a:ext cx="3956875" cy="3032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DA6FFDC-AC41-E6E2-E518-2A6AB0CD3B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1" y="3757946"/>
            <a:ext cx="3494150" cy="262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3905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E7BCB9-584D-A855-FB3D-335A0D597D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0" r="9140"/>
          <a:stretch/>
        </p:blipFill>
        <p:spPr>
          <a:xfrm>
            <a:off x="609600" y="685800"/>
            <a:ext cx="3276601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90BB41-DB6C-DD99-A80D-64754BFEE7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87680"/>
            <a:ext cx="4064000" cy="304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43068FC-DC65-B961-2470-33DD77F6A3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2727" b="-3031"/>
          <a:stretch/>
        </p:blipFill>
        <p:spPr>
          <a:xfrm>
            <a:off x="5753100" y="3617594"/>
            <a:ext cx="27432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C53A796-A0BC-ED98-F39B-DA1F1C706E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5" r="8580" b="15556"/>
          <a:stretch/>
        </p:blipFill>
        <p:spPr>
          <a:xfrm>
            <a:off x="647700" y="3276600"/>
            <a:ext cx="1600200" cy="3040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67B23B1-ED7E-54B1-1E85-EF6B29D0E6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24"/>
          <a:stretch/>
        </p:blipFill>
        <p:spPr>
          <a:xfrm>
            <a:off x="2546033" y="3714750"/>
            <a:ext cx="2966084" cy="2548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0481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A4CCAA-A788-BDC6-A7B1-1F24BDBDD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i="1" dirty="0">
                <a:solidFill>
                  <a:srgbClr val="006600"/>
                </a:solidFill>
                <a:latin typeface="Matilda" panose="020B0604020202020204" charset="0"/>
              </a:rPr>
              <a:t>Экология</a:t>
            </a:r>
            <a:r>
              <a:rPr lang="ru-RU" b="1" i="1" dirty="0">
                <a:solidFill>
                  <a:srgbClr val="006600"/>
                </a:solidFill>
                <a:latin typeface="Matilda" panose="020B0604020202020204" charset="0"/>
              </a:rPr>
              <a:t>  и краеведение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646D008-E8C7-E4A7-13C8-F64B271E14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1" y="1162050"/>
            <a:ext cx="314960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DAE62A-BF56-79AD-1449-51CE4D1469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267075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199F25-9805-AB66-BC2F-972731A378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1" y="3657601"/>
            <a:ext cx="3517899" cy="2638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C450DEB-7450-F4BD-C698-C1752FB6F2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162050"/>
            <a:ext cx="2761191" cy="2070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5865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1BE829-DC95-DDE0-36B0-0E7C869F8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006600"/>
                </a:solidFill>
                <a:latin typeface="Matilda" panose="020B0604020202020204" charset="0"/>
              </a:rPr>
              <a:t>Безопасность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42FB14-26A3-9C97-AD5E-270EAAA2D9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1" r="19951" b="14021"/>
          <a:stretch/>
        </p:blipFill>
        <p:spPr>
          <a:xfrm>
            <a:off x="1066801" y="1143001"/>
            <a:ext cx="251460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E8D651-190A-0245-A726-AA66BC742B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599" y="1166019"/>
            <a:ext cx="314960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A0D4E68-5CE2-7088-F20B-D834F4ACA4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599" y="3733800"/>
            <a:ext cx="3581400" cy="2686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591D8D1-EC04-670A-AB1B-17AAA006D7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0" t="10331" r="14579"/>
          <a:stretch/>
        </p:blipFill>
        <p:spPr>
          <a:xfrm>
            <a:off x="533400" y="3276600"/>
            <a:ext cx="4114800" cy="3306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05647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9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74806"/>
      </a:hlink>
      <a:folHlink>
        <a:srgbClr val="FAC08F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1440</TotalTime>
  <Words>200</Words>
  <Application>Microsoft Office PowerPoint</Application>
  <PresentationFormat>Экран (4:3)</PresentationFormat>
  <Paragraphs>37</Paragraphs>
  <Slides>13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Matilda</vt:lpstr>
      <vt:lpstr>Arial</vt:lpstr>
      <vt:lpstr>Wingdings</vt:lpstr>
      <vt:lpstr>Calibri</vt:lpstr>
      <vt:lpstr>Times New Roman</vt:lpstr>
      <vt:lpstr>Тема Office</vt:lpstr>
      <vt:lpstr>Презентация PowerPoint</vt:lpstr>
      <vt:lpstr>Туристический поход -</vt:lpstr>
      <vt:lpstr>Туристический слет –  сбор туристов в определенном месте на природе для выполнения предварительно намеченной программы</vt:lpstr>
      <vt:lpstr>Эколого-туристический слёт </vt:lpstr>
      <vt:lpstr>Туризм </vt:lpstr>
      <vt:lpstr>Презентация PowerPoint</vt:lpstr>
      <vt:lpstr>Презентация PowerPoint</vt:lpstr>
      <vt:lpstr>Экология  и краеведение</vt:lpstr>
      <vt:lpstr>Безопасность</vt:lpstr>
      <vt:lpstr>Презентация PowerPoint</vt:lpstr>
      <vt:lpstr>ПРИВАЛ </vt:lpstr>
      <vt:lpstr>Презентация PowerPoint</vt:lpstr>
      <vt:lpstr>БЛАГОДАРЮ  ЗА  ВНИМАНИЕ!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Вадим</cp:lastModifiedBy>
  <cp:revision>93</cp:revision>
  <dcterms:created xsi:type="dcterms:W3CDTF">2013-08-23T08:38:35Z</dcterms:created>
  <dcterms:modified xsi:type="dcterms:W3CDTF">2022-11-08T13:53:52Z</dcterms:modified>
</cp:coreProperties>
</file>