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337" r:id="rId3"/>
    <p:sldId id="338" r:id="rId4"/>
    <p:sldId id="316" r:id="rId5"/>
    <p:sldId id="257" r:id="rId6"/>
    <p:sldId id="314" r:id="rId7"/>
    <p:sldId id="277" r:id="rId8"/>
    <p:sldId id="258" r:id="rId9"/>
    <p:sldId id="259" r:id="rId10"/>
    <p:sldId id="339" r:id="rId11"/>
    <p:sldId id="270" r:id="rId12"/>
    <p:sldId id="260" r:id="rId13"/>
    <p:sldId id="261" r:id="rId14"/>
    <p:sldId id="279" r:id="rId15"/>
    <p:sldId id="282" r:id="rId16"/>
    <p:sldId id="283" r:id="rId17"/>
    <p:sldId id="284" r:id="rId18"/>
    <p:sldId id="285" r:id="rId19"/>
    <p:sldId id="287" r:id="rId20"/>
    <p:sldId id="288" r:id="rId21"/>
    <p:sldId id="292" r:id="rId22"/>
    <p:sldId id="293" r:id="rId23"/>
    <p:sldId id="296" r:id="rId24"/>
    <p:sldId id="295" r:id="rId25"/>
    <p:sldId id="297" r:id="rId26"/>
    <p:sldId id="262" r:id="rId27"/>
    <p:sldId id="263" r:id="rId28"/>
    <p:sldId id="264" r:id="rId29"/>
    <p:sldId id="290" r:id="rId30"/>
    <p:sldId id="343" r:id="rId31"/>
    <p:sldId id="344" r:id="rId32"/>
    <p:sldId id="324" r:id="rId33"/>
    <p:sldId id="271" r:id="rId34"/>
    <p:sldId id="336" r:id="rId35"/>
    <p:sldId id="318" r:id="rId36"/>
    <p:sldId id="272" r:id="rId37"/>
    <p:sldId id="325" r:id="rId38"/>
    <p:sldId id="326" r:id="rId39"/>
    <p:sldId id="329" r:id="rId40"/>
    <p:sldId id="323" r:id="rId41"/>
    <p:sldId id="273" r:id="rId42"/>
    <p:sldId id="340" r:id="rId43"/>
    <p:sldId id="345" r:id="rId44"/>
    <p:sldId id="341" r:id="rId45"/>
    <p:sldId id="274" r:id="rId46"/>
    <p:sldId id="275" r:id="rId47"/>
    <p:sldId id="289" r:id="rId48"/>
    <p:sldId id="276" r:id="rId49"/>
    <p:sldId id="281" r:id="rId50"/>
    <p:sldId id="286" r:id="rId51"/>
    <p:sldId id="294" r:id="rId52"/>
    <p:sldId id="327" r:id="rId53"/>
    <p:sldId id="328" r:id="rId54"/>
    <p:sldId id="278" r:id="rId55"/>
    <p:sldId id="319" r:id="rId56"/>
    <p:sldId id="291" r:id="rId57"/>
    <p:sldId id="331" r:id="rId58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25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350" y="-11290"/>
            <a:ext cx="6878487" cy="9166580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7947" y="3206046"/>
            <a:ext cx="4370039" cy="2195069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7947" y="5401113"/>
            <a:ext cx="4370039" cy="1462532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552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2800"/>
            <a:ext cx="4760786" cy="45381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960533"/>
            <a:ext cx="4760786" cy="2094616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61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64" y="812800"/>
            <a:ext cx="4554137" cy="40301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5806" y="4842933"/>
            <a:ext cx="4064853" cy="508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5960533"/>
            <a:ext cx="4760786" cy="2094616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62034" y="1053838"/>
            <a:ext cx="342989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0775" y="3848742"/>
            <a:ext cx="342989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1148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575984"/>
            <a:ext cx="4760786" cy="3460613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036597"/>
            <a:ext cx="4760786" cy="2018552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095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64" y="812800"/>
            <a:ext cx="4554137" cy="40301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198" y="5350933"/>
            <a:ext cx="4760787" cy="68566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036597"/>
            <a:ext cx="4760786" cy="2018552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62034" y="1053838"/>
            <a:ext cx="342989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0775" y="3848742"/>
            <a:ext cx="342989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2985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86" y="812800"/>
            <a:ext cx="4756099" cy="40301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198" y="5350933"/>
            <a:ext cx="4760787" cy="68566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036597"/>
            <a:ext cx="4760786" cy="2018552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724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794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82984" y="812801"/>
            <a:ext cx="734109" cy="7001935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812801"/>
            <a:ext cx="3896270" cy="70019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65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55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01158"/>
            <a:ext cx="4760786" cy="243544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036597"/>
            <a:ext cx="4760786" cy="11472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67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2800"/>
            <a:ext cx="4760786" cy="17610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80785"/>
            <a:ext cx="2316082" cy="517436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1903" y="2880787"/>
            <a:ext cx="2316083" cy="517436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34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2800"/>
            <a:ext cx="4760785" cy="176106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881311"/>
            <a:ext cx="2318004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3649662"/>
            <a:ext cx="2318004" cy="440548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9980" y="2881311"/>
            <a:ext cx="2318004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9980" y="3649662"/>
            <a:ext cx="2318004" cy="440548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74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12800"/>
            <a:ext cx="4760786" cy="17610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98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72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98139"/>
            <a:ext cx="2092637" cy="1704621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456" y="686567"/>
            <a:ext cx="2539528" cy="736858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3702759"/>
            <a:ext cx="2092637" cy="3445932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87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400800"/>
            <a:ext cx="4760786" cy="755651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199" y="812800"/>
            <a:ext cx="4760786" cy="512762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7156451"/>
            <a:ext cx="4760786" cy="898699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96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6350" y="-11290"/>
            <a:ext cx="6878488" cy="9166580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12800"/>
            <a:ext cx="4760785" cy="17610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880787"/>
            <a:ext cx="4760786" cy="5174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53944" y="8055152"/>
            <a:ext cx="51309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D036F-A049-4208-8676-1AA878C3BFC7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8055152"/>
            <a:ext cx="346723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3507" y="8055152"/>
            <a:ext cx="38447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FDA5AF62-125F-4713-BFF3-27A22B9A3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87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detskijsad/inovacionyi-pedagogicheskii-opyt-ispolzovanie-korigiruyuschih-uprazhnenii-kak-sredstvo-profilaktiki-ploskostopija-i-osanki.html" TargetMode="External"/><Relationship Id="rId2" Type="http://schemas.openxmlformats.org/officeDocument/2006/relationships/hyperlink" Target="https://yagodka.nethouse.ru/page/1037881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aam.ru/detskijsad/lepka-v-pervoi-mladshei-grupe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agodka.nethouse.ru/documents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yagodka.nethouse.ru/page/1037881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4755" y="119920"/>
            <a:ext cx="5995685" cy="2818151"/>
          </a:xfrm>
        </p:spPr>
        <p:txBody>
          <a:bodyPr>
            <a:normAutofit fontScale="90000"/>
          </a:bodyPr>
          <a:lstStyle/>
          <a:p>
            <a:pPr marR="45720" lvl="0" algn="ctr" defTabSz="9144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cap="none" dirty="0"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Министерство образования </a:t>
            </a:r>
            <a:r>
              <a:rPr lang="ru-RU" b="1" cap="none" dirty="0" smtClean="0"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РМ</a:t>
            </a:r>
            <a:r>
              <a:rPr lang="ru-RU" b="1" cap="none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b="1" cap="none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</a:br>
            <a:r>
              <a:rPr lang="ru-RU" b="1" cap="none" dirty="0"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b="1" cap="none" dirty="0"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</a:br>
            <a:r>
              <a:rPr lang="ru-RU" sz="3100" cap="none" dirty="0" smtClean="0">
                <a:solidFill>
                  <a:schemeClr val="tx1"/>
                </a:solidFill>
                <a:latin typeface="Constantia"/>
                <a:ea typeface="+mn-ea"/>
                <a:cs typeface="+mn-cs"/>
              </a:rPr>
              <a:t>Портфолио</a:t>
            </a:r>
            <a:r>
              <a:rPr lang="ru-RU" sz="3100" cap="none" dirty="0">
                <a:solidFill>
                  <a:schemeClr val="tx1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3100" cap="none" dirty="0">
                <a:solidFill>
                  <a:schemeClr val="tx1"/>
                </a:solidFill>
                <a:latin typeface="Constantia"/>
                <a:ea typeface="+mn-ea"/>
                <a:cs typeface="+mn-cs"/>
              </a:rPr>
            </a:br>
            <a:r>
              <a:rPr lang="ru-RU" sz="3100" b="1" cap="none" dirty="0">
                <a:solidFill>
                  <a:schemeClr val="tx1"/>
                </a:solidFill>
                <a:latin typeface="Constantia"/>
                <a:ea typeface="+mn-ea"/>
                <a:cs typeface="+mn-cs"/>
              </a:rPr>
              <a:t>Сидоровой Елены Викторовны</a:t>
            </a:r>
            <a:r>
              <a:rPr lang="ru-RU" sz="2600" b="1" cap="none" dirty="0">
                <a:solidFill>
                  <a:prstClr val="white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600" b="1" cap="none" dirty="0">
                <a:solidFill>
                  <a:prstClr val="white"/>
                </a:solidFill>
                <a:latin typeface="Constantia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4755" y="4802717"/>
            <a:ext cx="5995686" cy="3876588"/>
          </a:xfrm>
        </p:spPr>
        <p:txBody>
          <a:bodyPr>
            <a:normAutofit/>
          </a:bodyPr>
          <a:lstStyle/>
          <a:p>
            <a:pPr marR="45720" lvl="0" algn="ctr" defTabSz="9144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000" cap="none" dirty="0" smtClean="0">
                <a:solidFill>
                  <a:prstClr val="white"/>
                </a:solidFill>
                <a:latin typeface="Constantia"/>
              </a:rPr>
              <a:t>Сид</a:t>
            </a:r>
            <a:r>
              <a:rPr lang="ru-RU" sz="2000" cap="none" dirty="0">
                <a:solidFill>
                  <a:schemeClr val="tx1"/>
                </a:solidFill>
                <a:latin typeface="Constantia"/>
              </a:rPr>
              <a:t> </a:t>
            </a:r>
          </a:p>
          <a:p>
            <a:pPr marR="45720" lvl="0" algn="l" defTabSz="9144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000" b="1" cap="none" dirty="0">
                <a:solidFill>
                  <a:schemeClr val="tx1"/>
                </a:solidFill>
                <a:latin typeface="Constantia"/>
              </a:rPr>
              <a:t>Дата рождения</a:t>
            </a:r>
            <a:r>
              <a:rPr lang="ru-RU" sz="2000" cap="none" dirty="0">
                <a:solidFill>
                  <a:schemeClr val="tx1"/>
                </a:solidFill>
                <a:latin typeface="Constantia"/>
              </a:rPr>
              <a:t> : 02.06.1986г.</a:t>
            </a:r>
          </a:p>
          <a:p>
            <a:pPr marR="45720" lvl="0" algn="l" defTabSz="9144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000" b="1" cap="none" dirty="0">
                <a:solidFill>
                  <a:schemeClr val="tx1"/>
                </a:solidFill>
                <a:latin typeface="Constantia"/>
              </a:rPr>
              <a:t>Профессиональное образование</a:t>
            </a:r>
            <a:r>
              <a:rPr lang="ru-RU" sz="2000" cap="none" dirty="0">
                <a:solidFill>
                  <a:schemeClr val="tx1"/>
                </a:solidFill>
                <a:latin typeface="Constantia"/>
              </a:rPr>
              <a:t> : </a:t>
            </a:r>
            <a:r>
              <a:rPr lang="ru-RU" sz="2000" dirty="0" smtClean="0">
                <a:solidFill>
                  <a:schemeClr val="tx1"/>
                </a:solidFill>
                <a:latin typeface="Constantia"/>
              </a:rPr>
              <a:t>высшее</a:t>
            </a:r>
            <a:endParaRPr lang="ru-RU" sz="2000" cap="none" dirty="0">
              <a:solidFill>
                <a:schemeClr val="tx1"/>
              </a:solidFill>
              <a:latin typeface="Constantia"/>
            </a:endParaRPr>
          </a:p>
          <a:p>
            <a:pPr marR="45720" lvl="0" algn="l" defTabSz="9144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000" cap="none" dirty="0">
                <a:solidFill>
                  <a:schemeClr val="tx1"/>
                </a:solidFill>
                <a:latin typeface="Constantia"/>
              </a:rPr>
              <a:t>МГУ им. </a:t>
            </a:r>
            <a:r>
              <a:rPr lang="ru-RU" sz="2000" cap="none" dirty="0" err="1">
                <a:solidFill>
                  <a:schemeClr val="tx1"/>
                </a:solidFill>
                <a:latin typeface="Constantia"/>
              </a:rPr>
              <a:t>Н.П.Огарева</a:t>
            </a:r>
            <a:r>
              <a:rPr lang="ru-RU" sz="2000" cap="none" dirty="0">
                <a:solidFill>
                  <a:schemeClr val="tx1"/>
                </a:solidFill>
                <a:latin typeface="Constantia"/>
              </a:rPr>
              <a:t>, № диплома ВСГ 5952966, дата выдачи 02 апреля 2011 г.</a:t>
            </a:r>
          </a:p>
          <a:p>
            <a:pPr marR="45720" lvl="0" algn="l" defTabSz="9144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000" b="1" cap="none" dirty="0">
                <a:solidFill>
                  <a:schemeClr val="tx1"/>
                </a:solidFill>
                <a:latin typeface="Constantia"/>
              </a:rPr>
              <a:t>Стаж педагогической работы</a:t>
            </a:r>
            <a:r>
              <a:rPr lang="ru-RU" sz="2000" cap="none" dirty="0">
                <a:solidFill>
                  <a:schemeClr val="tx1"/>
                </a:solidFill>
                <a:latin typeface="Constantia"/>
              </a:rPr>
              <a:t>: 4 года.</a:t>
            </a:r>
          </a:p>
          <a:p>
            <a:pPr marR="45720" lvl="0" algn="l" defTabSz="9144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000" b="1" cap="none" dirty="0">
                <a:solidFill>
                  <a:schemeClr val="tx1"/>
                </a:solidFill>
                <a:latin typeface="Constantia"/>
              </a:rPr>
              <a:t>Общий трудовой стаж</a:t>
            </a:r>
            <a:r>
              <a:rPr lang="ru-RU" sz="2000" cap="none" dirty="0">
                <a:solidFill>
                  <a:schemeClr val="tx1"/>
                </a:solidFill>
                <a:latin typeface="Constantia"/>
              </a:rPr>
              <a:t>:4 </a:t>
            </a:r>
            <a:r>
              <a:rPr lang="ru-RU" sz="2000" cap="none" dirty="0" smtClean="0">
                <a:solidFill>
                  <a:schemeClr val="tx1"/>
                </a:solidFill>
                <a:latin typeface="Constantia"/>
              </a:rPr>
              <a:t>года</a:t>
            </a:r>
          </a:p>
          <a:p>
            <a:pPr marR="45720" lvl="0" algn="l" defTabSz="9144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000" b="1" dirty="0" smtClean="0">
                <a:solidFill>
                  <a:schemeClr val="tx1"/>
                </a:solidFill>
                <a:latin typeface="Constantia"/>
              </a:rPr>
              <a:t>Должность :</a:t>
            </a:r>
            <a:r>
              <a:rPr lang="ru-RU" sz="2000" dirty="0" smtClean="0">
                <a:solidFill>
                  <a:schemeClr val="tx1"/>
                </a:solidFill>
                <a:latin typeface="Constantia"/>
              </a:rPr>
              <a:t> воспитатель</a:t>
            </a:r>
          </a:p>
          <a:p>
            <a:pPr marR="45720" lvl="0" algn="l" defTabSz="9144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000" b="1" cap="none" dirty="0" smtClean="0">
                <a:solidFill>
                  <a:schemeClr val="tx1"/>
                </a:solidFill>
                <a:latin typeface="Constantia"/>
              </a:rPr>
              <a:t>Дата последней аттестации на СЗД: </a:t>
            </a:r>
            <a:r>
              <a:rPr lang="ru-RU" sz="2000" cap="none" dirty="0" smtClean="0">
                <a:solidFill>
                  <a:schemeClr val="tx1"/>
                </a:solidFill>
                <a:latin typeface="Constantia"/>
              </a:rPr>
              <a:t>приказ № 18 от 19.04.2015 год</a:t>
            </a:r>
            <a:endParaRPr lang="ru-RU" sz="2000" cap="none" dirty="0">
              <a:solidFill>
                <a:schemeClr val="tx1"/>
              </a:solidFill>
              <a:latin typeface="Constantia"/>
            </a:endParaRPr>
          </a:p>
          <a:p>
            <a:pPr marR="45720" lvl="0" algn="l" defTabSz="9144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endParaRPr lang="ru-RU" sz="2000" cap="none" dirty="0">
              <a:solidFill>
                <a:schemeClr val="tx1"/>
              </a:solidFill>
              <a:latin typeface="Constantia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94" y="2349440"/>
            <a:ext cx="1952246" cy="274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4160" y="2681010"/>
            <a:ext cx="29036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воспитателя </a:t>
            </a:r>
            <a:r>
              <a:rPr lang="ru-RU" dirty="0"/>
              <a:t>МБДОУ «Детский сад комбинированного вида «Ягодка» </a:t>
            </a:r>
          </a:p>
          <a:p>
            <a:pPr algn="ctr"/>
            <a:r>
              <a:rPr lang="ru-RU" dirty="0" err="1"/>
              <a:t>п</a:t>
            </a:r>
            <a:r>
              <a:rPr lang="ru-RU" dirty="0" err="1" smtClean="0"/>
              <a:t>.Чамзинка</a:t>
            </a:r>
            <a:endParaRPr lang="ru-RU" dirty="0"/>
          </a:p>
          <a:p>
            <a:pPr algn="ctr"/>
            <a:r>
              <a:rPr lang="ru-RU" dirty="0" err="1"/>
              <a:t>Чамзинского</a:t>
            </a:r>
            <a:r>
              <a:rPr lang="ru-RU" dirty="0"/>
              <a:t> муниципального </a:t>
            </a:r>
            <a:r>
              <a:rPr lang="ru-RU" dirty="0" smtClean="0"/>
              <a:t>района</a:t>
            </a:r>
          </a:p>
          <a:p>
            <a:pPr algn="ctr"/>
            <a:r>
              <a:rPr lang="ru-RU" dirty="0" smtClean="0"/>
              <a:t>Республика Мордовия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41320" y="4983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60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089170"/>
              </p:ext>
            </p:extLst>
          </p:nvPr>
        </p:nvGraphicFramePr>
        <p:xfrm>
          <a:off x="320040" y="650684"/>
          <a:ext cx="5684520" cy="6262117"/>
        </p:xfrm>
        <a:graphic>
          <a:graphicData uri="http://schemas.openxmlformats.org/drawingml/2006/table">
            <a:tbl>
              <a:tblPr firstRow="1" firstCol="1" bandRow="1"/>
              <a:tblGrid>
                <a:gridCol w="350520"/>
                <a:gridCol w="1611530"/>
                <a:gridCol w="989894"/>
                <a:gridCol w="910400"/>
                <a:gridCol w="1822176"/>
              </a:tblGrid>
              <a:tr h="5694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статьи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публикации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Место публикации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2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Инновационный педагогический опыт воспитателя Сидоровой Е.В. по теме: «Использование корригирующих упражнений как средство  профилактики плоскостопия и осанки»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российский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международный 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ноября 2016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декабря 2016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https://</a:t>
                      </a:r>
                      <a:r>
                        <a:rPr lang="ru-RU" sz="1600" u="sng" dirty="0" smtClean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yagodka.nethouse.ru/page/1037881</a:t>
                      </a:r>
                      <a:endParaRPr lang="ru-RU" sz="1600" u="sng" dirty="0" smtClean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http://www.maam.ru/detskijsad/inovacionyi-pedagogicheskii-opyt-ispolzovanie-korigiruyuschih-uprazhnenii-kak-sredstvo-profilaktiki-ploskostopija-i-osanki.html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8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Лепка в первой младшей группе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октября 2016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http://www.maam.ru/detskijsad/lepka-v-pervoi-mladshei-grupe.html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5057" marR="55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45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4" y="0"/>
            <a:ext cx="647119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3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106" y="2415148"/>
            <a:ext cx="5572124" cy="583094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4. Результаты участия воспитанников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2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8" y="194871"/>
            <a:ext cx="6310423" cy="867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0"/>
            <a:ext cx="6664049" cy="92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6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4" y="0"/>
            <a:ext cx="617139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6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" y="0"/>
            <a:ext cx="6540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5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5" y="0"/>
            <a:ext cx="655372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0"/>
            <a:ext cx="66198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0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0"/>
            <a:ext cx="66198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0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119" y="629358"/>
            <a:ext cx="4760786" cy="243544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Портфолио Сидоровой Елены Викторовны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99" y="3582957"/>
            <a:ext cx="4760786" cy="1147200"/>
          </a:xfrm>
        </p:spPr>
        <p:txBody>
          <a:bodyPr/>
          <a:lstStyle/>
          <a:p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yagodka.nethouse.ru/documents</a:t>
            </a:r>
            <a:endParaRPr lang="ru-RU" sz="1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803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8" y="0"/>
            <a:ext cx="629872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2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8" y="0"/>
            <a:ext cx="654454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2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657225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5" y="0"/>
            <a:ext cx="661722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0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5" y="0"/>
            <a:ext cx="659441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8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5" y="0"/>
            <a:ext cx="661722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2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6" y="0"/>
            <a:ext cx="6517501" cy="89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876" y="2340446"/>
            <a:ext cx="5572124" cy="197142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5. Наличие авторских программ методических пособий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67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" y="2458720"/>
            <a:ext cx="5897880" cy="435356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6. Выступления на научно- практических конференциях, педагогических чтениях, семинарах, секциях, методических объединениях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8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987167"/>
              </p:ext>
            </p:extLst>
          </p:nvPr>
        </p:nvGraphicFramePr>
        <p:xfrm>
          <a:off x="472440" y="457196"/>
          <a:ext cx="5897880" cy="7680965"/>
        </p:xfrm>
        <a:graphic>
          <a:graphicData uri="http://schemas.openxmlformats.org/drawingml/2006/table">
            <a:tbl>
              <a:tblPr firstRow="1" firstCol="1" bandRow="1"/>
              <a:tblGrid>
                <a:gridCol w="4738500"/>
                <a:gridCol w="1159380"/>
              </a:tblGrid>
              <a:tr h="38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Педсоветы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8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мы работаем над развитием речи детей на занятиях и в свободной деятельности.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08.02.2013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9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Эффективность методов и приемов обучения детей основным видам движений на физкультурных занятиях и в свободной двигательной деятельности.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03.12.2013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8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Влияние природы на здоровье ребенка и безопасность при общение с ней.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08.12.2015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9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творческих способностей детей в процессе формирования навыков и умений собственной изобразительной деятельности.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14.04.2016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2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Готовность воспитателей подготовительной группы к осуществлению задач детей подготовки детей к обучению детей в 1-ом классе.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04.10.2016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Семинар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9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Речевые игры в режимных моментах в ДОУ в разных возрастных группах.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19.12.2016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Практикум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Школа мяча.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29.10.2013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Консультации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проектной деятельности с детьми.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10.12.2016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Закаливающие процедуры.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13.02.2014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09" marR="51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422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4320" y="737166"/>
            <a:ext cx="5928359" cy="2195069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Инновационный педагогический опыт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по теме: «Использование корригирующих упражнений как средство  профилактики плоскостопия и осанки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19" y="3557073"/>
            <a:ext cx="6309359" cy="1462532"/>
          </a:xfrm>
        </p:spPr>
        <p:txBody>
          <a:bodyPr/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https://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hlinkClick r:id="rId2"/>
              </a:rPr>
              <a:t>yagodka.nethouse.ru/page/1037881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62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9728"/>
            <a:ext cx="6400800" cy="89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3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0"/>
            <a:ext cx="662025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24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655320"/>
            <a:ext cx="5974080" cy="772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8" y="2748280"/>
            <a:ext cx="5257801" cy="176106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7. Проведение открытых занятий, мастер- классов, мероприятий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4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119298"/>
              </p:ext>
            </p:extLst>
          </p:nvPr>
        </p:nvGraphicFramePr>
        <p:xfrm>
          <a:off x="289560" y="827310"/>
          <a:ext cx="6096000" cy="3913632"/>
        </p:xfrm>
        <a:graphic>
          <a:graphicData uri="http://schemas.openxmlformats.org/drawingml/2006/table">
            <a:tbl>
              <a:tblPr firstRow="1" firstCol="1" bandRow="1"/>
              <a:tblGrid>
                <a:gridCol w="366608"/>
                <a:gridCol w="1294870"/>
                <a:gridCol w="1664087"/>
                <a:gridCol w="1551235"/>
                <a:gridCol w="1219200"/>
              </a:tblGrid>
              <a:tr h="28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55022" marR="55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55022" marR="55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55022" marR="55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</a:t>
                      </a:r>
                    </a:p>
                  </a:txBody>
                  <a:tcPr marL="55022" marR="55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</a:p>
                  </a:txBody>
                  <a:tcPr marL="55022" marR="55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5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5022" marR="55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 2014</a:t>
                      </a:r>
                    </a:p>
                  </a:txBody>
                  <a:tcPr marL="55022" marR="55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МБДОУ Детский сад к/в «Ягодка»</a:t>
                      </a:r>
                    </a:p>
                  </a:txBody>
                  <a:tcPr marL="55022" marR="55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Открытое занятие во второй младшей группе по физическому развитию «Воробышки»</a:t>
                      </a:r>
                    </a:p>
                  </a:txBody>
                  <a:tcPr marL="55022" marR="55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Открытое занятие</a:t>
                      </a:r>
                    </a:p>
                  </a:txBody>
                  <a:tcPr marL="55022" marR="55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703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4480"/>
            <a:ext cx="5715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9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8" y="2834640"/>
            <a:ext cx="5638801" cy="1295401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8. Общественная активность педагога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" y="609600"/>
            <a:ext cx="5885411" cy="80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41" y="472440"/>
            <a:ext cx="5989399" cy="850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" y="335280"/>
            <a:ext cx="6243615" cy="865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1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5" y="0"/>
            <a:ext cx="591577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53" y="-397"/>
            <a:ext cx="6334293" cy="91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39" y="2931160"/>
            <a:ext cx="4760786" cy="176106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9. Позитивные результаты работы с воспитанниками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69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0"/>
            <a:ext cx="607085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96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3691"/>
            <a:ext cx="6263640" cy="91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08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0"/>
            <a:ext cx="618744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62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359" y="2778760"/>
            <a:ext cx="4760786" cy="176106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10. Участие педагога в профессиональных конкурсах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3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41600"/>
            <a:ext cx="4760786" cy="176106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11. Награды и поощрения педагога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00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5" y="0"/>
            <a:ext cx="661722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3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6" y="0"/>
            <a:ext cx="664828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4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3" y="0"/>
            <a:ext cx="645011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6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859" y="2698461"/>
            <a:ext cx="5572124" cy="197142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1. Применение информационно-коммуникационных технологий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0"/>
            <a:ext cx="66198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0"/>
            <a:ext cx="66198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1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9" y="0"/>
            <a:ext cx="660576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0"/>
            <a:ext cx="66198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679" y="2824480"/>
            <a:ext cx="4760786" cy="1761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12. Повышение квалификации, профессиональная переподготовка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4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9372"/>
            <a:ext cx="6858000" cy="450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6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911284"/>
            <a:ext cx="6492240" cy="486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3926"/>
            <a:ext cx="6858000" cy="533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5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89" y="0"/>
            <a:ext cx="546962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5" y="0"/>
            <a:ext cx="646439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12800"/>
            <a:ext cx="5410200" cy="453813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2. Участие в инновационной (экспериментальной) деятельности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90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399" y="2536092"/>
            <a:ext cx="4760786" cy="176106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3. Наличие публикаций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65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431</TotalTime>
  <Words>329</Words>
  <Application>Microsoft Office PowerPoint</Application>
  <PresentationFormat>Экран (4:3)</PresentationFormat>
  <Paragraphs>95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Arial</vt:lpstr>
      <vt:lpstr>Calibri</vt:lpstr>
      <vt:lpstr>Constantia</vt:lpstr>
      <vt:lpstr>Times New Roman</vt:lpstr>
      <vt:lpstr>Trebuchet MS</vt:lpstr>
      <vt:lpstr>Wingdings 3</vt:lpstr>
      <vt:lpstr>Грань</vt:lpstr>
      <vt:lpstr>Министерство образования РМ  Портфолио Сидоровой Елены Викторовны </vt:lpstr>
      <vt:lpstr>Портфолио Сидоровой Елены Викторовны</vt:lpstr>
      <vt:lpstr>Инновационный педагогический опыт  по теме: «Использование корригирующих упражнений как средство  профилактики плоскостопия и осанки»</vt:lpstr>
      <vt:lpstr>Презентация PowerPoint</vt:lpstr>
      <vt:lpstr>1. Применение информационно-коммуникационных технологий</vt:lpstr>
      <vt:lpstr>Презентация PowerPoint</vt:lpstr>
      <vt:lpstr>Презентация PowerPoint</vt:lpstr>
      <vt:lpstr>2. Участие в инновационной (экспериментальной) деятельности</vt:lpstr>
      <vt:lpstr>3. Наличие публикаций</vt:lpstr>
      <vt:lpstr>Презентация PowerPoint</vt:lpstr>
      <vt:lpstr>Презентация PowerPoint</vt:lpstr>
      <vt:lpstr>4. Результаты участия воспитанников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 методических пособий</vt:lpstr>
      <vt:lpstr>6. Выступления на научно- практических конференциях, педагогических чтениях, семинарах, секциях, методических объединениях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7. Проведение открытых занятий, мастер- классов, мероприятий</vt:lpstr>
      <vt:lpstr>Презентация PowerPoint</vt:lpstr>
      <vt:lpstr>Презентация PowerPoint</vt:lpstr>
      <vt:lpstr>8. Общественная активность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9. Позитивные результаты работы с воспитанниками</vt:lpstr>
      <vt:lpstr>Презентация PowerPoint</vt:lpstr>
      <vt:lpstr>Презентация PowerPoint</vt:lpstr>
      <vt:lpstr>Презентация PowerPoint</vt:lpstr>
      <vt:lpstr>10. Участие педагога в профессиональных конкурсах</vt:lpstr>
      <vt:lpstr>11. Награды и поощрения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12. Повышение квалификации, профессиональная переподготовка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Портфолио Сидоровой Елены Викторовны </dc:title>
  <dc:creator>RT</dc:creator>
  <cp:lastModifiedBy>RT</cp:lastModifiedBy>
  <cp:revision>54</cp:revision>
  <dcterms:created xsi:type="dcterms:W3CDTF">2016-10-09T16:30:50Z</dcterms:created>
  <dcterms:modified xsi:type="dcterms:W3CDTF">2017-01-24T14:20:59Z</dcterms:modified>
</cp:coreProperties>
</file>