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797675" cy="9926638"/>
  <p:custDataLst>
    <p:tags r:id="rId20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  <a:srgbClr val="38578E"/>
    <a:srgbClr val="EEF5FF"/>
    <a:srgbClr val="537DCA"/>
    <a:srgbClr val="000000"/>
    <a:srgbClr val="C8C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51"/>
  </p:normalViewPr>
  <p:slideViewPr>
    <p:cSldViewPr snapToGrid="0">
      <p:cViewPr varScale="1">
        <p:scale>
          <a:sx n="89" d="100"/>
          <a:sy n="89" d="100"/>
        </p:scale>
        <p:origin x="2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427C472-48A6-07AF-BCB8-531B62EAAB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023A496-531C-7513-5470-C4E7F6FA36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8CBF8"/>
              </a:gs>
              <a:gs pos="100000">
                <a:schemeClr val="bg1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850DF7A-E1A2-E7FC-48F7-FF0CF16F5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6" y="2517795"/>
            <a:ext cx="6844144" cy="38385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5B2281F-2327-467C-7E5E-9C3A9B844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607219"/>
            <a:ext cx="5735782" cy="2387600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38578E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AF0C771-11F1-1274-C97D-6D55D8B72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35" y="3020154"/>
            <a:ext cx="5735782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857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CA2213B-F92F-B335-0256-70CD4D29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4023-4E78-4115-B259-B6A2923366C9}" type="datetimeFigureOut">
              <a:rPr lang="x-none" smtClean="0"/>
              <a:t>21.03.2025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060E24F-5CF7-1C39-AB14-DDCD3CCA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6BCF705-0211-3655-98A5-ABDFC53B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F1B3-798E-403C-A544-E22D2D59B6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86042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3293C68-BEE5-FB47-4923-88FA74CC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620"/>
          </a:xfrm>
        </p:spPr>
        <p:txBody>
          <a:bodyPr/>
          <a:lstStyle>
            <a:lvl1pPr>
              <a:defRPr>
                <a:solidFill>
                  <a:srgbClr val="38578E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B0CD4CE-3D57-031C-AC3B-122636940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C933D64-746E-1734-737F-018BDFA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4023-4E78-4115-B259-B6A2923366C9}" type="datetimeFigureOut">
              <a:rPr lang="x-none" smtClean="0"/>
              <a:t>21.03.2025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495D644-D9DC-8639-A440-71BAF697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BBFC06D-D84D-6B33-536C-FA7AC0D0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F1B3-798E-403C-A544-E22D2D59B6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34386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06EDA16-B114-97EC-474E-C319B8F8B9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01"/>
          <a:stretch>
            <a:fillRect/>
          </a:stretch>
        </p:blipFill>
        <p:spPr>
          <a:xfrm>
            <a:off x="9437296" y="771236"/>
            <a:ext cx="2743200" cy="6096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992624F-862F-9406-F3E6-7C8C161B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DBEDB26-D246-9DA1-3F55-F9317E9C3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3576B24-C92E-7131-C47E-748E700A6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4023-4E78-4115-B259-B6A2923366C9}" type="datetimeFigureOut">
              <a:rPr lang="x-none" smtClean="0"/>
              <a:t>21.03.2025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091B354-7A9B-E57C-C1E1-9EE02C9C8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980AB8A-F756-5501-923C-859677926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EF1B3-798E-403C-A544-E22D2D59B668}" type="slidenum">
              <a:rPr lang="x-none" smtClean="0"/>
              <a:t>‹#›</a:t>
            </a:fld>
            <a:endParaRPr lang="x-none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7F2A6C7-DD87-006B-EB4A-6404999C58E4}"/>
              </a:ext>
            </a:extLst>
          </p:cNvPr>
          <p:cNvSpPr/>
          <p:nvPr userDrawn="1"/>
        </p:nvSpPr>
        <p:spPr>
          <a:xfrm>
            <a:off x="9494982" y="3676073"/>
            <a:ext cx="1524000" cy="11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88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cimla@obkomprof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4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5371B9E-237D-4AC5-ECDE-F553760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886" y="1261754"/>
            <a:ext cx="7497066" cy="28185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7200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привилегия</a:t>
            </a:r>
            <a:r>
              <a:rPr lang="ru-RU" sz="8800" b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/>
            </a:r>
            <a:br>
              <a:rPr lang="ru-RU" sz="8800" b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r>
              <a:rPr lang="ru-RU" sz="2400" b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программа</a:t>
            </a:r>
            <a:endParaRPr lang="x-none" sz="2400" b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591" y="234063"/>
            <a:ext cx="1075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ОБРАЗОВАНИЯ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6" y="5218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8698" b="27856"/>
          <a:stretch/>
        </p:blipFill>
        <p:spPr>
          <a:xfrm>
            <a:off x="9671533" y="752207"/>
            <a:ext cx="2315970" cy="200273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6" y="4710568"/>
            <a:ext cx="3327802" cy="200833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14" y="2683553"/>
            <a:ext cx="2904529" cy="217975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85" y="4080316"/>
            <a:ext cx="3327802" cy="215265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87963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384137" y="586683"/>
            <a:ext cx="5452216" cy="755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15858" y="691919"/>
            <a:ext cx="5111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Санаторно-курортное лечение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3591" y="2387707"/>
            <a:ext cx="13644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93542" y="1447972"/>
            <a:ext cx="2094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ru-RU" sz="4400" dirty="0">
                <a:solidFill>
                  <a:prstClr val="white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94717" y="4445201"/>
            <a:ext cx="2797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96008" y="4445201"/>
            <a:ext cx="4024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Целебный ключ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93542" y="2387707"/>
            <a:ext cx="2183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Эльбрус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2909" y="4445202"/>
            <a:ext cx="28632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Аквамарин</a:t>
            </a:r>
            <a:endParaRPr lang="ru-RU" sz="4400" dirty="0">
              <a:solidFill>
                <a:prstClr val="white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67090" y="1447972"/>
            <a:ext cx="11528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61205" y="3460235"/>
            <a:ext cx="1764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Элита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77433" y="3460233"/>
            <a:ext cx="29518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Тихий </a:t>
            </a:r>
            <a:r>
              <a:rPr lang="ru-RU" sz="4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 </a:t>
            </a:r>
            <a:endParaRPr lang="ru-RU" sz="4400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58749" y="3460234"/>
            <a:ext cx="3899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Горный воздух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25445" y="1447971"/>
            <a:ext cx="2001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25445" y="2387707"/>
            <a:ext cx="2255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Мацеста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42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700329" y="679899"/>
            <a:ext cx="4093435" cy="5847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0329" y="679898"/>
            <a:ext cx="4193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Экскурсионные туры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515" y="5438071"/>
            <a:ext cx="1508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94922" y="5463249"/>
            <a:ext cx="281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ru-RU" sz="2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22393" y="5468849"/>
            <a:ext cx="1233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Казань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60763" y="5438072"/>
            <a:ext cx="3785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 </a:t>
            </a:r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99"/>
          <a:stretch/>
        </p:blipFill>
        <p:spPr bwMode="auto">
          <a:xfrm>
            <a:off x="131563" y="2055649"/>
            <a:ext cx="2088078" cy="31763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22" y="2495371"/>
            <a:ext cx="2965841" cy="273666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Церковь Заступничества во Владимирской област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83"/>
          <a:stretch/>
        </p:blipFill>
        <p:spPr bwMode="auto">
          <a:xfrm>
            <a:off x="5953182" y="2170632"/>
            <a:ext cx="2818296" cy="30614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1"/>
          <a:stretch/>
        </p:blipFill>
        <p:spPr bwMode="auto">
          <a:xfrm>
            <a:off x="9171453" y="2238998"/>
            <a:ext cx="2914115" cy="29930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7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700329" y="679899"/>
            <a:ext cx="4093435" cy="5847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7"/>
          <a:stretch/>
        </p:blipFill>
        <p:spPr bwMode="auto">
          <a:xfrm>
            <a:off x="464821" y="3830547"/>
            <a:ext cx="2343660" cy="216840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7899" y="6089539"/>
            <a:ext cx="168462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Домбай 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026847" y="198502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654" y="3333560"/>
            <a:ext cx="250382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Кисловодск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97041" y="679898"/>
            <a:ext cx="3900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Туры выходного дня</a:t>
            </a:r>
            <a:endParaRPr lang="ru-RU" sz="3200" b="1" i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2898" y="6089539"/>
            <a:ext cx="439434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Черноморское побережье </a:t>
            </a:r>
          </a:p>
        </p:txBody>
      </p:sp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 r="15730"/>
          <a:stretch/>
        </p:blipFill>
        <p:spPr bwMode="auto">
          <a:xfrm>
            <a:off x="4149217" y="3980901"/>
            <a:ext cx="2772876" cy="20363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33376" y="3430339"/>
            <a:ext cx="229338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Ессентуки</a:t>
            </a:r>
          </a:p>
        </p:txBody>
      </p:sp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01" y="1529003"/>
            <a:ext cx="2706202" cy="180413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070835" y="6091345"/>
            <a:ext cx="350884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Адыгея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70835" y="3333560"/>
            <a:ext cx="324588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 </a:t>
            </a:r>
          </a:p>
        </p:txBody>
      </p:sp>
      <p:pic>
        <p:nvPicPr>
          <p:cNvPr id="5130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1473248"/>
            <a:ext cx="2800336" cy="18598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09" y="1488346"/>
            <a:ext cx="2744539" cy="182969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09" y="3991988"/>
            <a:ext cx="2883391" cy="19210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73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700329" y="679899"/>
            <a:ext cx="4093435" cy="5847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3042" y="6383319"/>
            <a:ext cx="2893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х. Старозолотовский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9600" y="3581200"/>
            <a:ext cx="2782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 Старочеркасская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02507" y="679898"/>
            <a:ext cx="3889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Однодневные туры</a:t>
            </a:r>
            <a:endParaRPr lang="ru-RU" sz="3200" b="1" i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6983" y="3610096"/>
            <a:ext cx="192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Парк «Лога»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28702" y="3590049"/>
            <a:ext cx="3175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Парк-птиц «Малинки»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81800" y="6383318"/>
            <a:ext cx="2796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Самбекские высоты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28702" y="6383318"/>
            <a:ext cx="3584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Эко-парк «Олений ручей»</a:t>
            </a:r>
            <a:endParaRPr lang="ru-RU" sz="2400" dirty="0">
              <a:solidFill>
                <a:prstClr val="white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" y="4201530"/>
            <a:ext cx="2909051" cy="21817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6" y="1486657"/>
            <a:ext cx="2856059" cy="21033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24" y="4308548"/>
            <a:ext cx="3121525" cy="20508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88" y="1473109"/>
            <a:ext cx="2819276" cy="21304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75" y="1487303"/>
            <a:ext cx="3121525" cy="20802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80" y="4071761"/>
            <a:ext cx="2393079" cy="23323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4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9600" y="1278104"/>
            <a:ext cx="3832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020" y="5358388"/>
            <a:ext cx="429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8589" y="2810415"/>
            <a:ext cx="8595646" cy="1938992"/>
          </a:xfrm>
          <a:prstGeom prst="rect">
            <a:avLst/>
          </a:prstGeom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1"/>
            <a:r>
              <a:rPr lang="ru-RU" sz="40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стоимости в размере 800 руб. в сутки члену Профсоюза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82559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472" y="1070454"/>
            <a:ext cx="10515600" cy="15701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по программе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членов Профсоюза от несчастных случаев»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99" y="2835928"/>
            <a:ext cx="5170207" cy="3619145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697770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79283" y="3976800"/>
            <a:ext cx="3080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Битва хоров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6890" y="761787"/>
            <a:ext cx="6312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3623" y="5392572"/>
            <a:ext cx="3163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5473" y="2307019"/>
            <a:ext cx="3207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года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85090" y="2328349"/>
            <a:ext cx="4014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88101" y="3922360"/>
            <a:ext cx="2975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9600" y="2008261"/>
            <a:ext cx="9571290" cy="32388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74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6683" y="895312"/>
            <a:ext cx="3832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ПрофПлюс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63958" y="1903589"/>
            <a:ext cx="3037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привилегий</a:t>
            </a:r>
          </a:p>
        </p:txBody>
      </p:sp>
      <p:pic>
        <p:nvPicPr>
          <p:cNvPr id="7170" name="Picture 2" descr="ПрофПлю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4" r="1773"/>
          <a:stretch/>
        </p:blipFill>
        <p:spPr bwMode="auto">
          <a:xfrm>
            <a:off x="4812700" y="2492934"/>
            <a:ext cx="2740014" cy="32480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45970" y="5979737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profplus.info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4476" r="4490" b="1129"/>
          <a:stretch/>
        </p:blipFill>
        <p:spPr>
          <a:xfrm>
            <a:off x="487111" y="1229816"/>
            <a:ext cx="2341548" cy="5276152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9" t="34286" r="12056" b="14208"/>
          <a:stretch/>
        </p:blipFill>
        <p:spPr>
          <a:xfrm>
            <a:off x="9253653" y="1229816"/>
            <a:ext cx="2341547" cy="52761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01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2"/>
          <p:cNvSpPr txBox="1">
            <a:spLocks noGrp="1" noChangeArrowheads="1"/>
          </p:cNvSpPr>
          <p:nvPr>
            <p:ph idx="1"/>
          </p:nvPr>
        </p:nvSpPr>
        <p:spPr bwMode="auto">
          <a:xfrm>
            <a:off x="846746" y="1591748"/>
            <a:ext cx="10515600" cy="368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40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440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440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4400" dirty="0"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почта: </a:t>
            </a:r>
            <a:r>
              <a:rPr lang="ru-RU" sz="4400" u="sng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cimla@obkomprof.ru</a:t>
            </a:r>
            <a:endParaRPr lang="ru-RU" sz="4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телефона: +7(908)189-6902</a:t>
            </a:r>
            <a:endParaRPr lang="ru-RU" sz="4400" dirty="0"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10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581113" y="2828723"/>
            <a:ext cx="3785787" cy="123900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1666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2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366898" y="3540032"/>
            <a:ext cx="3213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825</a:t>
            </a:r>
            <a:endParaRPr lang="ru-RU" sz="8800" b="1" i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13802" y="935524"/>
            <a:ext cx="5255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73667" y="1784327"/>
            <a:ext cx="44181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351</a:t>
            </a:r>
          </a:p>
          <a:p>
            <a:pPr algn="ctr"/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профсоюза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образовании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0484" y="1958306"/>
            <a:ext cx="3367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endParaRPr lang="ru-RU" sz="5400" b="1" i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профсоюза в общеобразовательных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13658" y="4500205"/>
            <a:ext cx="2944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algn="ctr"/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профсоюза в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90484" y="5249172"/>
            <a:ext cx="4546363" cy="131857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73667" y="2674833"/>
            <a:ext cx="4418177" cy="79386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36747" y="5303761"/>
            <a:ext cx="2910557" cy="93466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11843" y="4421608"/>
            <a:ext cx="4572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  <a:p>
            <a:pPr algn="ctr"/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профсоюза в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0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оловок 2"/>
          <p:cNvSpPr>
            <a:spLocks noGrp="1"/>
          </p:cNvSpPr>
          <p:nvPr>
            <p:ph type="title"/>
          </p:nvPr>
        </p:nvSpPr>
        <p:spPr>
          <a:xfrm>
            <a:off x="110312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769122" y="875176"/>
            <a:ext cx="3332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888621" y="1995455"/>
            <a:ext cx="8725255" cy="3016210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100" dirty="0"/>
          </a:p>
          <a:p>
            <a:pPr lvl="1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развитие инновационной деятельности Профсоюза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территориальном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по развитию форм социальной поддержки и оказанию дополнительных услуг членам Общероссийского Профсоюза образования в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Цимлянском районе </a:t>
            </a:r>
            <a:endParaRPr lang="ru-RU" sz="11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100" b="1" dirty="0" smtClean="0">
              <a:ln>
                <a:solidFill>
                  <a:schemeClr val="bg1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43201" y="5385233"/>
            <a:ext cx="416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3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6334" y="756626"/>
            <a:ext cx="7862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effectLst>
                  <a:outerShdw blurRad="114300" sx="0" sy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</a:t>
            </a: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12" y="1818719"/>
            <a:ext cx="12015387" cy="484748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заключении </a:t>
            </a: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брака</a:t>
            </a:r>
            <a:r>
              <a:rPr lang="ru-RU" sz="2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7 000 руб. </a:t>
            </a:r>
            <a:endParaRPr lang="ru-RU" sz="2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</a:t>
            </a: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7 000 руб. </a:t>
            </a:r>
            <a:endParaRPr lang="ru-RU" sz="2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смерти близких родственников</a:t>
            </a:r>
            <a:r>
              <a:rPr lang="ru-RU" sz="2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размере 7 000 руб</a:t>
            </a:r>
            <a:r>
              <a:rPr lang="ru-RU" sz="2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впервые выявленном онкологическом заболевании</a:t>
            </a:r>
            <a:r>
              <a:rPr lang="ru-RU" sz="2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размере 7 000 руб. </a:t>
            </a:r>
            <a:endParaRPr lang="ru-RU" sz="2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юбилейной датой при достижении возраста 55 лет женщинам, </a:t>
            </a:r>
          </a:p>
          <a:p>
            <a:pPr algn="just">
              <a:lnSpc>
                <a:spcPct val="150000"/>
              </a:lnSpc>
            </a:pPr>
            <a:r>
              <a:rPr lang="ru-RU" sz="2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60 лет мужчинам</a:t>
            </a:r>
            <a:r>
              <a:rPr lang="ru-RU" sz="2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</a:t>
            </a:r>
            <a:r>
              <a:rPr lang="ru-RU" sz="2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000 руб</a:t>
            </a:r>
            <a:r>
              <a:rPr lang="ru-RU" sz="2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мобилизации работника образования </a:t>
            </a:r>
            <a:r>
              <a:rPr lang="ru-RU" sz="2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</a:t>
            </a:r>
            <a:r>
              <a:rPr lang="ru-RU" sz="2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000 руб.</a:t>
            </a:r>
          </a:p>
          <a:p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440677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Овал 60"/>
          <p:cNvSpPr/>
          <p:nvPr/>
        </p:nvSpPr>
        <p:spPr>
          <a:xfrm>
            <a:off x="9327357" y="4968329"/>
            <a:ext cx="2318495" cy="1547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9257586" y="3505030"/>
            <a:ext cx="2318495" cy="1547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9202969" y="2063012"/>
            <a:ext cx="2318495" cy="1547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9090530" y="574572"/>
            <a:ext cx="2318495" cy="1547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89549" y="1620012"/>
            <a:ext cx="2318495" cy="1547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776417" y="4504646"/>
            <a:ext cx="2318495" cy="1547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613744" y="2850807"/>
            <a:ext cx="2318495" cy="1547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275665" y="4603372"/>
            <a:ext cx="2318495" cy="1547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275666" y="2904178"/>
            <a:ext cx="2318495" cy="1547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18975" y="4905647"/>
            <a:ext cx="2318495" cy="1547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53986" y="3610128"/>
            <a:ext cx="2318495" cy="1547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29346" y="2278338"/>
            <a:ext cx="2318495" cy="1550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57171" y="870136"/>
            <a:ext cx="2318495" cy="1552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1015" y="647451"/>
            <a:ext cx="3595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Партнёры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73" b="100000" l="0" r="100000">
                        <a14:foregroundMark x1="14653" y1="29066" x2="14653" y2="29066"/>
                        <a14:foregroundMark x1="10797" y1="21799" x2="10797" y2="21799"/>
                        <a14:foregroundMark x1="10797" y1="21799" x2="14653" y2="25952"/>
                        <a14:foregroundMark x1="14653" y1="25952" x2="14653" y2="25952"/>
                        <a14:foregroundMark x1="43188" y1="60900" x2="43188" y2="60900"/>
                        <a14:foregroundMark x1="55270" y1="44637" x2="55270" y2="44637"/>
                        <a14:foregroundMark x1="57326" y1="66090" x2="57326" y2="66090"/>
                        <a14:foregroundMark x1="90746" y1="62976" x2="90746" y2="62976"/>
                        <a14:foregroundMark x1="88689" y1="50865" x2="88689" y2="50865"/>
                        <a14:foregroundMark x1="91260" y1="40484" x2="91260" y2="40484"/>
                        <a14:foregroundMark x1="91260" y1="25952" x2="91260" y2="25952"/>
                        <a14:foregroundMark x1="34704" y1="80277" x2="34704" y2="80277"/>
                        <a14:foregroundMark x1="12082" y1="54671" x2="12082" y2="5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0" t="18746" r="2116" b="10708"/>
          <a:stretch/>
        </p:blipFill>
        <p:spPr bwMode="auto">
          <a:xfrm>
            <a:off x="690283" y="3963807"/>
            <a:ext cx="1749706" cy="8397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4" y="2497212"/>
            <a:ext cx="1510137" cy="90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ompany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4" y="971581"/>
            <a:ext cx="1505662" cy="1156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45" y="4677487"/>
            <a:ext cx="1351709" cy="120143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" name="Рисунок 10" descr="Picture background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61" b="100000" l="10000" r="90000">
                        <a14:foregroundMark x1="52333" y1="21827" x2="52333" y2="21827"/>
                        <a14:foregroundMark x1="52667" y1="25888" x2="53000" y2="41117"/>
                        <a14:foregroundMark x1="49667" y1="28934" x2="55000" y2="25888"/>
                        <a14:foregroundMark x1="51111" y1="16244" x2="53889" y2="35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95" r="37599"/>
          <a:stretch/>
        </p:blipFill>
        <p:spPr bwMode="auto">
          <a:xfrm>
            <a:off x="6976639" y="3048972"/>
            <a:ext cx="1461676" cy="1229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Picture background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5" t="9760" r="28896" b="12611"/>
          <a:stretch/>
        </p:blipFill>
        <p:spPr bwMode="auto">
          <a:xfrm>
            <a:off x="842439" y="5291789"/>
            <a:ext cx="1480683" cy="898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Picture background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58" y="2015104"/>
            <a:ext cx="1851025" cy="72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Picture background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16552" r="12918" b="15739"/>
          <a:stretch/>
        </p:blipFill>
        <p:spPr bwMode="auto">
          <a:xfrm>
            <a:off x="3721247" y="4803564"/>
            <a:ext cx="1401284" cy="108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Picture background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48" y="3125671"/>
            <a:ext cx="1448383" cy="110412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Рисунок 16" descr="Picture background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70" y="1054199"/>
            <a:ext cx="1914014" cy="565813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8" name="Рисунок 17" descr="Picture background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68" y="2281289"/>
            <a:ext cx="1875895" cy="9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Picture background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25094" r="12968" b="30986"/>
          <a:stretch/>
        </p:blipFill>
        <p:spPr bwMode="auto">
          <a:xfrm>
            <a:off x="9528314" y="3873635"/>
            <a:ext cx="1777037" cy="889975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68" y="5315653"/>
            <a:ext cx="1472816" cy="90507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28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5474" y="544534"/>
            <a:ext cx="5383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досуг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4346" y="4095773"/>
            <a:ext cx="6862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 – комплекс «Султан СПА»</a:t>
            </a:r>
            <a:endParaRPr lang="ru-RU" sz="32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48" y="1459951"/>
            <a:ext cx="1131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 зона в семейном курорте «Станция Морская»</a:t>
            </a:r>
            <a:endParaRPr lang="ru-RU" sz="32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763" y="2132838"/>
            <a:ext cx="9605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новогодняя ёлка в 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им. Максима Горького</a:t>
            </a:r>
            <a:endParaRPr lang="ru-RU" sz="32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4364" y="4967795"/>
            <a:ext cx="686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Ростовский цирк</a:t>
            </a:r>
            <a:endParaRPr lang="ru-RU" sz="36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6710" y="3347564"/>
            <a:ext cx="6862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Ростовский – на – Дону зоопарк</a:t>
            </a:r>
            <a:endParaRPr lang="ru-RU" sz="32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979" y="5768371"/>
            <a:ext cx="686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Аквапарк «Н2О»</a:t>
            </a:r>
            <a:endParaRPr lang="ru-RU" sz="36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31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6863" y="875176"/>
            <a:ext cx="3832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8442" y="1993784"/>
            <a:ext cx="7904859" cy="28931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1"/>
            <a:endParaRPr lang="ru-RU" sz="2600" b="1" dirty="0" smtClean="0"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600" b="1" dirty="0" smtClean="0"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областная организация Профсоюза заключили договор с Ростовским академическим театром драмы имени Максима Горького о льготном коллективном посещении мероприятий репертуара театра </a:t>
            </a:r>
          </a:p>
          <a:p>
            <a:pPr lvl="1"/>
            <a:endParaRPr lang="ru-RU" sz="2600" b="1" dirty="0"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6531" y="5204389"/>
            <a:ext cx="3503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10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0216" y="778460"/>
            <a:ext cx="6791469" cy="1832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театров</a:t>
            </a:r>
          </a:p>
          <a:p>
            <a:pPr marL="0" indent="0" algn="ctr">
              <a:buNone/>
            </a:pP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скидкой</a:t>
            </a:r>
            <a:endParaRPr lang="ru-RU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97" y="3340866"/>
            <a:ext cx="2763834" cy="27638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35" y="3340866"/>
            <a:ext cx="2763834" cy="27638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6" b="14660"/>
          <a:stretch/>
        </p:blipFill>
        <p:spPr bwMode="auto">
          <a:xfrm>
            <a:off x="4743261" y="3400657"/>
            <a:ext cx="3051543" cy="27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70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429" y="2090545"/>
            <a:ext cx="9408207" cy="2883108"/>
          </a:xfrm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ru-RU" sz="32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</a:t>
            </a:r>
            <a:r>
              <a:rPr lang="ru-RU" sz="32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отдых членов Профсоюза и их семей является одним из значимых направлений работы и социальной защиты членов Профсоюза. Сохранение их здоровья, повышение доступности медицинских услуг, санаторно-курортного лечения, оздоровления и отдыха и повышения мотивации профсоюзного членства</a:t>
            </a:r>
            <a:r>
              <a:rPr lang="ru-RU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9600" y="195278"/>
            <a:ext cx="10515600" cy="4846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 РАЙОННАЯ ОРГАНИЗАЦИЯ ОБЩЕРОССИЙСКОГО ПРОФСОЮЗА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9" y="0"/>
            <a:ext cx="783401" cy="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4134" y="875176"/>
            <a:ext cx="3832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4482" y="5460970"/>
            <a:ext cx="429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05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388</Words>
  <Application>Microsoft Office PowerPoint</Application>
  <PresentationFormat>Широкоэкранный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Профсоюзная привилегия программа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  <vt:lpstr>ЦИМЛЯНСКАЯ РАЙОННАЯ ОРГАНИЗАЦИЯ ОБЩЕРОССИЙСКОГО ПРОФСОЮЗА ОБРАЗОВАНИЯ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Ольга</cp:lastModifiedBy>
  <cp:revision>73</cp:revision>
  <cp:lastPrinted>2025-03-18T12:41:28Z</cp:lastPrinted>
  <dcterms:created xsi:type="dcterms:W3CDTF">2023-02-06T20:50:12Z</dcterms:created>
  <dcterms:modified xsi:type="dcterms:W3CDTF">2025-03-21T11:17:37Z</dcterms:modified>
</cp:coreProperties>
</file>