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66" r:id="rId7"/>
    <p:sldId id="268" r:id="rId8"/>
    <p:sldId id="262" r:id="rId9"/>
    <p:sldId id="263" r:id="rId10"/>
    <p:sldId id="264" r:id="rId11"/>
    <p:sldId id="265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445" y="-36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1EF63B-6F87-4E29-8EEB-FB4E3168D84A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FE1F3F5-32D8-486A-99DD-A5231BDBA918}">
      <dgm:prSet phldrT="[Текст]" phldr="1"/>
      <dgm:spPr/>
      <dgm:t>
        <a:bodyPr/>
        <a:lstStyle/>
        <a:p>
          <a:endParaRPr lang="ru-RU"/>
        </a:p>
      </dgm:t>
    </dgm:pt>
    <dgm:pt modelId="{E8FB61EB-2F2C-4AB9-9099-B61FEB271E61}" type="parTrans" cxnId="{89B28EDE-3CED-4BB6-838D-D0669456E672}">
      <dgm:prSet/>
      <dgm:spPr/>
      <dgm:t>
        <a:bodyPr/>
        <a:lstStyle/>
        <a:p>
          <a:endParaRPr lang="ru-RU"/>
        </a:p>
      </dgm:t>
    </dgm:pt>
    <dgm:pt modelId="{AC52BFF2-8F78-4F51-B404-CB5924BA119B}" type="sibTrans" cxnId="{89B28EDE-3CED-4BB6-838D-D0669456E672}">
      <dgm:prSet/>
      <dgm:spPr/>
      <dgm:t>
        <a:bodyPr/>
        <a:lstStyle/>
        <a:p>
          <a:endParaRPr lang="ru-RU"/>
        </a:p>
      </dgm:t>
    </dgm:pt>
    <dgm:pt modelId="{7587CA45-C200-4831-8E75-1B7100B5903F}">
      <dgm:prSet phldrT="[Текст]" custT="1"/>
      <dgm:spPr/>
      <dgm:t>
        <a:bodyPr/>
        <a:lstStyle/>
        <a:p>
          <a:pPr marL="114300" indent="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dirty="0" smtClean="0">
              <a:latin typeface="Georgia" panose="02040502050405020303" pitchFamily="18" charset="0"/>
            </a:rPr>
            <a:t>Сбор штаба.</a:t>
          </a:r>
          <a:endParaRPr lang="ru-RU" sz="1400" dirty="0">
            <a:latin typeface="Georgia" panose="02040502050405020303" pitchFamily="18" charset="0"/>
          </a:endParaRPr>
        </a:p>
      </dgm:t>
    </dgm:pt>
    <dgm:pt modelId="{AF4B2B01-09C4-4127-A414-D8FAC993BC9A}" type="parTrans" cxnId="{AB007962-0866-41DA-AC3C-09409C00B171}">
      <dgm:prSet/>
      <dgm:spPr/>
      <dgm:t>
        <a:bodyPr/>
        <a:lstStyle/>
        <a:p>
          <a:endParaRPr lang="ru-RU"/>
        </a:p>
      </dgm:t>
    </dgm:pt>
    <dgm:pt modelId="{50C12014-838B-41D7-8484-34CDDFDD21A1}" type="sibTrans" cxnId="{AB007962-0866-41DA-AC3C-09409C00B171}">
      <dgm:prSet/>
      <dgm:spPr/>
      <dgm:t>
        <a:bodyPr/>
        <a:lstStyle/>
        <a:p>
          <a:endParaRPr lang="ru-RU"/>
        </a:p>
      </dgm:t>
    </dgm:pt>
    <dgm:pt modelId="{BF17BB98-0804-4587-AF6B-1071CC452B35}">
      <dgm:prSet phldrT="[Текст]" custT="1"/>
      <dgm:spPr/>
      <dgm:t>
        <a:bodyPr/>
        <a:lstStyle/>
        <a:p>
          <a:pPr marL="11430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latin typeface="Georgia" panose="02040502050405020303" pitchFamily="18" charset="0"/>
            </a:rPr>
            <a:t>Проведение 15  комплексных обучающих занятий по основам поисково-спасательных работ и взаимодействию с органами чрезвычайного реагирования.</a:t>
          </a:r>
          <a:endParaRPr lang="ru-RU" sz="1400" dirty="0">
            <a:latin typeface="Georgia" panose="02040502050405020303" pitchFamily="18" charset="0"/>
          </a:endParaRPr>
        </a:p>
      </dgm:t>
    </dgm:pt>
    <dgm:pt modelId="{136B2A3A-7862-40D8-BB1D-2627DB7C874E}" type="parTrans" cxnId="{3AEA4402-27AC-4D15-8E65-095906CEE0EE}">
      <dgm:prSet/>
      <dgm:spPr/>
      <dgm:t>
        <a:bodyPr/>
        <a:lstStyle/>
        <a:p>
          <a:endParaRPr lang="ru-RU"/>
        </a:p>
      </dgm:t>
    </dgm:pt>
    <dgm:pt modelId="{19BCEA3B-BE18-4884-934B-389D73ABE7E2}" type="sibTrans" cxnId="{3AEA4402-27AC-4D15-8E65-095906CEE0EE}">
      <dgm:prSet/>
      <dgm:spPr/>
      <dgm:t>
        <a:bodyPr/>
        <a:lstStyle/>
        <a:p>
          <a:endParaRPr lang="ru-RU"/>
        </a:p>
      </dgm:t>
    </dgm:pt>
    <dgm:pt modelId="{2EBBBEB6-F018-4911-891A-6FC5D7CD7907}">
      <dgm:prSet phldrT="[Текст]" custT="1"/>
      <dgm:spPr/>
      <dgm:t>
        <a:bodyPr/>
        <a:lstStyle/>
        <a:p>
          <a:pPr marL="11430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latin typeface="Georgia" panose="02040502050405020303" pitchFamily="18" charset="0"/>
            </a:rPr>
            <a:t>Проведение 15 обучающих комплексных  занятий по основам  начальной военной подготовки и первой помощи.</a:t>
          </a:r>
          <a:endParaRPr lang="ru-RU" sz="1400" dirty="0">
            <a:latin typeface="Georgia" panose="02040502050405020303" pitchFamily="18" charset="0"/>
          </a:endParaRPr>
        </a:p>
      </dgm:t>
    </dgm:pt>
    <dgm:pt modelId="{7AD71983-D3CF-4FE9-87EC-21324A1FFF1B}" type="parTrans" cxnId="{D5D01B9D-577A-4F87-82CB-7ACC8DFA2BDB}">
      <dgm:prSet/>
      <dgm:spPr/>
      <dgm:t>
        <a:bodyPr/>
        <a:lstStyle/>
        <a:p>
          <a:endParaRPr lang="ru-RU"/>
        </a:p>
      </dgm:t>
    </dgm:pt>
    <dgm:pt modelId="{18628E66-8C0A-4793-8EA3-D9C3494F2F2E}" type="sibTrans" cxnId="{D5D01B9D-577A-4F87-82CB-7ACC8DFA2BDB}">
      <dgm:prSet/>
      <dgm:spPr/>
      <dgm:t>
        <a:bodyPr/>
        <a:lstStyle/>
        <a:p>
          <a:endParaRPr lang="ru-RU"/>
        </a:p>
      </dgm:t>
    </dgm:pt>
    <dgm:pt modelId="{CCB0CD34-3A49-4C36-94B4-9E8DCCF80EC5}">
      <dgm:prSet phldrT="[Текст]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000" dirty="0" smtClean="0"/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000" dirty="0" smtClean="0"/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000" dirty="0"/>
        </a:p>
      </dgm:t>
    </dgm:pt>
    <dgm:pt modelId="{9E90E295-6B90-4608-991C-DF04F40E3347}" type="parTrans" cxnId="{BC8CD953-FE59-4316-BEB5-349B068EFB5B}">
      <dgm:prSet/>
      <dgm:spPr/>
      <dgm:t>
        <a:bodyPr/>
        <a:lstStyle/>
        <a:p>
          <a:endParaRPr lang="ru-RU"/>
        </a:p>
      </dgm:t>
    </dgm:pt>
    <dgm:pt modelId="{31321C5E-F1D1-407E-B26F-81A988C16DCB}" type="sibTrans" cxnId="{BC8CD953-FE59-4316-BEB5-349B068EFB5B}">
      <dgm:prSet/>
      <dgm:spPr/>
      <dgm:t>
        <a:bodyPr/>
        <a:lstStyle/>
        <a:p>
          <a:endParaRPr lang="ru-RU"/>
        </a:p>
      </dgm:t>
    </dgm:pt>
    <dgm:pt modelId="{2858D6FC-16AA-4318-A5B1-597DDCC94929}">
      <dgm:prSet phldrT="[Текст]" custT="1"/>
      <dgm:spPr/>
      <dgm:t>
        <a:bodyPr/>
        <a:lstStyle/>
        <a:p>
          <a:pPr marL="114300" indent="0" algn="just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400" dirty="0" smtClean="0">
              <a:latin typeface="Georgia" panose="02040502050405020303" pitchFamily="18" charset="0"/>
            </a:rPr>
            <a:t>Организация и проведение военно-спортивных соревнований. </a:t>
          </a:r>
          <a:endParaRPr lang="ru-RU" sz="1400" dirty="0">
            <a:latin typeface="Georgia" panose="02040502050405020303" pitchFamily="18" charset="0"/>
          </a:endParaRPr>
        </a:p>
      </dgm:t>
    </dgm:pt>
    <dgm:pt modelId="{3E44526F-069A-4CC7-971C-DE5DA459D68C}" type="parTrans" cxnId="{36B91F09-582A-4B4A-84CB-1F9AD8AF0354}">
      <dgm:prSet/>
      <dgm:spPr/>
      <dgm:t>
        <a:bodyPr/>
        <a:lstStyle/>
        <a:p>
          <a:endParaRPr lang="ru-RU"/>
        </a:p>
      </dgm:t>
    </dgm:pt>
    <dgm:pt modelId="{E37A607A-B333-4F74-B95A-D1774659CFAB}" type="sibTrans" cxnId="{36B91F09-582A-4B4A-84CB-1F9AD8AF0354}">
      <dgm:prSet/>
      <dgm:spPr/>
      <dgm:t>
        <a:bodyPr/>
        <a:lstStyle/>
        <a:p>
          <a:endParaRPr lang="ru-RU"/>
        </a:p>
      </dgm:t>
    </dgm:pt>
    <dgm:pt modelId="{06DE8035-618E-492D-B83E-2982A00FB6E8}">
      <dgm:prSet phldrT="[Текст]" custT="1"/>
      <dgm:spPr/>
      <dgm:t>
        <a:bodyPr/>
        <a:lstStyle/>
        <a:p>
          <a:pPr marL="114300" indent="0" algn="just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400" dirty="0" smtClean="0">
              <a:latin typeface="Georgia" panose="02040502050405020303" pitchFamily="18" charset="0"/>
            </a:rPr>
            <a:t>Организация и проведение поисково-спасательного фестиваля.</a:t>
          </a:r>
          <a:endParaRPr lang="ru-RU" sz="1400" dirty="0">
            <a:latin typeface="Georgia" panose="02040502050405020303" pitchFamily="18" charset="0"/>
          </a:endParaRPr>
        </a:p>
      </dgm:t>
    </dgm:pt>
    <dgm:pt modelId="{086E6E35-AAAC-4DC7-AA92-A38560874D03}" type="parTrans" cxnId="{56A54798-E146-4328-9342-35D2972FE43D}">
      <dgm:prSet/>
      <dgm:spPr/>
      <dgm:t>
        <a:bodyPr/>
        <a:lstStyle/>
        <a:p>
          <a:endParaRPr lang="ru-RU"/>
        </a:p>
      </dgm:t>
    </dgm:pt>
    <dgm:pt modelId="{58E9249B-593C-49F2-A0DF-7768C3827646}" type="sibTrans" cxnId="{56A54798-E146-4328-9342-35D2972FE43D}">
      <dgm:prSet/>
      <dgm:spPr/>
      <dgm:t>
        <a:bodyPr/>
        <a:lstStyle/>
        <a:p>
          <a:endParaRPr lang="ru-RU"/>
        </a:p>
      </dgm:t>
    </dgm:pt>
    <dgm:pt modelId="{D432EAB9-3EB1-4E00-A4CA-ACB15C20A8D9}">
      <dgm:prSet phldrT="[Текст]" custT="1"/>
      <dgm:spPr/>
      <dgm:t>
        <a:bodyPr/>
        <a:lstStyle/>
        <a:p>
          <a:pPr marL="114300" indent="0" algn="just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400" dirty="0" smtClean="0">
              <a:latin typeface="Georgia" panose="02040502050405020303" pitchFamily="18" charset="0"/>
            </a:rPr>
            <a:t>Подведение итогов реализации проекта.</a:t>
          </a:r>
          <a:endParaRPr lang="ru-RU" sz="1400" dirty="0">
            <a:latin typeface="Georgia" panose="02040502050405020303" pitchFamily="18" charset="0"/>
          </a:endParaRPr>
        </a:p>
      </dgm:t>
    </dgm:pt>
    <dgm:pt modelId="{2DA9A27C-B285-4591-8C9B-E576E15A508E}" type="parTrans" cxnId="{A3924E5B-AF0D-4D14-A85B-6E3BC027FAED}">
      <dgm:prSet/>
      <dgm:spPr/>
      <dgm:t>
        <a:bodyPr/>
        <a:lstStyle/>
        <a:p>
          <a:endParaRPr lang="ru-RU"/>
        </a:p>
      </dgm:t>
    </dgm:pt>
    <dgm:pt modelId="{552C505F-D4D5-4116-95C2-FC37573F757D}" type="sibTrans" cxnId="{A3924E5B-AF0D-4D14-A85B-6E3BC027FAED}">
      <dgm:prSet/>
      <dgm:spPr/>
      <dgm:t>
        <a:bodyPr/>
        <a:lstStyle/>
        <a:p>
          <a:endParaRPr lang="ru-RU"/>
        </a:p>
      </dgm:t>
    </dgm:pt>
    <dgm:pt modelId="{5293A003-D962-4CE7-B667-F127F9EDD0D8}">
      <dgm:prSet phldrT="[Текст]" custT="1"/>
      <dgm:spPr/>
      <dgm:t>
        <a:bodyPr/>
        <a:lstStyle/>
        <a:p>
          <a:pPr marL="114300" indent="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dirty="0">
            <a:latin typeface="Georgia" panose="02040502050405020303" pitchFamily="18" charset="0"/>
          </a:endParaRPr>
        </a:p>
      </dgm:t>
    </dgm:pt>
    <dgm:pt modelId="{C19359CD-DF4E-41C6-88CD-425B7EF492FD}" type="parTrans" cxnId="{C6FA6FE5-E6DB-4D3F-9892-4EAC8BD2A5BB}">
      <dgm:prSet/>
      <dgm:spPr/>
      <dgm:t>
        <a:bodyPr/>
        <a:lstStyle/>
        <a:p>
          <a:endParaRPr lang="ru-RU"/>
        </a:p>
      </dgm:t>
    </dgm:pt>
    <dgm:pt modelId="{1751CA05-6DCC-48D2-997B-C31D8BD26A59}" type="sibTrans" cxnId="{C6FA6FE5-E6DB-4D3F-9892-4EAC8BD2A5BB}">
      <dgm:prSet/>
      <dgm:spPr/>
      <dgm:t>
        <a:bodyPr/>
        <a:lstStyle/>
        <a:p>
          <a:endParaRPr lang="ru-RU"/>
        </a:p>
      </dgm:t>
    </dgm:pt>
    <dgm:pt modelId="{3140684A-3C48-481A-95EE-4683E654905E}">
      <dgm:prSet phldrT="[Текст]" custT="1"/>
      <dgm:spPr/>
      <dgm:t>
        <a:bodyPr/>
        <a:lstStyle/>
        <a:p>
          <a:pPr marL="114300" indent="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dirty="0">
            <a:latin typeface="Georgia" panose="02040502050405020303" pitchFamily="18" charset="0"/>
          </a:endParaRPr>
        </a:p>
      </dgm:t>
    </dgm:pt>
    <dgm:pt modelId="{009BC679-254E-4D9C-BBB6-E4CE0C2F392E}" type="parTrans" cxnId="{0BE79F48-CB78-4D95-8D99-A8ABC111A55B}">
      <dgm:prSet/>
      <dgm:spPr/>
      <dgm:t>
        <a:bodyPr/>
        <a:lstStyle/>
        <a:p>
          <a:endParaRPr lang="ru-RU"/>
        </a:p>
      </dgm:t>
    </dgm:pt>
    <dgm:pt modelId="{D9B8B327-DC43-44EC-B864-9EE4C52D5B29}" type="sibTrans" cxnId="{0BE79F48-CB78-4D95-8D99-A8ABC111A55B}">
      <dgm:prSet/>
      <dgm:spPr/>
      <dgm:t>
        <a:bodyPr/>
        <a:lstStyle/>
        <a:p>
          <a:endParaRPr lang="ru-RU"/>
        </a:p>
      </dgm:t>
    </dgm:pt>
    <dgm:pt modelId="{BF5957E1-26F3-49E0-BB13-4CAD4231E51C}" type="pres">
      <dgm:prSet presAssocID="{B21EF63B-6F87-4E29-8EEB-FB4E3168D84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F36C9B-3C41-42DA-BC38-8E53DD813A83}" type="pres">
      <dgm:prSet presAssocID="{0FE1F3F5-32D8-486A-99DD-A5231BDBA918}" presName="composite" presStyleCnt="0"/>
      <dgm:spPr/>
    </dgm:pt>
    <dgm:pt modelId="{E7170FE0-7D7A-4BEE-94B5-F2B4B5BE0EFA}" type="pres">
      <dgm:prSet presAssocID="{0FE1F3F5-32D8-486A-99DD-A5231BDBA918}" presName="parentText" presStyleLbl="alignNode1" presStyleIdx="0" presStyleCnt="1" custScaleX="37783" custScaleY="785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A3E3D8-2EE7-4EA0-92E7-0EF7B89F9DCA}" type="pres">
      <dgm:prSet presAssocID="{0FE1F3F5-32D8-486A-99DD-A5231BDBA918}" presName="descendantText" presStyleLbl="alignAcc1" presStyleIdx="0" presStyleCnt="1" custScaleX="111132" custLinFactNeighborX="729" custLinFactNeighborY="7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77A272-9A23-4C5D-89F7-76934C7A3E70}" type="presOf" srcId="{5293A003-D962-4CE7-B667-F127F9EDD0D8}" destId="{ACA3E3D8-2EE7-4EA0-92E7-0EF7B89F9DCA}" srcOrd="0" destOrd="0" presId="urn:microsoft.com/office/officeart/2005/8/layout/chevron2"/>
    <dgm:cxn modelId="{09BA469F-2D6D-4D2B-B8F6-5DD4FF1559C3}" type="presOf" srcId="{D432EAB9-3EB1-4E00-A4CA-ACB15C20A8D9}" destId="{ACA3E3D8-2EE7-4EA0-92E7-0EF7B89F9DCA}" srcOrd="0" destOrd="7" presId="urn:microsoft.com/office/officeart/2005/8/layout/chevron2"/>
    <dgm:cxn modelId="{D5D01B9D-577A-4F87-82CB-7ACC8DFA2BDB}" srcId="{0FE1F3F5-32D8-486A-99DD-A5231BDBA918}" destId="{2EBBBEB6-F018-4911-891A-6FC5D7CD7907}" srcOrd="4" destOrd="0" parTransId="{7AD71983-D3CF-4FE9-87EC-21324A1FFF1B}" sibTransId="{18628E66-8C0A-4793-8EA3-D9C3494F2F2E}"/>
    <dgm:cxn modelId="{BD45109C-7BC2-4B1F-86BF-7FA30C42D0EB}" type="presOf" srcId="{06DE8035-618E-492D-B83E-2982A00FB6E8}" destId="{ACA3E3D8-2EE7-4EA0-92E7-0EF7B89F9DCA}" srcOrd="0" destOrd="6" presId="urn:microsoft.com/office/officeart/2005/8/layout/chevron2"/>
    <dgm:cxn modelId="{1E64BDB7-82F6-4F07-AD5B-C3E692C1B6AF}" type="presOf" srcId="{BF17BB98-0804-4587-AF6B-1071CC452B35}" destId="{ACA3E3D8-2EE7-4EA0-92E7-0EF7B89F9DCA}" srcOrd="0" destOrd="3" presId="urn:microsoft.com/office/officeart/2005/8/layout/chevron2"/>
    <dgm:cxn modelId="{3E7EB4C4-1515-4452-957F-8684D8C8B266}" type="presOf" srcId="{2EBBBEB6-F018-4911-891A-6FC5D7CD7907}" destId="{ACA3E3D8-2EE7-4EA0-92E7-0EF7B89F9DCA}" srcOrd="0" destOrd="4" presId="urn:microsoft.com/office/officeart/2005/8/layout/chevron2"/>
    <dgm:cxn modelId="{C683C058-EE6F-4AFD-A143-2EFA391603B8}" type="presOf" srcId="{7587CA45-C200-4831-8E75-1B7100B5903F}" destId="{ACA3E3D8-2EE7-4EA0-92E7-0EF7B89F9DCA}" srcOrd="0" destOrd="2" presId="urn:microsoft.com/office/officeart/2005/8/layout/chevron2"/>
    <dgm:cxn modelId="{EC3B5378-82D3-473F-A409-C1288D7550DB}" type="presOf" srcId="{CCB0CD34-3A49-4C36-94B4-9E8DCCF80EC5}" destId="{ACA3E3D8-2EE7-4EA0-92E7-0EF7B89F9DCA}" srcOrd="0" destOrd="8" presId="urn:microsoft.com/office/officeart/2005/8/layout/chevron2"/>
    <dgm:cxn modelId="{7150A5A5-2785-4FDB-898A-ED68F6A1FB3A}" type="presOf" srcId="{2858D6FC-16AA-4318-A5B1-597DDCC94929}" destId="{ACA3E3D8-2EE7-4EA0-92E7-0EF7B89F9DCA}" srcOrd="0" destOrd="5" presId="urn:microsoft.com/office/officeart/2005/8/layout/chevron2"/>
    <dgm:cxn modelId="{C6FA6FE5-E6DB-4D3F-9892-4EAC8BD2A5BB}" srcId="{0FE1F3F5-32D8-486A-99DD-A5231BDBA918}" destId="{5293A003-D962-4CE7-B667-F127F9EDD0D8}" srcOrd="0" destOrd="0" parTransId="{C19359CD-DF4E-41C6-88CD-425B7EF492FD}" sibTransId="{1751CA05-6DCC-48D2-997B-C31D8BD26A59}"/>
    <dgm:cxn modelId="{56A54798-E146-4328-9342-35D2972FE43D}" srcId="{0FE1F3F5-32D8-486A-99DD-A5231BDBA918}" destId="{06DE8035-618E-492D-B83E-2982A00FB6E8}" srcOrd="6" destOrd="0" parTransId="{086E6E35-AAAC-4DC7-AA92-A38560874D03}" sibTransId="{58E9249B-593C-49F2-A0DF-7768C3827646}"/>
    <dgm:cxn modelId="{89B28EDE-3CED-4BB6-838D-D0669456E672}" srcId="{B21EF63B-6F87-4E29-8EEB-FB4E3168D84A}" destId="{0FE1F3F5-32D8-486A-99DD-A5231BDBA918}" srcOrd="0" destOrd="0" parTransId="{E8FB61EB-2F2C-4AB9-9099-B61FEB271E61}" sibTransId="{AC52BFF2-8F78-4F51-B404-CB5924BA119B}"/>
    <dgm:cxn modelId="{3A171BF2-3A47-4D84-B7CF-4B51F91EBE71}" type="presOf" srcId="{0FE1F3F5-32D8-486A-99DD-A5231BDBA918}" destId="{E7170FE0-7D7A-4BEE-94B5-F2B4B5BE0EFA}" srcOrd="0" destOrd="0" presId="urn:microsoft.com/office/officeart/2005/8/layout/chevron2"/>
    <dgm:cxn modelId="{0BE79F48-CB78-4D95-8D99-A8ABC111A55B}" srcId="{0FE1F3F5-32D8-486A-99DD-A5231BDBA918}" destId="{3140684A-3C48-481A-95EE-4683E654905E}" srcOrd="1" destOrd="0" parTransId="{009BC679-254E-4D9C-BBB6-E4CE0C2F392E}" sibTransId="{D9B8B327-DC43-44EC-B864-9EE4C52D5B29}"/>
    <dgm:cxn modelId="{A3924E5B-AF0D-4D14-A85B-6E3BC027FAED}" srcId="{0FE1F3F5-32D8-486A-99DD-A5231BDBA918}" destId="{D432EAB9-3EB1-4E00-A4CA-ACB15C20A8D9}" srcOrd="7" destOrd="0" parTransId="{2DA9A27C-B285-4591-8C9B-E576E15A508E}" sibTransId="{552C505F-D4D5-4116-95C2-FC37573F757D}"/>
    <dgm:cxn modelId="{AB007962-0866-41DA-AC3C-09409C00B171}" srcId="{0FE1F3F5-32D8-486A-99DD-A5231BDBA918}" destId="{7587CA45-C200-4831-8E75-1B7100B5903F}" srcOrd="2" destOrd="0" parTransId="{AF4B2B01-09C4-4127-A414-D8FAC993BC9A}" sibTransId="{50C12014-838B-41D7-8484-34CDDFDD21A1}"/>
    <dgm:cxn modelId="{3AEA4402-27AC-4D15-8E65-095906CEE0EE}" srcId="{0FE1F3F5-32D8-486A-99DD-A5231BDBA918}" destId="{BF17BB98-0804-4587-AF6B-1071CC452B35}" srcOrd="3" destOrd="0" parTransId="{136B2A3A-7862-40D8-BB1D-2627DB7C874E}" sibTransId="{19BCEA3B-BE18-4884-934B-389D73ABE7E2}"/>
    <dgm:cxn modelId="{BC8CD953-FE59-4316-BEB5-349B068EFB5B}" srcId="{0FE1F3F5-32D8-486A-99DD-A5231BDBA918}" destId="{CCB0CD34-3A49-4C36-94B4-9E8DCCF80EC5}" srcOrd="8" destOrd="0" parTransId="{9E90E295-6B90-4608-991C-DF04F40E3347}" sibTransId="{31321C5E-F1D1-407E-B26F-81A988C16DCB}"/>
    <dgm:cxn modelId="{864D551A-A50F-44B1-8780-33A6A606DB8D}" type="presOf" srcId="{3140684A-3C48-481A-95EE-4683E654905E}" destId="{ACA3E3D8-2EE7-4EA0-92E7-0EF7B89F9DCA}" srcOrd="0" destOrd="1" presId="urn:microsoft.com/office/officeart/2005/8/layout/chevron2"/>
    <dgm:cxn modelId="{36B91F09-582A-4B4A-84CB-1F9AD8AF0354}" srcId="{0FE1F3F5-32D8-486A-99DD-A5231BDBA918}" destId="{2858D6FC-16AA-4318-A5B1-597DDCC94929}" srcOrd="5" destOrd="0" parTransId="{3E44526F-069A-4CC7-971C-DE5DA459D68C}" sibTransId="{E37A607A-B333-4F74-B95A-D1774659CFAB}"/>
    <dgm:cxn modelId="{253A6F71-8CCC-4337-BB47-2854FD2937EF}" type="presOf" srcId="{B21EF63B-6F87-4E29-8EEB-FB4E3168D84A}" destId="{BF5957E1-26F3-49E0-BB13-4CAD4231E51C}" srcOrd="0" destOrd="0" presId="urn:microsoft.com/office/officeart/2005/8/layout/chevron2"/>
    <dgm:cxn modelId="{D173730C-9880-4328-9892-C7C6E82D1D09}" type="presParOf" srcId="{BF5957E1-26F3-49E0-BB13-4CAD4231E51C}" destId="{43F36C9B-3C41-42DA-BC38-8E53DD813A83}" srcOrd="0" destOrd="0" presId="urn:microsoft.com/office/officeart/2005/8/layout/chevron2"/>
    <dgm:cxn modelId="{64EF5D5A-4012-47FC-9622-430BF83F3467}" type="presParOf" srcId="{43F36C9B-3C41-42DA-BC38-8E53DD813A83}" destId="{E7170FE0-7D7A-4BEE-94B5-F2B4B5BE0EFA}" srcOrd="0" destOrd="0" presId="urn:microsoft.com/office/officeart/2005/8/layout/chevron2"/>
    <dgm:cxn modelId="{E99AF69C-A67E-4098-82A8-944F08D81C3C}" type="presParOf" srcId="{43F36C9B-3C41-42DA-BC38-8E53DD813A83}" destId="{ACA3E3D8-2EE7-4EA0-92E7-0EF7B89F9DC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70FE0-7D7A-4BEE-94B5-F2B4B5BE0EFA}">
      <dsp:nvSpPr>
        <dsp:cNvPr id="0" name=""/>
        <dsp:cNvSpPr/>
      </dsp:nvSpPr>
      <dsp:spPr>
        <a:xfrm rot="5400000">
          <a:off x="-1079382" y="1922568"/>
          <a:ext cx="2505439" cy="3480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-5400000">
        <a:off x="-711" y="1017945"/>
        <a:ext cx="348095" cy="2157344"/>
      </dsp:txXfrm>
    </dsp:sp>
    <dsp:sp modelId="{ACA3E3D8-2EE7-4EA0-92E7-0EF7B89F9DCA}">
      <dsp:nvSpPr>
        <dsp:cNvPr id="0" name=""/>
        <dsp:cNvSpPr/>
      </dsp:nvSpPr>
      <dsp:spPr>
        <a:xfrm rot="5400000">
          <a:off x="2069711" y="-842765"/>
          <a:ext cx="2303251" cy="57507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latin typeface="Georgia" panose="02040502050405020303" pitchFamily="18" charset="0"/>
          </a:endParaRPr>
        </a:p>
        <a:p>
          <a:pPr marL="114300" lvl="1" indent="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latin typeface="Georgia" panose="02040502050405020303" pitchFamily="18" charset="0"/>
          </a:endParaRPr>
        </a:p>
        <a:p>
          <a:pPr marL="114300" lvl="1" indent="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Georgia" panose="02040502050405020303" pitchFamily="18" charset="0"/>
            </a:rPr>
            <a:t>Сбор штаба.</a:t>
          </a:r>
          <a:endParaRPr lang="ru-RU" sz="1400" kern="1200" dirty="0">
            <a:latin typeface="Georgia" panose="02040502050405020303" pitchFamily="18" charset="0"/>
          </a:endParaRPr>
        </a:p>
        <a:p>
          <a:pPr marL="11430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kern="1200" dirty="0" smtClean="0">
              <a:latin typeface="Georgia" panose="02040502050405020303" pitchFamily="18" charset="0"/>
            </a:rPr>
            <a:t>Проведение 15  комплексных обучающих занятий по основам поисково-спасательных работ и взаимодействию с органами чрезвычайного реагирования.</a:t>
          </a:r>
          <a:endParaRPr lang="ru-RU" sz="1400" kern="1200" dirty="0">
            <a:latin typeface="Georgia" panose="02040502050405020303" pitchFamily="18" charset="0"/>
          </a:endParaRPr>
        </a:p>
        <a:p>
          <a:pPr marL="11430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kern="1200" dirty="0" smtClean="0">
              <a:latin typeface="Georgia" panose="02040502050405020303" pitchFamily="18" charset="0"/>
            </a:rPr>
            <a:t>Проведение 15 обучающих комплексных  занятий по основам  начальной военной подготовки и первой помощи.</a:t>
          </a:r>
          <a:endParaRPr lang="ru-RU" sz="1400" kern="1200" dirty="0">
            <a:latin typeface="Georgia" panose="02040502050405020303" pitchFamily="18" charset="0"/>
          </a:endParaRPr>
        </a:p>
        <a:p>
          <a:pPr marL="114300" lvl="1" indent="0" algn="just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kern="1200" dirty="0" smtClean="0">
              <a:latin typeface="Georgia" panose="02040502050405020303" pitchFamily="18" charset="0"/>
            </a:rPr>
            <a:t>Организация и проведение военно-спортивных соревнований. </a:t>
          </a:r>
          <a:endParaRPr lang="ru-RU" sz="1400" kern="1200" dirty="0">
            <a:latin typeface="Georgia" panose="02040502050405020303" pitchFamily="18" charset="0"/>
          </a:endParaRPr>
        </a:p>
        <a:p>
          <a:pPr marL="114300" lvl="1" indent="0" algn="just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kern="1200" dirty="0" smtClean="0">
              <a:latin typeface="Georgia" panose="02040502050405020303" pitchFamily="18" charset="0"/>
            </a:rPr>
            <a:t>Организация и проведение поисково-спасательного фестиваля.</a:t>
          </a:r>
          <a:endParaRPr lang="ru-RU" sz="1400" kern="1200" dirty="0">
            <a:latin typeface="Georgia" panose="02040502050405020303" pitchFamily="18" charset="0"/>
          </a:endParaRPr>
        </a:p>
        <a:p>
          <a:pPr marL="114300" lvl="1" indent="0" algn="just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kern="1200" dirty="0" smtClean="0">
              <a:latin typeface="Georgia" panose="02040502050405020303" pitchFamily="18" charset="0"/>
            </a:rPr>
            <a:t>Подведение итогов реализации проекта.</a:t>
          </a:r>
          <a:endParaRPr lang="ru-RU" sz="1400" kern="1200" dirty="0">
            <a:latin typeface="Georgia" panose="02040502050405020303" pitchFamily="18" charset="0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000" kern="1200" dirty="0" smtClean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000" kern="1200" dirty="0" smtClean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000" kern="1200" dirty="0"/>
        </a:p>
      </dsp:txBody>
      <dsp:txXfrm rot="-5400000">
        <a:off x="345964" y="993417"/>
        <a:ext cx="5638311" cy="2078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27542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n.ru/text/incidents/2019/07/11/66157606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vk.com/id19198441?w=wall-42490093_244609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5212"/>
            <a:ext cx="8640960" cy="72008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Georgia" panose="02040502050405020303" pitchFamily="18" charset="0"/>
              </a:rPr>
              <a:t>Муниципальное бюджетное общеобразовательное учреждение «Школа 51» город Нижний Новгород</a:t>
            </a:r>
            <a:endParaRPr lang="ru-RU" sz="1800" dirty="0"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00" y="1777380"/>
            <a:ext cx="3600000" cy="344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9612" y="111972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	Образовательный проект «Всегда на страже!»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7884" y="53057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2022 год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2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57200"/>
            <a:ext cx="86409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Georgia" panose="02040502050405020303" pitchFamily="18" charset="0"/>
              </a:rPr>
              <a:t>В этот же год 26 августа в </a:t>
            </a:r>
            <a:r>
              <a:rPr lang="ru-RU" sz="1200" dirty="0" err="1">
                <a:latin typeface="Georgia" panose="02040502050405020303" pitchFamily="18" charset="0"/>
              </a:rPr>
              <a:t>г.Богородск</a:t>
            </a:r>
            <a:r>
              <a:rPr lang="ru-RU" sz="1200" dirty="0">
                <a:latin typeface="Georgia" panose="02040502050405020303" pitchFamily="18" charset="0"/>
              </a:rPr>
              <a:t> Нижегородской области пропадает еще один ребенок </a:t>
            </a:r>
            <a:r>
              <a:rPr lang="ru-RU" sz="1200" dirty="0" smtClean="0">
                <a:latin typeface="Georgia" panose="02040502050405020303" pitchFamily="18" charset="0"/>
              </a:rPr>
              <a:t>– </a:t>
            </a:r>
            <a:r>
              <a:rPr lang="ru-RU" sz="1200" dirty="0" err="1" smtClean="0">
                <a:latin typeface="Georgia" panose="02040502050405020303" pitchFamily="18" charset="0"/>
              </a:rPr>
              <a:t>Люлина</a:t>
            </a:r>
            <a:r>
              <a:rPr lang="ru-RU" sz="1200" dirty="0" smtClean="0">
                <a:latin typeface="Georgia" panose="02040502050405020303" pitchFamily="18" charset="0"/>
              </a:rPr>
              <a:t> </a:t>
            </a:r>
            <a:r>
              <a:rPr lang="ru-RU" sz="1200" dirty="0">
                <a:latin typeface="Georgia" panose="02040502050405020303" pitchFamily="18" charset="0"/>
              </a:rPr>
              <a:t>Маша. Поиски не приводят ни к чему, однако день и ночь ребята отряда помогают волонтёрам в создании и расклейке ориентировок и обходе подвалов, заброшенных домов и мест где могла бы прятаться девочка. Такой опыт становится отличным подспорьем к подготовке будущего спасателя волонтера. </a:t>
            </a:r>
            <a:endParaRPr lang="ru-RU" sz="1200" dirty="0" smtClean="0">
              <a:latin typeface="Georgia" panose="02040502050405020303" pitchFamily="18" charset="0"/>
            </a:endParaRPr>
          </a:p>
          <a:p>
            <a:pPr algn="just"/>
            <a:endParaRPr lang="ru-RU" sz="12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1200" b="1" i="1" dirty="0" smtClean="0">
                <a:latin typeface="Georgia" panose="02040502050405020303" pitchFamily="18" charset="0"/>
              </a:rPr>
              <a:t>Принимая </a:t>
            </a:r>
            <a:r>
              <a:rPr lang="ru-RU" sz="1200" b="1" i="1" dirty="0">
                <a:latin typeface="Georgia" panose="02040502050405020303" pitchFamily="18" charset="0"/>
              </a:rPr>
              <a:t>участие в масштабной работе по изготовлению и расклеиванию ориентировок, учащиеся  еще больше погружаются в социально-значимую работу и более остро сопереживают попавшим в беду людям, что в конечном итоге приводит к формированию активной гражданской позиции, развитию милосердия и  сопереживания.  Именно поэтому приобщение к социально-значимой работе ведется со школьного возраста, вовлекая в работу не только детей, но и их родителей, которые затем становятся участниками </a:t>
            </a:r>
            <a:r>
              <a:rPr lang="ru-RU" sz="1200" b="1" i="1" dirty="0" smtClean="0">
                <a:latin typeface="Georgia" panose="02040502050405020303" pitchFamily="18" charset="0"/>
              </a:rPr>
              <a:t>поисково</a:t>
            </a:r>
            <a:r>
              <a:rPr lang="ru-RU" sz="1200" b="1" i="1" dirty="0">
                <a:latin typeface="Georgia" panose="02040502050405020303" pitchFamily="18" charset="0"/>
              </a:rPr>
              <a:t>-</a:t>
            </a:r>
            <a:r>
              <a:rPr lang="ru-RU" sz="1200" b="1" i="1" dirty="0" smtClean="0">
                <a:latin typeface="Georgia" panose="02040502050405020303" pitchFamily="18" charset="0"/>
              </a:rPr>
              <a:t>спасательных </a:t>
            </a:r>
            <a:r>
              <a:rPr lang="ru-RU" sz="1200" b="1" i="1" dirty="0">
                <a:latin typeface="Georgia" panose="02040502050405020303" pitchFamily="18" charset="0"/>
              </a:rPr>
              <a:t>формирований на территории города.  </a:t>
            </a:r>
            <a:endParaRPr lang="ru-RU" sz="1200" dirty="0">
              <a:latin typeface="Georgia" panose="02040502050405020303" pitchFamily="18" charset="0"/>
            </a:endParaRPr>
          </a:p>
          <a:p>
            <a:endParaRPr lang="ru-RU" sz="1200" dirty="0">
              <a:latin typeface="Georgia" panose="02040502050405020303" pitchFamily="18" charset="0"/>
            </a:endParaRPr>
          </a:p>
        </p:txBody>
      </p:sp>
      <p:pic>
        <p:nvPicPr>
          <p:cNvPr id="6" name="image7.jpeg" descr="C:\Users\Владелец\Desktop\ГРАНТ 2021\грант 2022\Zan2IH14A6k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2680968"/>
            <a:ext cx="3957761" cy="2520280"/>
          </a:xfrm>
          <a:prstGeom prst="rect">
            <a:avLst/>
          </a:prstGeom>
        </p:spPr>
      </p:pic>
      <p:pic>
        <p:nvPicPr>
          <p:cNvPr id="7" name="image8.jpeg" descr="https://sun9-58.userapi.com/impf/c847216/v847216776/d52d8/T91piu04Ack.jpg?size=2560x1920&amp;quality=96&amp;sign=09953cc1f71bab465782327d4f45db35&amp;type=album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0032" y="2425452"/>
            <a:ext cx="3816424" cy="302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25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7504" y="193204"/>
            <a:ext cx="8928992" cy="2364264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sz="2500" dirty="0">
                <a:latin typeface="Georgia" panose="02040502050405020303" pitchFamily="18" charset="0"/>
              </a:rPr>
              <a:t>22 сентября  в микрорайоне, где располагается наша школа, была найдена пожилая женщина страдающая потерей памяти. Оперативно вернуть бабушку домой позволило четко слаженное взаимодействие между нашим отрядом и местным отделом полиции. Так узнав, о заявке, на поиск ушедшей из дома бабушки мы быстро выяснили адрес заявителя и вернули женщину и ее четвероного друга родственникам. Хорошо развитое взаимодействие с органами чрезвычайного реагирования – необходимый процесс в формировании </a:t>
            </a:r>
            <a:r>
              <a:rPr lang="ru-RU" sz="2500" dirty="0" err="1" smtClean="0">
                <a:latin typeface="Georgia" panose="02040502050405020303" pitchFamily="18" charset="0"/>
              </a:rPr>
              <a:t>поисково</a:t>
            </a:r>
            <a:r>
              <a:rPr lang="en-US" sz="2500" dirty="0">
                <a:latin typeface="Georgia" panose="02040502050405020303" pitchFamily="18" charset="0"/>
              </a:rPr>
              <a:t>-</a:t>
            </a:r>
            <a:r>
              <a:rPr lang="ru-RU" sz="2500" dirty="0" smtClean="0">
                <a:latin typeface="Georgia" panose="02040502050405020303" pitchFamily="18" charset="0"/>
              </a:rPr>
              <a:t>спасательного </a:t>
            </a:r>
            <a:r>
              <a:rPr lang="ru-RU" sz="2500" dirty="0">
                <a:latin typeface="Georgia" panose="02040502050405020303" pitchFamily="18" charset="0"/>
              </a:rPr>
              <a:t>движения в учебных заведениях, ведь сотрудники принимают активное участие в воспитании и становлении будущего волонтера – спасателя, проводя открытые уроки , занятия и ведя подшефную деятельность</a:t>
            </a:r>
            <a:r>
              <a:rPr lang="ru-RU" sz="2500" i="1" dirty="0" smtClean="0">
                <a:latin typeface="Georgia" panose="02040502050405020303" pitchFamily="18" charset="0"/>
              </a:rPr>
              <a:t>.</a:t>
            </a:r>
            <a:endParaRPr lang="en-US" sz="2500" i="1" dirty="0" smtClean="0"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ru-RU" sz="2500" i="1" dirty="0" smtClean="0">
                <a:latin typeface="Georgia" panose="02040502050405020303" pitchFamily="18" charset="0"/>
              </a:rPr>
              <a:t> </a:t>
            </a:r>
            <a:endParaRPr lang="en-US" sz="2500" i="1" dirty="0" smtClean="0"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ru-RU" sz="2500" b="1" i="1" dirty="0" smtClean="0">
                <a:latin typeface="Georgia" panose="02040502050405020303" pitchFamily="18" charset="0"/>
              </a:rPr>
              <a:t>В </a:t>
            </a:r>
            <a:r>
              <a:rPr lang="ru-RU" sz="2500" b="1" i="1" dirty="0">
                <a:latin typeface="Georgia" panose="02040502050405020303" pitchFamily="18" charset="0"/>
              </a:rPr>
              <a:t>рамках реализуемого проекта участники </a:t>
            </a:r>
            <a:r>
              <a:rPr lang="ru-RU" sz="2500" b="1" i="1" dirty="0" smtClean="0">
                <a:latin typeface="Georgia" panose="02040502050405020303" pitchFamily="18" charset="0"/>
              </a:rPr>
              <a:t>получат </a:t>
            </a:r>
            <a:r>
              <a:rPr lang="ru-RU" sz="2500" b="1" i="1" dirty="0">
                <a:latin typeface="Georgia" panose="02040502050405020303" pitchFamily="18" charset="0"/>
              </a:rPr>
              <a:t>наработки и методические материалы для создания идентичной схемы взаимодействия между структурами, что позволяет грамотно выстраивать систему взаимодействия и воспитания. Так в рамках проекта за каждой учебной будет закреплен свой волонтер, отвечающий за координацию отряда и его взаимодействие с другими группами, обучение его участников и решения различных вопросов в  сфере </a:t>
            </a:r>
            <a:r>
              <a:rPr lang="ru-RU" sz="2500" b="1" i="1" dirty="0" err="1" smtClean="0">
                <a:latin typeface="Georgia" panose="02040502050405020303" pitchFamily="18" charset="0"/>
              </a:rPr>
              <a:t>поисково</a:t>
            </a:r>
            <a:r>
              <a:rPr lang="en-US" sz="2500" b="1" i="1" dirty="0">
                <a:latin typeface="Georgia" panose="02040502050405020303" pitchFamily="18" charset="0"/>
              </a:rPr>
              <a:t>-</a:t>
            </a:r>
            <a:r>
              <a:rPr lang="ru-RU" sz="2500" b="1" i="1" dirty="0" smtClean="0">
                <a:latin typeface="Georgia" panose="02040502050405020303" pitchFamily="18" charset="0"/>
              </a:rPr>
              <a:t>спасательной </a:t>
            </a:r>
            <a:r>
              <a:rPr lang="ru-RU" sz="2500" b="1" i="1" dirty="0">
                <a:latin typeface="Georgia" panose="02040502050405020303" pitchFamily="18" charset="0"/>
              </a:rPr>
              <a:t>работы.</a:t>
            </a:r>
            <a:endParaRPr lang="ru-RU" sz="2500" dirty="0">
              <a:latin typeface="Georgia" panose="02040502050405020303" pitchFamily="18" charset="0"/>
            </a:endParaRPr>
          </a:p>
          <a:p>
            <a:pPr algn="just"/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6" name="image9.jpeg" descr="https://sun9-88.userapi.com/impf/Z2x7_bhtIzhZSvJm8BOnVw5OA-yGZhLVeN0enw/hcgck31YyX4.jpg?size=1620x2160&amp;quality=96&amp;sign=71695a6340621685798c2a7c60aca598&amp;type=album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2557468"/>
            <a:ext cx="2796798" cy="3043036"/>
          </a:xfrm>
          <a:prstGeom prst="rect">
            <a:avLst/>
          </a:prstGeom>
        </p:spPr>
      </p:pic>
      <p:pic>
        <p:nvPicPr>
          <p:cNvPr id="7" name="image10.jpeg" descr="https://sun9-48.userapi.com/impf/V579vCSuubn3cKWB0mwYZs9xR5iTQ8Qtk4AxrA/u8B9myd7sQQ.jpg?size=1620x2160&amp;quality=96&amp;sign=a9478061a2201a736267e4429bfa756f&amp;type=album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2123" y="2377448"/>
            <a:ext cx="3021077" cy="32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7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5744" y="226220"/>
            <a:ext cx="8797529" cy="179556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</a:rPr>
              <a:t>2019 год. Проливной дождь, ночь на болотах Заволжья - в лесу пропал дедушка 84 года. Сбор группы - и отряд стоит плечом к плечу в штабе для получения задачи. Тогда, мы еще не знали, что на базу мы вернемся только в 4 утра, промокшие насквозь от топи и нескончаемого дождя. Мужчина был найден соседней группой на участке болота, обездвиженный и не имеющий сил для самостоятельного передвижения. Группа оказания первой помощи и эвакуации была назначена сразу </a:t>
            </a:r>
            <a:r>
              <a:rPr lang="ru-RU" sz="1400" dirty="0" smtClean="0">
                <a:latin typeface="Georgia" panose="02040502050405020303" pitchFamily="18" charset="0"/>
              </a:rPr>
              <a:t>так как </a:t>
            </a:r>
            <a:r>
              <a:rPr lang="ru-RU" sz="1400" dirty="0">
                <a:latin typeface="Georgia" panose="02040502050405020303" pitchFamily="18" charset="0"/>
              </a:rPr>
              <a:t>медицина и оказание первой помощи – это наш профиль. Воспитанники делятся на группы – кто то разводит огонь, кто то достает теплые вещи для дедушки, а старшие ребята и волонтеры начинают осмотр на наличие травм и повреждений.</a:t>
            </a: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376686" y="2017969"/>
            <a:ext cx="7629525" cy="3605510"/>
            <a:chOff x="1178" y="208"/>
            <a:chExt cx="14489" cy="6121"/>
          </a:xfrm>
        </p:grpSpPr>
        <p:pic>
          <p:nvPicPr>
            <p:cNvPr id="1027" name="Picture 3" descr="https://sun9-37.userapi.com/impf/c853528/v853528947/93e54/Fr2YoilsuHM.jpg?size=720x1280&amp;quality=96&amp;sign=7d64b03cac2f53f304f26046f3f48664&amp;type=albu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" y="597"/>
              <a:ext cx="3224" cy="5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un9-11.userapi.com/impf/c850236/v850236431/198751/g0NGO-vo43c.jpg?size=960x1280&amp;quality=96&amp;sign=bd7275f86ca502331e306899b6aacda4&amp;type=albu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207"/>
              <a:ext cx="4591" cy="6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un9-32.userapi.com/impf/c853528/v853528947/93e5d/o9VwoAW79h4.jpg?size=960x539&amp;quality=96&amp;sign=242f2e08c12a9818e5b03f6bacde84f1&amp;type=alb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" y="2307"/>
              <a:ext cx="6576" cy="4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7213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46447" y="553245"/>
            <a:ext cx="8851106" cy="453650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dirty="0">
                <a:latin typeface="Georgia" panose="02040502050405020303" pitchFamily="18" charset="0"/>
              </a:rPr>
              <a:t>В 4.00 после оказания помощи, сооружения носилок, прохождения болот через бурелом мужчина был доставлен в штаб и передан в руки бригаде скорой помощи. Это первая спасенная жизнь в нашем отряде. </a:t>
            </a:r>
            <a:endParaRPr lang="ru-RU" sz="1800" dirty="0" smtClean="0">
              <a:latin typeface="Georgia" panose="02040502050405020303" pitchFamily="18" charset="0"/>
            </a:endParaRPr>
          </a:p>
          <a:p>
            <a:pPr marL="0" indent="361950">
              <a:buNone/>
            </a:pPr>
            <a:r>
              <a:rPr lang="ru-RU" sz="1800" dirty="0" smtClean="0">
                <a:latin typeface="Georgia" panose="02040502050405020303" pitchFamily="18" charset="0"/>
              </a:rPr>
              <a:t>(</a:t>
            </a:r>
            <a:r>
              <a:rPr lang="ru-RU" sz="1800" dirty="0">
                <a:latin typeface="Georgia" panose="02040502050405020303" pitchFamily="18" charset="0"/>
              </a:rPr>
              <a:t>Подробнее - </a:t>
            </a:r>
            <a:r>
              <a:rPr lang="ru-RU" sz="1800" u="sng" dirty="0">
                <a:latin typeface="Georgia" panose="02040502050405020303" pitchFamily="18" charset="0"/>
                <a:hlinkClick r:id="rId2"/>
              </a:rPr>
              <a:t>https://www.nn.ru/text/incidents/2019/07/11/66157606/</a:t>
            </a:r>
            <a:r>
              <a:rPr lang="ru-RU" sz="1800" dirty="0">
                <a:latin typeface="Georgia" panose="02040502050405020303" pitchFamily="18" charset="0"/>
              </a:rPr>
              <a:t>)</a:t>
            </a:r>
          </a:p>
          <a:p>
            <a:r>
              <a:rPr lang="ru-RU" sz="1800" dirty="0">
                <a:latin typeface="Georgia" panose="02040502050405020303" pitchFamily="18" charset="0"/>
              </a:rPr>
              <a:t>Именно грамотно отработанные на постоянных занятиях навыки разведения огня, оказания помощи, поддержание автономии в природной среде позволяют ребятам точно и без колебаний выполнять свою работу. </a:t>
            </a:r>
            <a:endParaRPr lang="ru-RU" sz="1800" dirty="0" smtClean="0">
              <a:latin typeface="Georgia" panose="02040502050405020303" pitchFamily="18" charset="0"/>
            </a:endParaRPr>
          </a:p>
          <a:p>
            <a:endParaRPr lang="ru-RU" sz="1800" b="1" i="1" dirty="0">
              <a:latin typeface="Georgia" panose="02040502050405020303" pitchFamily="18" charset="0"/>
            </a:endParaRPr>
          </a:p>
          <a:p>
            <a:r>
              <a:rPr lang="ru-RU" sz="1800" b="1" i="1" dirty="0" smtClean="0">
                <a:latin typeface="Georgia" panose="02040502050405020303" pitchFamily="18" charset="0"/>
              </a:rPr>
              <a:t>Поэтому </a:t>
            </a:r>
            <a:r>
              <a:rPr lang="ru-RU" sz="1800" b="1" i="1" dirty="0">
                <a:latin typeface="Georgia" panose="02040502050405020303" pitchFamily="18" charset="0"/>
              </a:rPr>
              <a:t>важность обучения будущих волонтеров спасателей находится на первом месте и ему отводится так много времени в рамках нашего проекта. Обучение – ключевой этап становления любого добровольца спасателя. Чем больше ему отводится времени, тем уверенней и точней выполняется поставленная задача. Именно поэтому на реализацию проекта заложено 5 месяцев. </a:t>
            </a:r>
            <a:r>
              <a:rPr lang="ru-RU" sz="1800" dirty="0" smtClean="0">
                <a:latin typeface="Georgia" panose="02040502050405020303" pitchFamily="18" charset="0"/>
              </a:rPr>
              <a:t> </a:t>
            </a:r>
            <a:endParaRPr lang="ru-RU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933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9341" y="337220"/>
            <a:ext cx="8829675" cy="179556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just"/>
            <a:r>
              <a:rPr lang="ru-RU" sz="1400" dirty="0">
                <a:latin typeface="Georgia" panose="02040502050405020303" pitchFamily="18" charset="0"/>
              </a:rPr>
              <a:t>13 июля 2021г. Поиск пропавшего мужчины, чьи следы были найдены в густом лесу. Задачи нашей группы – 25 км через лес к месту обнаружения следов. К сожалению, этот поиск не увенчался успехом, дедушка был обнаружен только осенью. Однако возложенная задача показывает полное доверие со стороны экстренных служб </a:t>
            </a:r>
            <a:r>
              <a:rPr lang="ru-RU" sz="1400" dirty="0" err="1">
                <a:latin typeface="Georgia" panose="02040502050405020303" pitchFamily="18" charset="0"/>
              </a:rPr>
              <a:t>т.к</a:t>
            </a:r>
            <a:r>
              <a:rPr lang="ru-RU" sz="1400" dirty="0">
                <a:latin typeface="Georgia" panose="02040502050405020303" pitchFamily="18" charset="0"/>
              </a:rPr>
              <a:t> преодолеть такой километраж через густой лес , под силу не каждому взрослому человеку. Развитию физических и моральных способностей способствует непрерывное занятие на протяжении всего года физкультурой и спортом. Это позволяет поддерживать уровень физических качеств на высоком уровне, а так же с уверенностью сдавать различные нормативы в </a:t>
            </a:r>
            <a:r>
              <a:rPr lang="ru-RU" sz="1400" dirty="0" err="1" smtClean="0">
                <a:latin typeface="Georgia" panose="02040502050405020303" pitchFamily="18" charset="0"/>
              </a:rPr>
              <a:t>т.ч</a:t>
            </a:r>
            <a:r>
              <a:rPr lang="ru-RU" sz="1400" dirty="0" smtClean="0">
                <a:latin typeface="Georgia" panose="02040502050405020303" pitchFamily="18" charset="0"/>
              </a:rPr>
              <a:t>. </a:t>
            </a:r>
            <a:r>
              <a:rPr lang="ru-RU" sz="1400" dirty="0">
                <a:latin typeface="Georgia" panose="02040502050405020303" pitchFamily="18" charset="0"/>
              </a:rPr>
              <a:t>в рамках ГТО и различных соревнований. </a:t>
            </a:r>
          </a:p>
        </p:txBody>
      </p:sp>
      <p:pic>
        <p:nvPicPr>
          <p:cNvPr id="8" name="image15.jpeg" descr="https://sun9-61.userapi.com/impf/c855124/v855124895/92526/CcNHIcsUMHM.jpg?size=2560x1920&amp;quality=96&amp;sign=0117f0a33f95cdd24baad4d90f062207&amp;type=album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73426" y="2237848"/>
            <a:ext cx="4725590" cy="32027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7162" y="2500411"/>
            <a:ext cx="4104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latin typeface="Georgia" panose="02040502050405020303" pitchFamily="18" charset="0"/>
              </a:rPr>
              <a:t>Данный аспект широко проработан и предложен в рамках реализации нашего проекта. Занятия различными видами спорта и составление тренировочных программ для всех целевых групп  позволяет поддерживать уровень физической активности и после окончания цикла обучения, а так же выдерживать нагрузки возложенные на ребят во время проведения </a:t>
            </a:r>
            <a:r>
              <a:rPr lang="ru-RU" sz="1400" b="1" i="1" dirty="0" smtClean="0">
                <a:latin typeface="Georgia" panose="02040502050405020303" pitchFamily="18" charset="0"/>
              </a:rPr>
              <a:t>поисково-спасательных </a:t>
            </a:r>
            <a:r>
              <a:rPr lang="ru-RU" sz="1400" b="1" i="1" dirty="0">
                <a:latin typeface="Georgia" panose="02040502050405020303" pitchFamily="18" charset="0"/>
              </a:rPr>
              <a:t>работ. </a:t>
            </a:r>
            <a:endParaRPr lang="ru-RU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43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185" y="250032"/>
            <a:ext cx="3546872" cy="31824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584" y="250032"/>
            <a:ext cx="8593931" cy="130312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just"/>
            <a:r>
              <a:rPr lang="ru-RU" sz="1600" dirty="0">
                <a:latin typeface="Georgia" panose="02040502050405020303" pitchFamily="18" charset="0"/>
              </a:rPr>
              <a:t>Август 2019. Сразу несколько решаемых задач:</a:t>
            </a:r>
          </a:p>
          <a:p>
            <a:pPr lvl="0" algn="just"/>
            <a:r>
              <a:rPr lang="en-US" sz="1600" dirty="0" smtClean="0">
                <a:latin typeface="Georgia" panose="02040502050405020303" pitchFamily="18" charset="0"/>
              </a:rPr>
              <a:t>1.</a:t>
            </a:r>
            <a:r>
              <a:rPr lang="ru-RU" sz="1600" dirty="0" smtClean="0">
                <a:latin typeface="Georgia" panose="02040502050405020303" pitchFamily="18" charset="0"/>
              </a:rPr>
              <a:t>Оказание </a:t>
            </a:r>
            <a:r>
              <a:rPr lang="ru-RU" sz="1600" dirty="0">
                <a:latin typeface="Georgia" panose="02040502050405020303" pitchFamily="18" charset="0"/>
              </a:rPr>
              <a:t>первой помощи местному мальчишке, играющему в заброшенном доме и получившему ранение головы,</a:t>
            </a:r>
          </a:p>
          <a:p>
            <a:pPr lvl="0" algn="just"/>
            <a:r>
              <a:rPr lang="en-US" sz="1600" dirty="0" smtClean="0">
                <a:latin typeface="Georgia" panose="02040502050405020303" pitchFamily="18" charset="0"/>
              </a:rPr>
              <a:t>2.</a:t>
            </a:r>
            <a:r>
              <a:rPr lang="ru-RU" sz="1600" dirty="0" smtClean="0">
                <a:latin typeface="Georgia" panose="02040502050405020303" pitchFamily="18" charset="0"/>
              </a:rPr>
              <a:t>Поиск </a:t>
            </a:r>
            <a:r>
              <a:rPr lang="ru-RU" sz="1600" dirty="0">
                <a:latin typeface="Georgia" panose="02040502050405020303" pitchFamily="18" charset="0"/>
              </a:rPr>
              <a:t>сразу двух людей в одном лесу.</a:t>
            </a:r>
          </a:p>
          <a:p>
            <a:pPr algn="just"/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2050" name="image16.jpeg" descr="https://sun9-79.userapi.com/impf/c855616/v855616152/b2d45/7W6BeGUDgLg.jpg?size=2560x1920&amp;quality=96&amp;sign=3d9e6671b31edf2cf754184ae128b15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4" y="1518004"/>
            <a:ext cx="4164784" cy="380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17.jpeg" descr="https://sun9-24.userapi.com/impf/c855616/v855616152/b2d3b/YGNymZNYFbs.jpg?size=2560x1920&amp;quality=96&amp;sign=2d471744b0278018cb06fab26a973f6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428"/>
            <a:ext cx="4399505" cy="311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795398" y="-170613"/>
            <a:ext cx="6447815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795398" y="-80566"/>
            <a:ext cx="6447815" cy="42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pPr defTabSz="713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altLang="ru-RU" sz="90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altLang="ru-RU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263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28650" y="-150698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749884" y="729012"/>
            <a:ext cx="7586663" cy="4950567"/>
            <a:chOff x="0" y="0"/>
            <a:chExt cx="10173" cy="8528"/>
          </a:xfrm>
        </p:grpSpPr>
        <p:pic>
          <p:nvPicPr>
            <p:cNvPr id="3077" name="Picture 5" descr="https://sun9-80.userapi.com/impf/c855616/v855616152/b2d4f/uTbyob-GY2U.jpg?size=2560x1920&amp;quality=96&amp;sign=7e14decce53a9b2999f5d42b80144bcc&amp;type=alb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00" cy="4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un9-56.userapi.com/impf/c854328/v854328893/b53e5/vRi3FISChE8.jpg?size=2560x1920&amp;quality=96&amp;sign=cfa500464da7435b9d2acf632198482c&amp;type=alb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" y="4780"/>
              <a:ext cx="4997" cy="3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https://sun9-68.userapi.com/impf/c854328/v854328893/b53ef/-9nguQX7NrI.jpg?size=1620x2160&amp;quality=96&amp;sign=8f497bd583aa7ce2f062e37e1e038e87&amp;type=alb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7" y="110"/>
              <a:ext cx="3475" cy="4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https://sun9-81.userapi.com/impf/c854328/v854328893/b5403/h8I7J1WrXw0.jpg?size=1620x2160&amp;quality=96&amp;sign=7c69e70829139c1b302b03b73ed50b18&amp;type=alb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3" y="4780"/>
              <a:ext cx="4353" cy="3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487560" y="101957"/>
            <a:ext cx="8168879" cy="6260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71323" tIns="35662" rIns="71323" bIns="35662">
            <a:spAutoFit/>
          </a:bodyPr>
          <a:lstStyle/>
          <a:p>
            <a:pPr marL="55474" algn="ctr">
              <a:spcBef>
                <a:spcPts val="355"/>
              </a:spcBef>
            </a:pPr>
            <a:r>
              <a:rPr lang="ru-RU" b="1" i="1" dirty="0">
                <a:latin typeface="Georgia" panose="02040502050405020303" pitchFamily="18" charset="0"/>
                <a:ea typeface="Times New Roman" panose="02020603050405020304" pitchFamily="18" charset="0"/>
              </a:rPr>
              <a:t>Знание</a:t>
            </a:r>
            <a:r>
              <a:rPr lang="ru-RU" b="1" i="1" spc="-12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Georgia" panose="02040502050405020303" pitchFamily="18" charset="0"/>
                <a:ea typeface="Times New Roman" panose="02020603050405020304" pitchFamily="18" charset="0"/>
              </a:rPr>
              <a:t>первой</a:t>
            </a:r>
            <a:r>
              <a:rPr lang="ru-RU" b="1" i="1" spc="-4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Georgia" panose="02040502050405020303" pitchFamily="18" charset="0"/>
                <a:ea typeface="Times New Roman" panose="02020603050405020304" pitchFamily="18" charset="0"/>
              </a:rPr>
              <a:t>помощи в</a:t>
            </a:r>
            <a:r>
              <a:rPr lang="ru-RU" b="1" i="1" spc="-4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Georgia" panose="02040502050405020303" pitchFamily="18" charset="0"/>
                <a:ea typeface="Times New Roman" panose="02020603050405020304" pitchFamily="18" charset="0"/>
              </a:rPr>
              <a:t>различных ситуациях</a:t>
            </a:r>
            <a:r>
              <a:rPr lang="ru-RU" b="1" i="1" spc="-12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Georgia" panose="02040502050405020303" pitchFamily="18" charset="0"/>
                <a:ea typeface="Times New Roman" panose="02020603050405020304" pitchFamily="18" charset="0"/>
              </a:rPr>
              <a:t>это</a:t>
            </a:r>
            <a:r>
              <a:rPr lang="ru-RU" b="1" i="1" spc="-12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Georgia" panose="02040502050405020303" pitchFamily="18" charset="0"/>
                <a:ea typeface="Times New Roman" panose="02020603050405020304" pitchFamily="18" charset="0"/>
              </a:rPr>
              <a:t>краеугольный</a:t>
            </a:r>
            <a:r>
              <a:rPr lang="ru-RU" b="1" i="1" spc="-16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Georgia" panose="02040502050405020303" pitchFamily="18" charset="0"/>
                <a:ea typeface="Times New Roman" panose="02020603050405020304" pitchFamily="18" charset="0"/>
              </a:rPr>
              <a:t>камень</a:t>
            </a:r>
            <a:r>
              <a:rPr lang="ru-RU" b="1" i="1" spc="-8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Georgia" panose="02040502050405020303" pitchFamily="18" charset="0"/>
                <a:ea typeface="Times New Roman" panose="02020603050405020304" pitchFamily="18" charset="0"/>
              </a:rPr>
              <a:t>основ</a:t>
            </a:r>
            <a:r>
              <a:rPr lang="ru-RU" b="1" i="1" spc="-4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Georgia" panose="02040502050405020303" pitchFamily="18" charset="0"/>
                <a:ea typeface="Times New Roman" panose="02020603050405020304" pitchFamily="18" charset="0"/>
              </a:rPr>
              <a:t>поисково-спасательной</a:t>
            </a:r>
            <a:r>
              <a:rPr lang="ru-RU" b="1" i="1" spc="-4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работы</a:t>
            </a:r>
            <a:r>
              <a:rPr lang="ru-RU" b="1" i="1" dirty="0">
                <a:latin typeface="Georgia" panose="02040502050405020303" pitchFamily="18" charset="0"/>
                <a:ea typeface="Times New Roman" panose="02020603050405020304" pitchFamily="18" charset="0"/>
              </a:rPr>
              <a:t>!</a:t>
            </a:r>
            <a:r>
              <a:rPr lang="ru-RU" dirty="0"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0210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idx="1"/>
          </p:nvPr>
        </p:nvSpPr>
        <p:spPr>
          <a:xfrm>
            <a:off x="170656" y="193204"/>
            <a:ext cx="8973344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dirty="0">
                <a:latin typeface="Georgia" panose="02040502050405020303" pitchFamily="18" charset="0"/>
              </a:rPr>
              <a:t>22 августа 2019 год. Самый напряженный по задачам, морально и физически требующий выкладки от всех участников поиск. В лесу пропала 5 летняя девочка – </a:t>
            </a:r>
            <a:r>
              <a:rPr lang="ru-RU" sz="1200" dirty="0" err="1">
                <a:latin typeface="Georgia" panose="02040502050405020303" pitchFamily="18" charset="0"/>
              </a:rPr>
              <a:t>Авгонова</a:t>
            </a:r>
            <a:r>
              <a:rPr lang="ru-RU" sz="1200" dirty="0">
                <a:latin typeface="Georgia" panose="02040502050405020303" pitchFamily="18" charset="0"/>
              </a:rPr>
              <a:t> Зарина приехавшая к бабушке погостить. Более 800 человек, все экстренные службы и волонтеры с ближайших областей, огромный штаб и множество задач. Наши дежурные смены отряда – среди первых, кто прибыл без раздумий на место поиска в деревню Степановка в районе 00.10, сразу после заявки о пропаже. Три дня ребята из отряда сменяли друг друга, прочесывая леса и выполняя задачи совместно со всеми службами. Так, на четвертый день поиска старшие воспитанники отряда </a:t>
            </a:r>
            <a:r>
              <a:rPr lang="ru-RU" sz="1200" dirty="0" smtClean="0">
                <a:latin typeface="Georgia" panose="02040502050405020303" pitchFamily="18" charset="0"/>
              </a:rPr>
              <a:t>(в настоящее время выпускники</a:t>
            </a:r>
            <a:r>
              <a:rPr lang="ru-RU" sz="1200" dirty="0">
                <a:latin typeface="Georgia" panose="02040502050405020303" pitchFamily="18" charset="0"/>
              </a:rPr>
              <a:t>) прибыли заступив на смену более младшим товарищам, которые работали предыдущие сутки почти без отдыха. Получив ночную задачу от командира </a:t>
            </a:r>
            <a:r>
              <a:rPr lang="ru-RU" sz="1200" dirty="0" smtClean="0">
                <a:latin typeface="Georgia" panose="02040502050405020303" pitchFamily="18" charset="0"/>
              </a:rPr>
              <a:t>Поисково</a:t>
            </a:r>
            <a:r>
              <a:rPr lang="ru-RU" sz="1200" dirty="0">
                <a:latin typeface="Georgia" panose="02040502050405020303" pitchFamily="18" charset="0"/>
              </a:rPr>
              <a:t>-</a:t>
            </a:r>
            <a:r>
              <a:rPr lang="ru-RU" sz="1200" dirty="0" smtClean="0">
                <a:latin typeface="Georgia" panose="02040502050405020303" pitchFamily="18" charset="0"/>
              </a:rPr>
              <a:t>спасательного </a:t>
            </a:r>
            <a:r>
              <a:rPr lang="ru-RU" sz="1200" dirty="0">
                <a:latin typeface="Georgia" panose="02040502050405020303" pitchFamily="18" charset="0"/>
              </a:rPr>
              <a:t>центра «Рысь» - Андрея Ермолаева, наша сводная группа, в которую так же входили добровольцы из отряда «Рысь» вышли в место выполнения задачи. </a:t>
            </a:r>
          </a:p>
        </p:txBody>
      </p:sp>
      <p:pic>
        <p:nvPicPr>
          <p:cNvPr id="7" name="image22.jpeg" descr="https://sun9-45.userapi.com/impf/c855420/v855420768/c1afd/rr7KjWm_fEU.jpg?size=2560x1440&amp;quality=96&amp;sign=c2cf756971ddf49269b57ef1bd7a9e8e&amp;type=album"/>
          <p:cNvPicPr/>
          <p:nvPr/>
        </p:nvPicPr>
        <p:blipFill rotWithShape="1">
          <a:blip r:embed="rId2" cstate="print"/>
          <a:srcRect l="14499"/>
          <a:stretch/>
        </p:blipFill>
        <p:spPr>
          <a:xfrm>
            <a:off x="4860032" y="1979290"/>
            <a:ext cx="4086225" cy="32189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1993404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Georgia" panose="02040502050405020303" pitchFamily="18" charset="0"/>
              </a:rPr>
              <a:t>Прочес местности, работа на отклик и долгожданный слабый голос «я здесь!». Девочка жива. Пройдя через бурелом, группа обнаруживает девочку в зарослях кустарника. Осматриваем на наличие травм, помещаем в одеяло спасателя, даём быстрые углеводы, готовим всё необходимое для эвакуации, и вот уже старшие парни отряда расчищают лес   под ногами группе эвакуации, которая несет девочку в штаб к родным. Бегом до деревни с девочкой на руках и вот ребенок уже сидит в карете скорой помощи и едет в больницу. (Подробнее https://www.nn.ru/text/incidents/2019/08/19/66202546/ , (https://www.nn.ru/text/incidents/2021/04/02/69847022/)</a:t>
            </a:r>
          </a:p>
        </p:txBody>
      </p:sp>
    </p:spTree>
    <p:extLst>
      <p:ext uri="{BB962C8B-B14F-4D97-AF65-F5344CB8AC3E}">
        <p14:creationId xmlns:p14="http://schemas.microsoft.com/office/powerpoint/2010/main" val="1109222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57400" y="-36501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458934" y="193204"/>
            <a:ext cx="8434262" cy="5025227"/>
            <a:chOff x="-3294" y="0"/>
            <a:chExt cx="17709" cy="9497"/>
          </a:xfrm>
        </p:grpSpPr>
        <p:pic>
          <p:nvPicPr>
            <p:cNvPr id="4100" name="Picture 4" descr="https://sun9-85.userapi.com/impf/c855120/v855120768/cc826/Tkubrt7q4Lo.jpg?size=1240x697&amp;quality=96&amp;sign=fc6ef08b9a827cba59bb0d9becd950fe&amp;type=albu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4" y="0"/>
              <a:ext cx="7384" cy="4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https://sun9-47.userapi.com/impf/c856132/v856132015/be681/bXWoieL7L7Q.jpg?size=1280x960&amp;quality=96&amp;sign=bba6525db95a86312e8ce10a4583c75a&amp;type=albu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9" y="0"/>
              <a:ext cx="5262" cy="3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https://sun9-20.userapi.com/impf/c850524/v850524459/193766/5IcwWGKR2HQ.jpg?size=1280x960&amp;quality=96&amp;sign=78b53d495a9b433b1a36ef8483e4b5f3&amp;type=alb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" y="4151"/>
              <a:ext cx="7127" cy="5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39629" y="4761294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3027" y="2569468"/>
            <a:ext cx="4693204" cy="278045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Данный поиск отлично демонстрирует возможность слаженной работы волонтерских групп и служб экстренного реагирования, а так же четкого взаимодействия между всеми участниками поиска , в </a:t>
            </a:r>
            <a:r>
              <a:rPr lang="ru-RU" sz="1600" dirty="0" err="1" smtClean="0">
                <a:latin typeface="Georgia" panose="02040502050405020303" pitchFamily="18" charset="0"/>
              </a:rPr>
              <a:t>т.ч</a:t>
            </a:r>
            <a:r>
              <a:rPr lang="ru-RU" sz="1600" dirty="0" smtClean="0">
                <a:latin typeface="Georgia" panose="02040502050405020303" pitchFamily="18" charset="0"/>
              </a:rPr>
              <a:t> внутри сводных групп – обученные ребята волонтерского отряда отлично справляются со своими обязанностями на деле. </a:t>
            </a:r>
            <a:endParaRPr lang="ru-RU" sz="16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1600" b="1" dirty="0" smtClean="0">
                <a:latin typeface="Georgia" panose="02040502050405020303" pitchFamily="18" charset="0"/>
              </a:rPr>
              <a:t>Этому </a:t>
            </a:r>
            <a:r>
              <a:rPr lang="ru-RU" sz="1600" b="1" dirty="0" smtClean="0">
                <a:latin typeface="Georgia" panose="02040502050405020303" pitchFamily="18" charset="0"/>
              </a:rPr>
              <a:t>способствует непрерывный процесс обучения и общения среди волонтерского </a:t>
            </a:r>
            <a:r>
              <a:rPr lang="ru-RU" sz="1600" b="1" dirty="0" smtClean="0">
                <a:latin typeface="Georgia" panose="02040502050405020303" pitchFamily="18" charset="0"/>
              </a:rPr>
              <a:t>движения!</a:t>
            </a:r>
            <a:endParaRPr lang="ru-RU" sz="1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93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132" y="113732"/>
            <a:ext cx="8700448" cy="71835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</a:rPr>
              <a:t>21 авг. 2020 СНТ Ясная Поляна, Семёновского района </a:t>
            </a:r>
            <a:r>
              <a:rPr lang="ru-RU" sz="1400" dirty="0" err="1">
                <a:latin typeface="Georgia" panose="02040502050405020303" pitchFamily="18" charset="0"/>
              </a:rPr>
              <a:t>Ниж</a:t>
            </a:r>
            <a:r>
              <a:rPr lang="ru-RU" sz="1400" dirty="0">
                <a:latin typeface="Georgia" panose="02040502050405020303" pitchFamily="18" charset="0"/>
              </a:rPr>
              <a:t>. области, ночной поиск, бабушка найдена в лесу живой</a:t>
            </a:r>
          </a:p>
          <a:p>
            <a:endParaRPr lang="ru-RU" sz="1400" dirty="0">
              <a:latin typeface="Georgia" panose="02040502050405020303" pitchFamily="18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18219" y="618612"/>
            <a:ext cx="7996273" cy="2934269"/>
            <a:chOff x="1449" y="246"/>
            <a:chExt cx="14253" cy="5207"/>
          </a:xfrm>
        </p:grpSpPr>
        <p:pic>
          <p:nvPicPr>
            <p:cNvPr id="5123" name="Picture 3" descr="https://sun9-78.userapi.com/impg/uh5JTi6BHNDnlEbUep8fXxTCczMpKxR7yxX6iQ/ZzQKoHcINug.jpg?size=1333x1000&amp;quality=96&amp;sign=a405b333268ae8216858b6f4b72a5b9e&amp;type=alb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" y="496"/>
              <a:ext cx="6517" cy="4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https://sun9-8.userapi.com/impg/AW97BHrRNyk8-XVTlxeiJ1s2pLl6k_MtPD_6vQ/24JmHHXzPi8.jpg?size=1536x2048&amp;quality=96&amp;sign=3759006c04937e5348ba3dac25fe98c0&amp;type=albu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0" y="486"/>
              <a:ext cx="3720" cy="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https://sun9-39.userapi.com/impg/WKwxgH5QEKiPRIC4oRrMeLCxkPPSgPnJIkX89w/36N6TbTVLos.jpg?size=1536x2048&amp;quality=96&amp;sign=77248516c62fb4f60716bbd080034786&amp;type=albu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1" y="245"/>
              <a:ext cx="3900" cy="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14953" y="3721596"/>
            <a:ext cx="8802806" cy="179556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just"/>
            <a:r>
              <a:rPr lang="ru-RU" sz="1400" b="1" dirty="0">
                <a:latin typeface="Georgia" panose="02040502050405020303" pitchFamily="18" charset="0"/>
              </a:rPr>
              <a:t>Умение правильно подобрать и использовать снаряжение – важный аспект деятельности волонтера спасателя. </a:t>
            </a:r>
            <a:r>
              <a:rPr lang="ru-RU" sz="1400" dirty="0">
                <a:latin typeface="Georgia" panose="02040502050405020303" pitchFamily="18" charset="0"/>
              </a:rPr>
              <a:t>Настройка раций, фонаря</a:t>
            </a:r>
            <a:r>
              <a:rPr lang="ru-RU" sz="1400" dirty="0" smtClean="0">
                <a:latin typeface="Georgia" panose="02040502050405020303" pitchFamily="18" charset="0"/>
              </a:rPr>
              <a:t>, «</a:t>
            </a:r>
            <a:r>
              <a:rPr lang="ru-RU" sz="1400" dirty="0">
                <a:latin typeface="Georgia" panose="02040502050405020303" pitchFamily="18" charset="0"/>
              </a:rPr>
              <a:t>использование сигналов охотника», пользование средствами разведения огня, правильное снаряжение разгрузочного жилета и распределение     вещей     в     рюкзаке, умение читать навигатор и карту , накладывать «сетку» в программное обеспечение, для выхода на свой квадрат –     всё     это     навыки     необходимые     каждому     кто     уходит     на     поиск     в     лес. </a:t>
            </a:r>
            <a:r>
              <a:rPr lang="ru-RU" sz="1400" b="1" i="1" dirty="0">
                <a:latin typeface="Georgia" panose="02040502050405020303" pitchFamily="18" charset="0"/>
              </a:rPr>
              <a:t>Именно поэтому важно не только рассказывать участникам проекта обо всём снаряжении, но и дать поработать с ним и обучить действовать в условиях различных ситуационных задач – будь то городской или лесной поиск</a:t>
            </a:r>
            <a:endParaRPr lang="ru-RU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98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913284"/>
            <a:ext cx="4032448" cy="2062103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Ильин </a:t>
            </a:r>
            <a:r>
              <a:rPr lang="ru-RU" sz="1600" dirty="0">
                <a:latin typeface="Georgia" panose="02040502050405020303" pitchFamily="18" charset="0"/>
              </a:rPr>
              <a:t>Кирилл Дмитриевич </a:t>
            </a:r>
          </a:p>
          <a:p>
            <a:pPr algn="just"/>
            <a:endParaRPr lang="ru-RU" sz="16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Преподаватель-организатор </a:t>
            </a:r>
            <a:r>
              <a:rPr lang="ru-RU" sz="1600" dirty="0">
                <a:latin typeface="Georgia" panose="02040502050405020303" pitchFamily="18" charset="0"/>
              </a:rPr>
              <a:t>ОБЖ  МБОУ «Школа 51</a:t>
            </a:r>
            <a:r>
              <a:rPr lang="ru-RU" sz="1600" dirty="0" smtClean="0">
                <a:latin typeface="Georgia" panose="02040502050405020303" pitchFamily="18" charset="0"/>
              </a:rPr>
              <a:t>», руководитель </a:t>
            </a:r>
            <a:r>
              <a:rPr lang="ru-RU" sz="1600" dirty="0">
                <a:latin typeface="Georgia" panose="02040502050405020303" pitchFamily="18" charset="0"/>
              </a:rPr>
              <a:t>учебного центра «Ратник» Территориального Управления </a:t>
            </a:r>
            <a:r>
              <a:rPr lang="ru-RU" sz="1600" dirty="0" err="1">
                <a:latin typeface="Georgia" panose="02040502050405020303" pitchFamily="18" charset="0"/>
              </a:rPr>
              <a:t>Росгвардии</a:t>
            </a:r>
            <a:r>
              <a:rPr lang="ru-RU" sz="1600" dirty="0">
                <a:latin typeface="Georgia" panose="02040502050405020303" pitchFamily="18" charset="0"/>
              </a:rPr>
              <a:t> по Нижегородской обл. МБОУ «Школа 51</a:t>
            </a:r>
            <a:r>
              <a:rPr lang="ru-RU" sz="1600" dirty="0" smtClean="0">
                <a:latin typeface="Georgia" panose="02040502050405020303" pitchFamily="18" charset="0"/>
              </a:rPr>
              <a:t>».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65212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      Руководитель </a:t>
            </a:r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проекта </a:t>
            </a:r>
          </a:p>
        </p:txBody>
      </p:sp>
      <p:pic>
        <p:nvPicPr>
          <p:cNvPr id="7" name="Рисунок 6" descr="https://sun9-west.userapi.com/sun9-37/s/v1/ig2/KIuUjyOm3RCtnL2GPe9fLg2MMezN9IkgLhMVJU4uhndjdMxnar2JyFfGZEsWLzpYXv07VLgGlq2dMzpT2PFgRhKL.jpg?size=1600x1200&amp;quality=95&amp;type=albu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9" b="13319"/>
          <a:stretch/>
        </p:blipFill>
        <p:spPr bwMode="auto">
          <a:xfrm>
            <a:off x="4690540" y="121196"/>
            <a:ext cx="4212468" cy="302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4" t="18493" r="19605" b="15476"/>
          <a:stretch/>
        </p:blipFill>
        <p:spPr bwMode="auto">
          <a:xfrm>
            <a:off x="7121916" y="3250705"/>
            <a:ext cx="1781092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3319821"/>
            <a:ext cx="6048672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Georgia" panose="02040502050405020303" pitchFamily="18" charset="0"/>
              </a:rPr>
              <a:t>Награжден: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Georgia" panose="02040502050405020303" pitchFamily="18" charset="0"/>
              </a:rPr>
              <a:t>медалью </a:t>
            </a:r>
            <a:r>
              <a:rPr lang="ru-RU" sz="1200" dirty="0">
                <a:latin typeface="Georgia" panose="02040502050405020303" pitchFamily="18" charset="0"/>
              </a:rPr>
              <a:t>«За спасение» Федеральной службы Войск национальной </a:t>
            </a:r>
            <a:r>
              <a:rPr lang="ru-RU" sz="1200" dirty="0" smtClean="0">
                <a:latin typeface="Georgia" panose="02040502050405020303" pitchFamily="18" charset="0"/>
              </a:rPr>
              <a:t>гвардии;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Georgia" panose="02040502050405020303" pitchFamily="18" charset="0"/>
              </a:rPr>
              <a:t>благодарностью </a:t>
            </a:r>
            <a:r>
              <a:rPr lang="ru-RU" sz="1200" dirty="0">
                <a:latin typeface="Georgia" panose="02040502050405020303" pitchFamily="18" charset="0"/>
              </a:rPr>
              <a:t>Губернатора Нижегородской области  </a:t>
            </a:r>
            <a:r>
              <a:rPr lang="ru-RU" sz="1200" dirty="0" smtClean="0">
                <a:latin typeface="Georgia" panose="02040502050405020303" pitchFamily="18" charset="0"/>
              </a:rPr>
              <a:t>Г.С. </a:t>
            </a:r>
            <a:r>
              <a:rPr lang="ru-RU" sz="1200" dirty="0">
                <a:latin typeface="Georgia" panose="02040502050405020303" pitchFamily="18" charset="0"/>
              </a:rPr>
              <a:t>Никитина за спасение человеческой жизни; </a:t>
            </a:r>
            <a:endParaRPr lang="ru-RU" sz="1200" dirty="0" smtClean="0">
              <a:latin typeface="Georgia" panose="02040502050405020303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Georgia" panose="02040502050405020303" pitchFamily="18" charset="0"/>
              </a:rPr>
              <a:t>благодарностями </a:t>
            </a:r>
            <a:r>
              <a:rPr lang="ru-RU" sz="1200" dirty="0">
                <a:latin typeface="Georgia" panose="02040502050405020303" pitchFamily="18" charset="0"/>
              </a:rPr>
              <a:t>командующего Приволжским округом </a:t>
            </a:r>
            <a:r>
              <a:rPr lang="ru-RU" sz="1200" dirty="0" smtClean="0">
                <a:latin typeface="Georgia" panose="02040502050405020303" pitchFamily="18" charset="0"/>
              </a:rPr>
              <a:t>Войск </a:t>
            </a:r>
            <a:r>
              <a:rPr lang="ru-RU" sz="1200" dirty="0">
                <a:latin typeface="Georgia" panose="02040502050405020303" pitchFamily="18" charset="0"/>
              </a:rPr>
              <a:t>национальной гвардии за спасение и помощь людям, оказавшимся в беде; </a:t>
            </a:r>
            <a:endParaRPr lang="ru-RU" sz="1200" dirty="0" smtClean="0">
              <a:latin typeface="Georgia" panose="02040502050405020303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Georgia" panose="02040502050405020303" pitchFamily="18" charset="0"/>
              </a:rPr>
              <a:t>грамотами </a:t>
            </a:r>
            <a:r>
              <a:rPr lang="ru-RU" sz="1200" dirty="0">
                <a:latin typeface="Georgia" panose="02040502050405020303" pitchFamily="18" charset="0"/>
              </a:rPr>
              <a:t>и </a:t>
            </a:r>
            <a:r>
              <a:rPr lang="ru-RU" sz="1200" dirty="0" smtClean="0">
                <a:latin typeface="Georgia" panose="02040502050405020303" pitchFamily="18" charset="0"/>
              </a:rPr>
              <a:t>благодарностями </a:t>
            </a:r>
            <a:r>
              <a:rPr lang="ru-RU" sz="1200" dirty="0">
                <a:latin typeface="Georgia" panose="02040502050405020303" pitchFamily="18" charset="0"/>
              </a:rPr>
              <a:t>Территориального управления войск национальной гвардии по Нижегородской области </a:t>
            </a:r>
            <a:r>
              <a:rPr lang="ru-RU" sz="1200" dirty="0" smtClean="0">
                <a:latin typeface="Georgia" panose="02040502050405020303" pitchFamily="18" charset="0"/>
              </a:rPr>
              <a:t>за </a:t>
            </a:r>
            <a:r>
              <a:rPr lang="ru-RU" sz="1200" dirty="0">
                <a:latin typeface="Georgia" panose="02040502050405020303" pitchFamily="18" charset="0"/>
              </a:rPr>
              <a:t>спасение человека и оказание помощи попавшим в беду людям; </a:t>
            </a:r>
            <a:endParaRPr lang="ru-RU" sz="1200" dirty="0" smtClean="0">
              <a:latin typeface="Georgia" panose="02040502050405020303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Georgia" panose="02040502050405020303" pitchFamily="18" charset="0"/>
              </a:rPr>
              <a:t>благодарность </a:t>
            </a:r>
            <a:r>
              <a:rPr lang="ru-RU" sz="1200" dirty="0">
                <a:latin typeface="Georgia" panose="02040502050405020303" pitchFamily="18" charset="0"/>
              </a:rPr>
              <a:t>администрации </a:t>
            </a:r>
            <a:r>
              <a:rPr lang="ru-RU" sz="1200" dirty="0" err="1">
                <a:latin typeface="Georgia" panose="02040502050405020303" pitchFamily="18" charset="0"/>
              </a:rPr>
              <a:t>Канавинского</a:t>
            </a:r>
            <a:r>
              <a:rPr lang="ru-RU" sz="1200" dirty="0">
                <a:latin typeface="Georgia" panose="02040502050405020303" pitchFamily="18" charset="0"/>
              </a:rPr>
              <a:t> района за развитие </a:t>
            </a:r>
            <a:r>
              <a:rPr lang="ru-RU" sz="1200" dirty="0" smtClean="0">
                <a:latin typeface="Georgia" panose="02040502050405020303" pitchFamily="18" charset="0"/>
              </a:rPr>
              <a:t>поисково-спасательного </a:t>
            </a:r>
            <a:r>
              <a:rPr lang="ru-RU" sz="1200" dirty="0">
                <a:latin typeface="Georgia" panose="02040502050405020303" pitchFamily="18" charset="0"/>
              </a:rPr>
              <a:t>движения и спасение человека. </a:t>
            </a:r>
          </a:p>
          <a:p>
            <a:endParaRPr lang="ru-RU" sz="12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5424" y="250209"/>
            <a:ext cx="8753214" cy="244190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just"/>
            <a:r>
              <a:rPr lang="ru-RU" sz="1400" dirty="0">
                <a:latin typeface="Georgia" panose="02040502050405020303" pitchFamily="18" charset="0"/>
              </a:rPr>
              <a:t>5 июня 2021 г. Выкса. Поиск 64 летнего Ганина Михаила Ивановича. Задача складывалась из взаимодействия со спасателями и пожарными, прочес леса и обход лесных дорог. Участок леса начинался сразу за городом, поэтому на некоторые задачи шли прямиком через улицы городка, прочесывая заброшенные здания. Работа в группе с кинологами – особенная часть ПСР. Знание как ведет себя обученная на поиске собака, позволяет расширить диапазон взаимодействия между группами. А постоянные занятия с кинологами приучают любить животных и правильно за ними ухаживать. </a:t>
            </a:r>
            <a:r>
              <a:rPr lang="ru-RU" sz="1400" b="1" i="1" dirty="0">
                <a:latin typeface="Georgia" panose="02040502050405020303" pitchFamily="18" charset="0"/>
              </a:rPr>
              <a:t>Участники проекта на протяжении всего времени </a:t>
            </a:r>
            <a:r>
              <a:rPr lang="ru-RU" sz="1400" b="1" i="1" dirty="0" smtClean="0">
                <a:latin typeface="Georgia" panose="02040502050405020303" pitchFamily="18" charset="0"/>
              </a:rPr>
              <a:t>познакомиться  </a:t>
            </a:r>
            <a:r>
              <a:rPr lang="ru-RU" sz="1400" b="1" i="1" dirty="0">
                <a:latin typeface="Georgia" panose="02040502050405020303" pitchFamily="18" charset="0"/>
              </a:rPr>
              <a:t>с различными породами собак, узнают  о разных способах поиска и взаимодействия с кинологами. Это позволит не только повысить уровень подготовки, но и привить к целевым группам любовь к животным и умение с ними взаимодействовать.</a:t>
            </a:r>
            <a:endParaRPr lang="ru-RU" sz="1400" dirty="0">
              <a:latin typeface="Georgia" panose="02040502050405020303" pitchFamily="18" charset="0"/>
            </a:endParaRPr>
          </a:p>
          <a:p>
            <a:endParaRPr lang="ru-RU" sz="1400" dirty="0">
              <a:latin typeface="Georgia" panose="02040502050405020303" pitchFamily="18" charset="0"/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07504" y="2891410"/>
            <a:ext cx="5279158" cy="2385507"/>
            <a:chOff x="3419" y="1731"/>
            <a:chExt cx="11211" cy="4532"/>
          </a:xfrm>
        </p:grpSpPr>
        <p:pic>
          <p:nvPicPr>
            <p:cNvPr id="6147" name="Picture 3" descr="https://sun9-10.userapi.com/impg/pKkew2iLfX-GE1e0RAzBBWd3sx8Z_JX2VsonpA/nPLcD_gWiCQ.jpg?size=2560x1920&amp;quality=96&amp;sign=1301a46b5056d8a7c9ec8f167695880e&amp;type=albu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" y="1737"/>
              <a:ext cx="5008" cy="3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ttps://sun9-84.userapi.com/impg/K9VXsQJD8Fv-Ao0LMvpzDYCdmO09BbUsAAslEw/kO0LHcTw_lY.jpg?size=2560x1920&amp;quality=96&amp;sign=c889efd3e151df4be67ca2cbad096386&amp;type=albu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7" y="1731"/>
              <a:ext cx="6043" cy="4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 descr="https://sun9-east.userapi.com/sun9-25/s/v1/if2/MNwSTRewEqgr6bDSExTc_Km-ppsn__PjRycaE4T1MAmktOu6W8Cy0wHA8FQzbg7e70zLuPODpNvihCJgfUWQ2DE-.jpg?size=1600x1066&amp;quality=95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91410"/>
            <a:ext cx="3768566" cy="25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698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image45.jpeg" descr="https://sun9-68.userapi.com/impg/GhXhnBW5OsmFXk9X2h8N7cjgns7nYqAOJe1wkQ/xT5msx5XVYU.jpg?size=1600x1197&amp;quality=96&amp;sign=3e8d87ca8e7d56d82f6508d61ec6ecb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7" y="2395193"/>
            <a:ext cx="3558761" cy="29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image46.jpeg" descr="https://sun9-72.userapi.com/impg/eWCBeXEp1eyVbuL2fBVGDaP2_ygIuzInhwOsbA/wLOS-8BzI8E.jpg?size=2560x1920&amp;quality=96&amp;sign=a924a760308899b03dcdeda90ed9887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597" y="2643335"/>
            <a:ext cx="2960745" cy="246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image47.jpeg" descr="https://sun9-11.userapi.com/impg/HCWtgrmHW2ew1OIXjU19ZXLf3cBGlEk8yXZYuA/0r5wWjKkCq0.jpg?size=1200x1600&amp;quality=96&amp;sign=3c738a79af5400716062cc39a7dead8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131" y="2425452"/>
            <a:ext cx="2288759" cy="29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2237" y="386292"/>
            <a:ext cx="8659525" cy="179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pPr indent="139923" algn="just" defTabSz="713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Georgia" panose="02040502050405020303" pitchFamily="18" charset="0"/>
                <a:ea typeface="Times New Roman" panose="02020603050405020304" pitchFamily="18" charset="0"/>
              </a:rPr>
              <a:t>3 августа Семеновский р-н. </a:t>
            </a:r>
            <a:r>
              <a:rPr lang="ru-RU" altLang="ru-RU" sz="14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Шалдёжка</a:t>
            </a:r>
            <a:r>
              <a:rPr lang="ru-RU" altLang="ru-RU" sz="1400" dirty="0">
                <a:latin typeface="Georgia" panose="02040502050405020303" pitchFamily="18" charset="0"/>
                <a:ea typeface="Times New Roman" panose="02020603050405020304" pitchFamily="18" charset="0"/>
              </a:rPr>
              <a:t>. Бескрайние поля борщевика, заброшенные деревни и прочес местности небольшой группой. Умение работать цепью и прочесывать местность малыми группами – основная задача, с которой сталкиваются группы на поисках. Внимательность, терпение и умение работать в команде – задачи, с которыми должен справляться любой волонтер спасатель.</a:t>
            </a:r>
            <a:endParaRPr lang="ru-RU" altLang="ru-RU" sz="1400" dirty="0">
              <a:latin typeface="Georgia" panose="02040502050405020303" pitchFamily="18" charset="0"/>
            </a:endParaRPr>
          </a:p>
          <a:p>
            <a:pPr indent="139923" algn="just" defTabSz="713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>
                <a:latin typeface="Georgia" panose="02040502050405020303" pitchFamily="18" charset="0"/>
                <a:ea typeface="Times New Roman" panose="02020603050405020304" pitchFamily="18" charset="0"/>
              </a:rPr>
              <a:t>В рамках реализации нашего проекта ребята обучатся работать в таких же командах, оттачивая мастерство взаимодействия, коммуникабельности и внимательности даже к мелочам.</a:t>
            </a:r>
            <a:endParaRPr lang="ru-RU" altLang="ru-RU" sz="1400" dirty="0">
              <a:latin typeface="Georgia" panose="02040502050405020303" pitchFamily="18" charset="0"/>
            </a:endParaRPr>
          </a:p>
          <a:p>
            <a:pPr indent="139923" algn="just" defTabSz="713232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latin typeface="Georgia" panose="02040502050405020303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4061"/>
            <a:ext cx="144104" cy="56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pPr defTabSz="713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altLang="ru-RU" sz="900">
                <a:latin typeface="Georgia" panose="02040502050405020303" pitchFamily="18" charset="0"/>
                <a:ea typeface="Times New Roman" panose="02020603050405020304" pitchFamily="18" charset="0"/>
              </a:rPr>
            </a:br>
            <a:endParaRPr lang="ru-RU" altLang="ru-RU" sz="900">
              <a:latin typeface="Georgia" panose="02040502050405020303" pitchFamily="18" charset="0"/>
            </a:endParaRPr>
          </a:p>
          <a:p>
            <a:pPr defTabSz="713232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77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07504" y="193204"/>
            <a:ext cx="4752528" cy="24482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dirty="0">
                <a:latin typeface="Georgia" panose="02040502050405020303" pitchFamily="18" charset="0"/>
              </a:rPr>
              <a:t>28 августа 2021 г. - Утром женщина 1941 </a:t>
            </a:r>
            <a:r>
              <a:rPr lang="ru-RU" sz="1200" dirty="0" err="1">
                <a:latin typeface="Georgia" panose="02040502050405020303" pitchFamily="18" charset="0"/>
              </a:rPr>
              <a:t>г.р</a:t>
            </a:r>
            <a:r>
              <a:rPr lang="ru-RU" sz="1200" dirty="0">
                <a:latin typeface="Georgia" panose="02040502050405020303" pitchFamily="18" charset="0"/>
              </a:rPr>
              <a:t> вышла из дома и направилась в сторону кладбища навестить родственников. Однако домой она так и не вернулась. Поиски длились до темноты, когда приехавший отработать задачу специалист с </a:t>
            </a:r>
            <a:r>
              <a:rPr lang="ru-RU" sz="1200" dirty="0" err="1">
                <a:latin typeface="Georgia" panose="02040502050405020303" pitchFamily="18" charset="0"/>
              </a:rPr>
              <a:t>квадрокоптером</a:t>
            </a:r>
            <a:r>
              <a:rPr lang="ru-RU" sz="1200" dirty="0">
                <a:latin typeface="Georgia" panose="02040502050405020303" pitchFamily="18" charset="0"/>
              </a:rPr>
              <a:t> засек ослабленную бабушку, ползущую по бурелому в противоположном направлении от деревни дальше в дебри. Срочный сбор групп из штаба и вот мы на месте. Осмотр на травмы, подготовка к эвакуации и долгая дорога через бурелом. Этот случай так же указан в проблематике нашего проекта. С развитием технологий, появляется всё больше способов поиска </a:t>
            </a:r>
            <a:r>
              <a:rPr lang="ru-RU" sz="1200" dirty="0" err="1" smtClean="0">
                <a:latin typeface="Georgia" panose="02040502050405020303" pitchFamily="18" charset="0"/>
              </a:rPr>
              <a:t>иобнаружения</a:t>
            </a:r>
            <a:r>
              <a:rPr lang="ru-RU" sz="1200" dirty="0" smtClean="0">
                <a:latin typeface="Georgia" panose="02040502050405020303" pitchFamily="18" charset="0"/>
              </a:rPr>
              <a:t> </a:t>
            </a:r>
            <a:r>
              <a:rPr lang="ru-RU" sz="1200" dirty="0">
                <a:latin typeface="Georgia" panose="02040502050405020303" pitchFamily="18" charset="0"/>
              </a:rPr>
              <a:t>человека. </a:t>
            </a:r>
            <a:r>
              <a:rPr lang="ru-RU" sz="1200" dirty="0" smtClean="0">
                <a:latin typeface="Georgia" panose="02040502050405020303" pitchFamily="18" charset="0"/>
              </a:rPr>
              <a:t/>
            </a:r>
            <a:br>
              <a:rPr lang="ru-RU" sz="1200" dirty="0" smtClean="0">
                <a:latin typeface="Georgia" panose="02040502050405020303" pitchFamily="18" charset="0"/>
              </a:rPr>
            </a:br>
            <a:r>
              <a:rPr lang="ru-RU" sz="1200" dirty="0" smtClean="0">
                <a:latin typeface="Georgia" panose="02040502050405020303" pitchFamily="18" charset="0"/>
              </a:rPr>
              <a:t>(Подробнее </a:t>
            </a:r>
            <a:r>
              <a:rPr lang="ru-RU" sz="1200" dirty="0">
                <a:latin typeface="Georgia" panose="02040502050405020303" pitchFamily="18" charset="0"/>
              </a:rPr>
              <a:t>о поиске - </a:t>
            </a:r>
            <a:r>
              <a:rPr lang="ru-RU" sz="1200" u="sng" dirty="0">
                <a:latin typeface="Georgia" panose="02040502050405020303" pitchFamily="18" charset="0"/>
                <a:hlinkClick r:id="rId2"/>
              </a:rPr>
              <a:t>https://vk.com/id19198441?w=wall-42490093_2446094</a:t>
            </a:r>
            <a:r>
              <a:rPr lang="ru-RU" sz="1200" dirty="0" smtClean="0">
                <a:latin typeface="Georgia" panose="02040502050405020303" pitchFamily="18" charset="0"/>
              </a:rPr>
              <a:t>)</a:t>
            </a:r>
            <a:endParaRPr lang="ru-RU" sz="1200" dirty="0">
              <a:latin typeface="Georgia" panose="02040502050405020303" pitchFamily="18" charset="0"/>
            </a:endParaRPr>
          </a:p>
        </p:txBody>
      </p:sp>
      <p:pic>
        <p:nvPicPr>
          <p:cNvPr id="5" name="image48.jpeg" descr="https://sun9-84.userapi.com/impg/Js4h1qkiwtsocS51iHflU3ddJWYITwBiQQ3wCg/g4nVhCwsEB4.jpg?size=1197x1600&amp;quality=96&amp;sign=255eabd5c017b9ce46187e0e944ff146&amp;type=album"/>
          <p:cNvPicPr/>
          <p:nvPr/>
        </p:nvPicPr>
        <p:blipFill rotWithShape="1">
          <a:blip r:embed="rId3" cstate="print"/>
          <a:srcRect t="10628" b="14025"/>
          <a:stretch/>
        </p:blipFill>
        <p:spPr>
          <a:xfrm>
            <a:off x="107504" y="2652886"/>
            <a:ext cx="3456384" cy="2903014"/>
          </a:xfrm>
          <a:prstGeom prst="rect">
            <a:avLst/>
          </a:prstGeom>
        </p:spPr>
      </p:pic>
      <p:pic>
        <p:nvPicPr>
          <p:cNvPr id="7" name="image49.jpeg" descr="https://sun9-73.userapi.com/impg/0W_qVUzXOUsn0-chJKdd2n-BR_oq5qHLXthhEg/ieMrSWq0ajk.jpg?size=1197x1600&amp;quality=96&amp;sign=d1c7cd96e5944c225bb8fb951861c19f&amp;type=album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48063" y="121196"/>
            <a:ext cx="3312369" cy="34536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16610" y="3634723"/>
            <a:ext cx="54360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Georgia" panose="02040502050405020303" pitchFamily="18" charset="0"/>
              </a:rPr>
              <a:t>Привлекая молодежь к проекту важно знакомить и обучать их с инновационными средствами поиска стоящими на вооружении </a:t>
            </a:r>
            <a:r>
              <a:rPr lang="ru-RU" sz="1200" dirty="0" smtClean="0">
                <a:latin typeface="Georgia" panose="02040502050405020303" pitchFamily="18" charset="0"/>
              </a:rPr>
              <a:t>поисково-спасательных </a:t>
            </a:r>
            <a:r>
              <a:rPr lang="ru-RU" sz="1200" dirty="0">
                <a:latin typeface="Georgia" panose="02040502050405020303" pitchFamily="18" charset="0"/>
              </a:rPr>
              <a:t>групп. Такой прием позволит  привлекать к </a:t>
            </a:r>
            <a:r>
              <a:rPr lang="ru-RU" sz="1200" dirty="0" err="1">
                <a:latin typeface="Georgia" panose="02040502050405020303" pitchFamily="18" charset="0"/>
              </a:rPr>
              <a:t>волонтерству</a:t>
            </a:r>
            <a:r>
              <a:rPr lang="ru-RU" sz="1200" dirty="0">
                <a:latin typeface="Georgia" panose="02040502050405020303" pitchFamily="18" charset="0"/>
              </a:rPr>
              <a:t> не только физически развитых подростков и студентов, но и тех чьи навыки пригодятся при работе со сложными техническими средствами, картами, компьютерами и планшетами , ставя перед ребятами более обширные задачи. В рамках нашего проекта учащиеся поработают с </a:t>
            </a:r>
            <a:r>
              <a:rPr lang="ru-RU" sz="1200" dirty="0" err="1">
                <a:latin typeface="Georgia" panose="02040502050405020303" pitchFamily="18" charset="0"/>
              </a:rPr>
              <a:t>квадрокоптерами</a:t>
            </a:r>
            <a:r>
              <a:rPr lang="ru-RU" sz="1200" dirty="0">
                <a:latin typeface="Georgia" panose="02040502050405020303" pitchFamily="18" charset="0"/>
              </a:rPr>
              <a:t> оснащенными </a:t>
            </a:r>
            <a:r>
              <a:rPr lang="ru-RU" sz="1200" dirty="0" err="1">
                <a:latin typeface="Georgia" panose="02040502050405020303" pitchFamily="18" charset="0"/>
              </a:rPr>
              <a:t>тепловизорами</a:t>
            </a:r>
            <a:r>
              <a:rPr lang="ru-RU" sz="1200" dirty="0">
                <a:latin typeface="Georgia" panose="02040502050405020303" pitchFamily="18" charset="0"/>
              </a:rPr>
              <a:t> и приборами ночного видения , а так со средствами поиска в труднодоступных местах. </a:t>
            </a:r>
          </a:p>
        </p:txBody>
      </p:sp>
    </p:spTree>
    <p:extLst>
      <p:ext uri="{BB962C8B-B14F-4D97-AF65-F5344CB8AC3E}">
        <p14:creationId xmlns:p14="http://schemas.microsoft.com/office/powerpoint/2010/main" val="182091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79512" y="193204"/>
            <a:ext cx="5184576" cy="255049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1400" b="1" dirty="0">
                <a:latin typeface="Georgia" panose="02040502050405020303" pitchFamily="18" charset="0"/>
              </a:rPr>
              <a:t>Анализируя поисково-спасательные работы и задачи которые стоят перед будущим волонтером спасателем возникает вопрос о грамотном и правильном подходе к обучению, а так же популяризации поисково- спасательного движения путем привлечения большего </a:t>
            </a:r>
            <a:r>
              <a:rPr lang="ru-RU" sz="1400" b="1" dirty="0" smtClean="0">
                <a:latin typeface="Georgia" panose="02040502050405020303" pitchFamily="18" charset="0"/>
              </a:rPr>
              <a:t>количества</a:t>
            </a:r>
            <a:r>
              <a:rPr lang="en-US" sz="1400" b="1" dirty="0" smtClean="0">
                <a:latin typeface="Georgia" panose="02040502050405020303" pitchFamily="18" charset="0"/>
              </a:rPr>
              <a:t> </a:t>
            </a:r>
            <a:r>
              <a:rPr lang="ru-RU" sz="1400" b="1" dirty="0" smtClean="0">
                <a:latin typeface="Georgia" panose="02040502050405020303" pitchFamily="18" charset="0"/>
              </a:rPr>
              <a:t>добровольцев</a:t>
            </a:r>
            <a:r>
              <a:rPr lang="ru-RU" sz="1400" dirty="0">
                <a:latin typeface="Georgia" panose="02040502050405020303" pitchFamily="18" charset="0"/>
              </a:rPr>
              <a:t>. Однако стоит помнить, что качество и количество в области этого </a:t>
            </a:r>
            <a:r>
              <a:rPr lang="ru-RU" sz="1400" dirty="0" err="1">
                <a:latin typeface="Georgia" panose="02040502050405020303" pitchFamily="18" charset="0"/>
              </a:rPr>
              <a:t>волонтерства</a:t>
            </a:r>
            <a:r>
              <a:rPr lang="ru-RU" sz="1400" dirty="0">
                <a:latin typeface="Georgia" panose="02040502050405020303" pitchFamily="18" charset="0"/>
              </a:rPr>
              <a:t> всегда должно соответствовать поставленным целям. Нельзя отправить в лес необученного и неопытного человека – это создает угрозу не только самому поисковику, но и срыву всей </a:t>
            </a:r>
            <a:r>
              <a:rPr lang="ru-RU" sz="1400" dirty="0" smtClean="0">
                <a:latin typeface="Georgia" panose="02040502050405020303" pitchFamily="18" charset="0"/>
              </a:rPr>
              <a:t>поисково</a:t>
            </a:r>
            <a:r>
              <a:rPr lang="ru-RU" sz="1400" dirty="0">
                <a:latin typeface="Georgia" panose="02040502050405020303" pitchFamily="18" charset="0"/>
              </a:rPr>
              <a:t>-</a:t>
            </a:r>
            <a:r>
              <a:rPr lang="ru-RU" sz="1400" dirty="0" smtClean="0">
                <a:latin typeface="Georgia" panose="02040502050405020303" pitchFamily="18" charset="0"/>
              </a:rPr>
              <a:t>спасательной </a:t>
            </a:r>
            <a:r>
              <a:rPr lang="ru-RU" sz="1400" dirty="0">
                <a:latin typeface="Georgia" panose="02040502050405020303" pitchFamily="18" charset="0"/>
              </a:rPr>
              <a:t>работы. </a:t>
            </a:r>
            <a:r>
              <a:rPr lang="ru-RU" sz="1400" b="1" i="1" dirty="0">
                <a:latin typeface="Georgia" panose="02040502050405020303" pitchFamily="18" charset="0"/>
              </a:rPr>
              <a:t>Именно поэтому год за годом накапливая опыт полученный нашим отрядом на реальных поисках мы разделим его среди всех участников проекта  «Всегда на страже!».</a:t>
            </a:r>
            <a:endParaRPr lang="ru-RU" sz="1400" dirty="0">
              <a:latin typeface="Georgia" panose="02040502050405020303" pitchFamily="18" charset="0"/>
            </a:endParaRPr>
          </a:p>
          <a:p>
            <a:pPr algn="just"/>
            <a:endParaRPr lang="ru-RU" sz="1400" dirty="0">
              <a:latin typeface="Georgia" panose="02040502050405020303" pitchFamily="18" charset="0"/>
            </a:endParaRPr>
          </a:p>
        </p:txBody>
      </p:sp>
      <p:pic>
        <p:nvPicPr>
          <p:cNvPr id="5" name="image57.jpeg" descr="C:\Users\Владелец\Desktop\ГРАНТ 2021\грант 2022\_NzvwbdQmR8.jpg"/>
          <p:cNvPicPr/>
          <p:nvPr/>
        </p:nvPicPr>
        <p:blipFill rotWithShape="1">
          <a:blip r:embed="rId2" cstate="print"/>
          <a:srcRect l="9964" r="17162"/>
          <a:stretch/>
        </p:blipFill>
        <p:spPr>
          <a:xfrm>
            <a:off x="2872433" y="2617068"/>
            <a:ext cx="2842567" cy="2857500"/>
          </a:xfrm>
          <a:prstGeom prst="rect">
            <a:avLst/>
          </a:prstGeom>
        </p:spPr>
      </p:pic>
      <p:pic>
        <p:nvPicPr>
          <p:cNvPr id="6" name="image58.jpeg" descr="https://sun9-50.userapi.com/impf/NWQX5bcXjQzajCxjC56z6kvXN5u6QCav9yzOOA/lK-qo-5x0Q4.jpg?size=2560x1707&amp;quality=96&amp;sign=a6e0eda4c0d80830d8a7d8c18e747067&amp;type=album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3038" y="2581250"/>
            <a:ext cx="3629026" cy="2594545"/>
          </a:xfrm>
          <a:prstGeom prst="rect">
            <a:avLst/>
          </a:prstGeom>
        </p:spPr>
      </p:pic>
      <p:pic>
        <p:nvPicPr>
          <p:cNvPr id="7" name="image59.jpeg" descr="C:\Users\Владелец\Desktop\ГРАНТ 2021\грант 2022\rsn3iM_XbC8.jpg"/>
          <p:cNvPicPr/>
          <p:nvPr/>
        </p:nvPicPr>
        <p:blipFill rotWithShape="1">
          <a:blip r:embed="rId4" cstate="print"/>
          <a:srcRect l="22523" t="12600" r="10295"/>
          <a:stretch/>
        </p:blipFill>
        <p:spPr>
          <a:xfrm>
            <a:off x="0" y="2617068"/>
            <a:ext cx="2872433" cy="2857500"/>
          </a:xfrm>
          <a:prstGeom prst="rect">
            <a:avLst/>
          </a:prstGeom>
        </p:spPr>
      </p:pic>
      <p:pic>
        <p:nvPicPr>
          <p:cNvPr id="3" name="image56.jpeg" descr="https://sun9-88.userapi.com/impg/NNIGC5s8VByxhF8l_vwiO6M8VIhtz0i-E_Hkig/CY33COEBo7w.jpg?size=1600x1196&amp;quality=96&amp;sign=d513ce226bf916e08f4cced81d02ac41&amp;type=album"/>
          <p:cNvPicPr>
            <a:picLocks/>
          </p:cNvPicPr>
          <p:nvPr/>
        </p:nvPicPr>
        <p:blipFill rotWithShape="1">
          <a:blip r:embed="rId5" cstate="print"/>
          <a:srcRect l="5569" t="9544" r="3755" b="12738"/>
          <a:stretch/>
        </p:blipFill>
        <p:spPr>
          <a:xfrm>
            <a:off x="5513038" y="531093"/>
            <a:ext cx="362902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86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67.jpeg" descr="https://sun9-24.userapi.com/impf/wmju3ostjy7Z7KnPeCXBnb0XOdGfuKUb7NEZyg/spKeb6_YxnE.jpg?size=2560x1707&amp;quality=95&amp;sign=29e949a54bcd6272f9644865eac27f2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9" y="2264202"/>
            <a:ext cx="4198199" cy="310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image68.jpeg" descr="https://sun9-84.userapi.com/impf/jvpvM2kO27ldTTCYhYtKHsVEa6vdiJHx5ALSQg/82dYPIr9XPo.jpg?size=2560x1707&amp;quality=95&amp;sign=a1072796f9766588bc2e153f7e2328a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34764"/>
            <a:ext cx="4060700" cy="317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1519" y="132192"/>
            <a:ext cx="8669213" cy="222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713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На </a:t>
            </a:r>
            <a:r>
              <a:rPr lang="ru-RU" altLang="ru-RU" sz="1400" dirty="0">
                <a:latin typeface="Georgia" panose="02040502050405020303" pitchFamily="18" charset="0"/>
                <a:ea typeface="Times New Roman" panose="02020603050405020304" pitchFamily="18" charset="0"/>
              </a:rPr>
              <a:t>протяжении всего 2021 года проводились занятия по первой помощи и азам ПСР  среди школьников нашего района, студентов из Железнодорожного, Губернского  и Авиационного техникумов, а так же студентов ННГУ им. </a:t>
            </a:r>
            <a:r>
              <a:rPr lang="ru-RU" altLang="ru-RU" sz="1400" dirty="0">
                <a:latin typeface="Georgia" panose="02040502050405020303" pitchFamily="18" charset="0"/>
                <a:ea typeface="Times New Roman" panose="02020603050405020304" pitchFamily="18" charset="0"/>
              </a:rPr>
              <a:t>Лобачевского. Так же в рамках областного взаимодействия были привлечены студенты </a:t>
            </a:r>
            <a:r>
              <a:rPr lang="ru-RU" altLang="ru-RU" sz="14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Княгининского</a:t>
            </a:r>
            <a:r>
              <a:rPr lang="ru-RU" altLang="ru-RU" sz="1400" dirty="0">
                <a:latin typeface="Georgia" panose="02040502050405020303" pitchFamily="18" charset="0"/>
                <a:ea typeface="Times New Roman" panose="02020603050405020304" pitchFamily="18" charset="0"/>
              </a:rPr>
              <a:t> университета и Педагогического колледжа г. Дзержинск. Получая навыки в общении и преподавании, наш отряд продолжает  транслировать его и на остальные учебные заведения, создавая благоприятную базу для формирования </a:t>
            </a:r>
            <a:r>
              <a:rPr lang="ru-RU" altLang="ru-RU" sz="14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поисково</a:t>
            </a:r>
            <a:r>
              <a:rPr lang="ru-RU" altLang="ru-RU" sz="1400" dirty="0">
                <a:latin typeface="Georgia" panose="02040502050405020303" pitchFamily="18" charset="0"/>
                <a:ea typeface="Times New Roman" panose="02020603050405020304" pitchFamily="18" charset="0"/>
              </a:rPr>
              <a:t> – спасательного движения по всему городу и области. </a:t>
            </a:r>
            <a:r>
              <a:rPr lang="ru-RU" altLang="ru-RU" sz="1400" b="1" dirty="0">
                <a:latin typeface="Georgia" panose="02040502050405020303" pitchFamily="18" charset="0"/>
                <a:ea typeface="Times New Roman" panose="02020603050405020304" pitchFamily="18" charset="0"/>
              </a:rPr>
              <a:t>Данный опыт на личном примере показывает возможность реализации такой системы в развитии </a:t>
            </a:r>
            <a:r>
              <a:rPr lang="ru-RU" altLang="ru-RU" sz="1400" b="1" dirty="0" err="1">
                <a:latin typeface="Georgia" panose="02040502050405020303" pitchFamily="18" charset="0"/>
                <a:ea typeface="Times New Roman" panose="02020603050405020304" pitchFamily="18" charset="0"/>
              </a:rPr>
              <a:t>поисково</a:t>
            </a:r>
            <a:r>
              <a:rPr lang="ru-RU" altLang="ru-RU" sz="1400" b="1" dirty="0">
                <a:latin typeface="Georgia" panose="02040502050405020303" pitchFamily="18" charset="0"/>
                <a:ea typeface="Times New Roman" panose="02020603050405020304" pitchFamily="18" charset="0"/>
              </a:rPr>
              <a:t> – спасательного добровольчества.</a:t>
            </a:r>
            <a:endParaRPr lang="ru-RU" altLang="ru-RU" sz="1400" b="1" dirty="0">
              <a:latin typeface="Georgia" panose="02040502050405020303" pitchFamily="18" charset="0"/>
            </a:endParaRPr>
          </a:p>
          <a:p>
            <a:pPr indent="139923" algn="just" defTabSz="713232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latin typeface="Georgia" panose="02040502050405020303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32192"/>
            <a:ext cx="144104" cy="50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pPr defTabSz="7132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altLang="ru-RU" sz="1400">
                <a:latin typeface="Georgia" panose="02040502050405020303" pitchFamily="18" charset="0"/>
                <a:ea typeface="Times New Roman" panose="02020603050405020304" pitchFamily="18" charset="0"/>
              </a:rPr>
            </a:br>
            <a:endParaRPr lang="ru-RU" altLang="ru-RU" sz="14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95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1" y="137617"/>
            <a:ext cx="8526439" cy="222645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just"/>
            <a:r>
              <a:rPr lang="ru-RU" sz="1400" b="1" i="1" dirty="0">
                <a:latin typeface="Georgia" panose="02040502050405020303" pitchFamily="18" charset="0"/>
              </a:rPr>
              <a:t>Второй блок нашего проекта посвящен начальной военной подготовке и допризывной подготовке, что на сегодняшний день становится как никогда актуальным аспектом в рамках </a:t>
            </a:r>
            <a:r>
              <a:rPr lang="ru-RU" sz="1400" b="1" i="1" dirty="0" err="1">
                <a:latin typeface="Georgia" panose="02040502050405020303" pitchFamily="18" charset="0"/>
              </a:rPr>
              <a:t>военно</a:t>
            </a:r>
            <a:r>
              <a:rPr lang="ru-RU" sz="1400" b="1" i="1" dirty="0">
                <a:latin typeface="Georgia" panose="02040502050405020303" pitchFamily="18" charset="0"/>
              </a:rPr>
              <a:t> - патриотического воспитания. </a:t>
            </a:r>
          </a:p>
          <a:p>
            <a:pPr algn="just"/>
            <a:r>
              <a:rPr lang="ru-RU" sz="1400" dirty="0">
                <a:latin typeface="Georgia" panose="02040502050405020303" pitchFamily="18" charset="0"/>
              </a:rPr>
              <a:t>Имея огромный опыт работы с различными частями и подразделениями,  наша группа готова обеспечить непрерывный процесс обучения будущих защитников Отечества и добровольцев. Так за период 2018-2022 года наше подразделение непрерывно проводило занятие по  первой помощи среди военнослужащих </a:t>
            </a:r>
            <a:r>
              <a:rPr lang="ru-RU" sz="1400" dirty="0" err="1">
                <a:latin typeface="Georgia" panose="02040502050405020303" pitchFamily="18" charset="0"/>
              </a:rPr>
              <a:t>Мулинского</a:t>
            </a:r>
            <a:r>
              <a:rPr lang="ru-RU" sz="1400" dirty="0">
                <a:latin typeface="Georgia" panose="02040502050405020303" pitchFamily="18" charset="0"/>
              </a:rPr>
              <a:t> гарнизона, а так же совершенствовало свою подготовку в частях и подразделениях  </a:t>
            </a:r>
            <a:r>
              <a:rPr lang="ru-RU" sz="1400" dirty="0" err="1" smtClean="0">
                <a:latin typeface="Georgia" panose="02040502050405020303" pitchFamily="18" charset="0"/>
              </a:rPr>
              <a:t>Росгвардии</a:t>
            </a:r>
            <a:r>
              <a:rPr lang="en-US" sz="1400" dirty="0" smtClean="0">
                <a:latin typeface="Georgia" panose="02040502050405020303" pitchFamily="18" charset="0"/>
              </a:rPr>
              <a:t>.</a:t>
            </a:r>
            <a:r>
              <a:rPr lang="ru-RU" sz="1400" dirty="0" smtClean="0">
                <a:latin typeface="Georgia" panose="02040502050405020303" pitchFamily="18" charset="0"/>
              </a:rPr>
              <a:t> </a:t>
            </a:r>
            <a:r>
              <a:rPr lang="ru-RU" sz="1400" b="1" dirty="0" smtClean="0">
                <a:latin typeface="Georgia" panose="02040502050405020303" pitchFamily="18" charset="0"/>
              </a:rPr>
              <a:t>Таким образом для реализации проекта есть все необходимые теоретические и практические аспекты  по обучению начальной военной подготовки для широкого круга лиц. </a:t>
            </a:r>
            <a:endParaRPr lang="ru-RU" sz="1400" b="1" dirty="0"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9" y="2492022"/>
            <a:ext cx="4074241" cy="31737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27" y="2527418"/>
            <a:ext cx="4353636" cy="31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07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79512" y="665989"/>
            <a:ext cx="8784976" cy="180198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dirty="0" smtClean="0">
                <a:latin typeface="Georgia" panose="02040502050405020303" pitchFamily="18" charset="0"/>
              </a:rPr>
              <a:t>Для </a:t>
            </a:r>
            <a:r>
              <a:rPr lang="ru-RU" sz="1400" dirty="0">
                <a:latin typeface="Georgia" panose="02040502050405020303" pitchFamily="18" charset="0"/>
              </a:rPr>
              <a:t>реализации проекта используется обширнейшая МТБ предназначенная для непрерывного обучения </a:t>
            </a:r>
            <a:r>
              <a:rPr lang="ru-RU" sz="1400" dirty="0" err="1">
                <a:latin typeface="Georgia" panose="02040502050405020303" pitchFamily="18" charset="0"/>
              </a:rPr>
              <a:t>поисково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–спасательной, начальной военной и допризывной подготовке. Так в рамках первой помощи в подразделении имеются манекены, средства остановки кровотечений  передовое оборудование для экстренной реанимации ,  различные инструменты иммобилизации и сопровождения пострадавших. Альпинистское и горное снаряжение.  Образцы вооружения,  современной </a:t>
            </a:r>
            <a:r>
              <a:rPr lang="ru-RU" sz="1400" dirty="0">
                <a:latin typeface="Georgia" panose="02040502050405020303" pitchFamily="18" charset="0"/>
              </a:rPr>
              <a:t>экипировки </a:t>
            </a:r>
            <a:r>
              <a:rPr lang="ru-RU" sz="1400" dirty="0">
                <a:latin typeface="Georgia" panose="02040502050405020303" pitchFamily="18" charset="0"/>
              </a:rPr>
              <a:t>и оснащения. Приборы ночного видения и </a:t>
            </a:r>
            <a:r>
              <a:rPr lang="ru-RU" sz="1400" dirty="0" err="1">
                <a:latin typeface="Georgia" panose="02040502050405020303" pitchFamily="18" charset="0"/>
              </a:rPr>
              <a:t>квадрокоптер</a:t>
            </a:r>
            <a:r>
              <a:rPr lang="ru-RU" sz="1400" dirty="0">
                <a:latin typeface="Georgia" panose="02040502050405020303" pitchFamily="18" charset="0"/>
              </a:rPr>
              <a:t> с </a:t>
            </a:r>
            <a:r>
              <a:rPr lang="ru-RU" sz="1400" dirty="0" err="1">
                <a:latin typeface="Georgia" panose="02040502050405020303" pitchFamily="18" charset="0"/>
              </a:rPr>
              <a:t>тепловизором</a:t>
            </a:r>
            <a:r>
              <a:rPr lang="ru-RU" sz="1400" dirty="0">
                <a:latin typeface="Georgia" panose="02040502050405020303" pitchFamily="18" charset="0"/>
              </a:rPr>
              <a:t> для обнаружения пострадавшего в лесном массиве. </a:t>
            </a:r>
            <a:endParaRPr lang="ru-RU" sz="1400" i="1" dirty="0">
              <a:latin typeface="Georgia" panose="02040502050405020303" pitchFamily="18" charset="0"/>
            </a:endParaRPr>
          </a:p>
          <a:p>
            <a:pPr algn="just"/>
            <a:endParaRPr lang="ru-RU" sz="1400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53444"/>
            <a:ext cx="4007296" cy="3247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67972"/>
            <a:ext cx="5029200" cy="29818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275981"/>
            <a:ext cx="8617640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     Снаряжение и материально техническая база </a:t>
            </a:r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проекта </a:t>
            </a:r>
            <a:endParaRPr lang="ru-RU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677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1"/>
          <a:stretch/>
        </p:blipFill>
        <p:spPr>
          <a:xfrm>
            <a:off x="4612006" y="0"/>
            <a:ext cx="4531994" cy="28898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/>
          <a:stretch/>
        </p:blipFill>
        <p:spPr>
          <a:xfrm rot="16200000">
            <a:off x="877253" y="-877253"/>
            <a:ext cx="2857500" cy="4612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1" b="2491"/>
          <a:stretch/>
        </p:blipFill>
        <p:spPr>
          <a:xfrm>
            <a:off x="4612006" y="2787425"/>
            <a:ext cx="4531993" cy="3189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260" y="2072170"/>
            <a:ext cx="3107620" cy="465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08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b="6757"/>
          <a:stretch/>
        </p:blipFill>
        <p:spPr>
          <a:xfrm>
            <a:off x="2052119" y="2798664"/>
            <a:ext cx="5096029" cy="27951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3773" y="141321"/>
            <a:ext cx="8872723" cy="265734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ru-RU" sz="1400" dirty="0" smtClean="0">
                <a:latin typeface="Georgia" panose="02040502050405020303" pitchFamily="18" charset="0"/>
              </a:rPr>
              <a:t>Таким образом, имея практические и теоретические навыки, осуществляя популяризацию поисково- спасательного </a:t>
            </a:r>
            <a:r>
              <a:rPr lang="ru-RU" sz="1400" dirty="0" err="1" smtClean="0">
                <a:latin typeface="Georgia" panose="02040502050405020303" pitchFamily="18" charset="0"/>
              </a:rPr>
              <a:t>волонтерства</a:t>
            </a:r>
            <a:r>
              <a:rPr lang="ru-RU" sz="1400" dirty="0" smtClean="0">
                <a:latin typeface="Georgia" panose="02040502050405020303" pitchFamily="18" charset="0"/>
              </a:rPr>
              <a:t>  и начальной военной подготовки - обучение и привлечение большего количества граждан из целевых групп, проект «Всегда на страже! » может  распространить опыт на общеобразовательные учреждения, техникумы и ВУЗы нашего города и области, а так же поспособствовать развитию и популяризации  поисково- спасательного движения и военной службы  среди населения  помогая формировать смежные отряды и проводить просветительскую работу в области личной и групповой безопасности, популяризовать службу в органах чрезвычайного реагирования, армии и правоохранительных структурах,   способствовать участию в </a:t>
            </a:r>
            <a:r>
              <a:rPr lang="ru-RU" sz="1400" dirty="0" err="1" smtClean="0">
                <a:latin typeface="Georgia" panose="02040502050405020303" pitchFamily="18" charset="0"/>
              </a:rPr>
              <a:t>поисково</a:t>
            </a:r>
            <a:r>
              <a:rPr lang="ru-RU" sz="1400" dirty="0" smtClean="0">
                <a:latin typeface="Georgia" panose="02040502050405020303" pitchFamily="18" charset="0"/>
              </a:rPr>
              <a:t> –спасательной деятельности,  помощи волонтёрским формированиям и органам экстренного реагирования большего количества обученных людей. А распространение информации в соц. сетях и  новостных сайтах оказало бы  благоприятный эффект на освещение работы по развитию данных направлений не только на территории нашего города,  но и других регионах нашей страны</a:t>
            </a:r>
            <a:endParaRPr lang="ru-RU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58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jpeg"/>
          <p:cNvPicPr/>
          <p:nvPr/>
        </p:nvPicPr>
        <p:blipFill rotWithShape="1">
          <a:blip r:embed="rId2" cstate="print"/>
          <a:srcRect t="8856" b="13764"/>
          <a:stretch/>
        </p:blipFill>
        <p:spPr>
          <a:xfrm>
            <a:off x="4328552" y="3494017"/>
            <a:ext cx="4544050" cy="20287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87724" y="265212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Команда руководителя проекта</a:t>
            </a:r>
            <a:endParaRPr lang="ru-RU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40" y="1489348"/>
            <a:ext cx="3780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Georgia" panose="02040502050405020303" pitchFamily="18" charset="0"/>
              </a:rPr>
              <a:t>Программа обучения включает </a:t>
            </a:r>
            <a:r>
              <a:rPr lang="ru-RU" sz="1400" dirty="0">
                <a:latin typeface="Georgia" panose="02040502050405020303" pitchFamily="18" charset="0"/>
              </a:rPr>
              <a:t>в себя: оказание первой помощи, туристическая подготовка, поисково-спасательная подготовка. </a:t>
            </a:r>
            <a:endParaRPr lang="ru-RU" sz="1400" dirty="0" smtClean="0">
              <a:latin typeface="Georgia" panose="02040502050405020303" pitchFamily="18" charset="0"/>
            </a:endParaRPr>
          </a:p>
          <a:p>
            <a:endParaRPr lang="ru-RU" sz="1400" dirty="0">
              <a:latin typeface="Georgia" panose="02040502050405020303" pitchFamily="18" charset="0"/>
            </a:endParaRPr>
          </a:p>
          <a:p>
            <a:r>
              <a:rPr lang="ru-RU" sz="1400" dirty="0" smtClean="0">
                <a:latin typeface="Georgia" panose="02040502050405020303" pitchFamily="18" charset="0"/>
              </a:rPr>
              <a:t>В </a:t>
            </a:r>
            <a:r>
              <a:rPr lang="ru-RU" sz="1400" dirty="0">
                <a:latin typeface="Georgia" panose="02040502050405020303" pitchFamily="18" charset="0"/>
              </a:rPr>
              <a:t>обязательном плане работ имеются и всевозможные тренировочные выезды, и полевые выходы в разное время года совместно    со    спасателями    и     волонтерами    поисково-спасательных    формирований. </a:t>
            </a:r>
            <a:endParaRPr lang="ru-RU" sz="1400" dirty="0" smtClean="0">
              <a:latin typeface="Georgia" panose="02040502050405020303" pitchFamily="18" charset="0"/>
            </a:endParaRPr>
          </a:p>
          <a:p>
            <a:endParaRPr lang="ru-RU" sz="1400" dirty="0">
              <a:latin typeface="Georgia" panose="02040502050405020303" pitchFamily="18" charset="0"/>
            </a:endParaRPr>
          </a:p>
          <a:p>
            <a:r>
              <a:rPr lang="ru-RU" sz="1400" dirty="0" smtClean="0">
                <a:latin typeface="Georgia" panose="02040502050405020303" pitchFamily="18" charset="0"/>
              </a:rPr>
              <a:t>В </a:t>
            </a:r>
            <a:r>
              <a:rPr lang="ru-RU" sz="1400" dirty="0">
                <a:latin typeface="Georgia" panose="02040502050405020303" pitchFamily="18" charset="0"/>
              </a:rPr>
              <a:t>конце каждого блока проходит контрольный срез знаний позволяющий определить знания и умения участника отряда, а также проверить его готовность к выполнению различных задач.</a:t>
            </a:r>
          </a:p>
          <a:p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1540" y="654829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</a:rPr>
              <a:t>Учебный центр «Ратник» ТУ </a:t>
            </a:r>
            <a:r>
              <a:rPr lang="ru-RU" sz="1400" dirty="0" err="1">
                <a:latin typeface="Georgia" panose="02040502050405020303" pitchFamily="18" charset="0"/>
              </a:rPr>
              <a:t>Росгвардия</a:t>
            </a:r>
            <a:r>
              <a:rPr lang="ru-RU" sz="1400" dirty="0">
                <a:latin typeface="Georgia" panose="02040502050405020303" pitchFamily="18" charset="0"/>
              </a:rPr>
              <a:t> по Нижегородской области МБОУ «Школа №51»</a:t>
            </a:r>
          </a:p>
          <a:p>
            <a:endParaRPr lang="ru-RU" sz="1400" dirty="0" smtClean="0">
              <a:latin typeface="Georgia" panose="02040502050405020303" pitchFamily="18" charset="0"/>
            </a:endParaRPr>
          </a:p>
          <a:p>
            <a:r>
              <a:rPr lang="ru-RU" sz="1400" dirty="0" smtClean="0">
                <a:latin typeface="Georgia" panose="02040502050405020303" pitchFamily="18" charset="0"/>
              </a:rPr>
              <a:t>Дата </a:t>
            </a:r>
            <a:r>
              <a:rPr lang="ru-RU" sz="1400" dirty="0">
                <a:latin typeface="Georgia" panose="02040502050405020303" pitchFamily="18" charset="0"/>
              </a:rPr>
              <a:t>создания – 29.08.2015 год.</a:t>
            </a:r>
          </a:p>
        </p:txBody>
      </p:sp>
      <p:pic>
        <p:nvPicPr>
          <p:cNvPr id="5122" name="Picture 2" descr="C:\Users\user\Downloads\A8JGg5cCW5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0" b="11840"/>
          <a:stretch/>
        </p:blipFill>
        <p:spPr bwMode="auto">
          <a:xfrm>
            <a:off x="4328552" y="1049576"/>
            <a:ext cx="4544050" cy="244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313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6" descr="https://sun9-east.userapi.com/sun9-33/s/v1/ig2/r-tRKOdEsQ8I44hoS_09NQXrMr-6y4SOQONCEeBvj5N4agr6OytfD9QHPeM0yc-XjjxcuZyXaAZYSu_njvhGUJWT.jpg?size=2244x2244&amp;quality=95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9" r="12245"/>
          <a:stretch/>
        </p:blipFill>
        <p:spPr bwMode="auto">
          <a:xfrm>
            <a:off x="534480" y="736980"/>
            <a:ext cx="1782229" cy="204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8" descr="https://sun9-west.userapi.com/sun9-15/s/v1/if1/gnM6EO4E0OClNgLHs1rMNRZe0_qP8qYTCuwibY41hd6jLrpJljyImnNAk9tE61_wbqlNxuxz.jpg?size=1708x2160&amp;quality=9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970" y="3279985"/>
            <a:ext cx="1617114" cy="184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10" descr="https://sun9-west.userapi.com/sun9-67/s/v1/ig2/bZWPyI3wwNQtQXkudEfvG3o_ViQyEoaT2xdnYNyG9DcSoyI7e99Yh5-USoNrSZNn89fNdjuBCKkb6aj-Jbe5HhOH.jpg?size=322x322&amp;quality=96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74" y="3133943"/>
            <a:ext cx="2160240" cy="214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26" descr="https://sun9-34.userapi.com/impg/9rin0xDru8HMHC6VsmBGhqio2GqAHOPQLciRrQ/mt1KJeT2BI4.jpg?size=604x433&amp;quality=96&amp;sign=c79fc16d2b55d343a994326174be3b31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4" t="13849" r="12226" b="12792"/>
          <a:stretch/>
        </p:blipFill>
        <p:spPr bwMode="auto">
          <a:xfrm>
            <a:off x="4365352" y="1134655"/>
            <a:ext cx="2102350" cy="124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" y="58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428988" y="4065732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70964" y="506069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5736" y="265212"/>
            <a:ext cx="482453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latin typeface="Georgia" panose="02040502050405020303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/>
              <a:t>Партнеры и кураторы проекта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1334" y="1209982"/>
            <a:ext cx="19442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Georgia" panose="02040502050405020303" pitchFamily="18" charset="0"/>
              </a:rPr>
              <a:t>Нижегородское территориальное управление Войск национальной гвардии РФ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3669" y="1345332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Georgia" panose="02040502050405020303" pitchFamily="18" charset="0"/>
              </a:rPr>
              <a:t>Военный комиссариат </a:t>
            </a:r>
            <a:r>
              <a:rPr lang="ru-RU" sz="1400" dirty="0" err="1" smtClean="0">
                <a:latin typeface="Georgia" panose="02040502050405020303" pitchFamily="18" charset="0"/>
              </a:rPr>
              <a:t>Канавинского</a:t>
            </a:r>
            <a:r>
              <a:rPr lang="ru-RU" sz="1400" dirty="0" smtClean="0">
                <a:latin typeface="Georgia" panose="02040502050405020303" pitchFamily="18" charset="0"/>
              </a:rPr>
              <a:t> и Ленинского района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1774" y="3696400"/>
            <a:ext cx="2460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Georgia" panose="02040502050405020303" pitchFamily="18" charset="0"/>
              </a:rPr>
              <a:t>Добровольческий  поисково-спасательный центр «Рысь»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5714" y="3834899"/>
            <a:ext cx="1977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Georgia" panose="02040502050405020303" pitchFamily="18" charset="0"/>
              </a:rPr>
              <a:t>Добровольческий кинологический отряд «ОНИКСС»</a:t>
            </a:r>
            <a:endParaRPr lang="ru-RU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62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3142" y="3812901"/>
            <a:ext cx="2736304" cy="160043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увеличению </a:t>
            </a: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количества </a:t>
            </a:r>
            <a:r>
              <a:rPr lang="ru-RU" sz="1400" dirty="0">
                <a:latin typeface="Georgia" panose="02040502050405020303" pitchFamily="18" charset="0"/>
                <a:cs typeface="Times New Roman" panose="02020603050405020304" pitchFamily="18" charset="0"/>
              </a:rPr>
              <a:t>добровольцев и  волонтёрских отрядов на базе общеобразовательных учреждений, техникумов и ВУЗов в Нижнем </a:t>
            </a: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Новгороде и области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31840" y="3812901"/>
            <a:ext cx="2952328" cy="116955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овышени</a:t>
            </a:r>
            <a:r>
              <a:rPr lang="ru-RU" sz="1400" dirty="0">
                <a:latin typeface="Georgia" panose="02040502050405020303" pitchFamily="18" charset="0"/>
                <a:cs typeface="Times New Roman" panose="02020603050405020304" pitchFamily="18" charset="0"/>
              </a:rPr>
              <a:t>ю</a:t>
            </a: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числа </a:t>
            </a:r>
            <a:r>
              <a:rPr lang="ru-RU" sz="1400" dirty="0">
                <a:latin typeface="Georgia" panose="02040502050405020303" pitchFamily="18" charset="0"/>
                <a:cs typeface="Times New Roman" panose="02020603050405020304" pitchFamily="18" charset="0"/>
              </a:rPr>
              <a:t>обученных граждан, готовых участвовать в поисково-спасательных работах на территории Нижнего Новгорода и </a:t>
            </a: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области</a:t>
            </a:r>
            <a:endParaRPr lang="ru-RU" sz="14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04864" y="3812901"/>
            <a:ext cx="2664296" cy="181588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Georgia" panose="02040502050405020303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овышени</a:t>
            </a: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ю</a:t>
            </a: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числа обученных </a:t>
            </a:r>
            <a:r>
              <a:rPr lang="ru-RU" sz="1400" dirty="0">
                <a:latin typeface="Georgia" panose="02040502050405020303" pitchFamily="18" charset="0"/>
                <a:cs typeface="Times New Roman" panose="02020603050405020304" pitchFamily="18" charset="0"/>
              </a:rPr>
              <a:t>граждан в рамках начальной военной  и допризывной подготовки,  готовых оказывать содействие армии и правоохранительным </a:t>
            </a: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органам</a:t>
            </a:r>
            <a:endParaRPr lang="ru-RU" sz="14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683062"/>
            <a:ext cx="8545632" cy="132343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В связи с последними политическими, экономическими и социальными перестройками в мире особо остро встала проблема </a:t>
            </a:r>
            <a:r>
              <a:rPr lang="ru-RU" sz="1600" b="1" dirty="0" smtClean="0">
                <a:latin typeface="Georgia" panose="02040502050405020303" pitchFamily="18" charset="0"/>
              </a:rPr>
              <a:t>патриотического воспитания граждан нашей страны. </a:t>
            </a:r>
            <a:r>
              <a:rPr lang="ru-RU" sz="1600" dirty="0" smtClean="0">
                <a:latin typeface="Georgia" panose="02040502050405020303" pitchFamily="18" charset="0"/>
              </a:rPr>
              <a:t>Развитие российского государства и его общества повышает значимость </a:t>
            </a:r>
            <a:r>
              <a:rPr lang="ru-RU" sz="1600" b="1" dirty="0" smtClean="0">
                <a:latin typeface="Georgia" panose="02040502050405020303" pitchFamily="18" charset="0"/>
              </a:rPr>
              <a:t>военно-патриотического и добровольческого  воспитания среди жителей </a:t>
            </a:r>
            <a:r>
              <a:rPr lang="ru-RU" sz="1600" b="1" dirty="0" smtClean="0">
                <a:latin typeface="Georgia" panose="02040502050405020303" pitchFamily="18" charset="0"/>
              </a:rPr>
              <a:t>Нижегородской области.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275981"/>
            <a:ext cx="8545632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Проект «Всегда на страже</a:t>
            </a:r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!».  Актуальность проекта</a:t>
            </a:r>
            <a:endParaRPr lang="ru-RU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60144" y="2288113"/>
            <a:ext cx="3095719" cy="113877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dirty="0">
                <a:latin typeface="Georgia" panose="02040502050405020303" pitchFamily="18" charset="0"/>
              </a:rPr>
              <a:t>Проект </a:t>
            </a:r>
            <a:endParaRPr lang="ru-RU" sz="2400" dirty="0" smtClean="0">
              <a:latin typeface="Georgia" panose="02040502050405020303" pitchFamily="18" charset="0"/>
            </a:endParaRPr>
          </a:p>
          <a:p>
            <a:pPr algn="ctr"/>
            <a:r>
              <a:rPr lang="ru-RU" sz="2400" dirty="0" smtClean="0">
                <a:latin typeface="Georgia" panose="02040502050405020303" pitchFamily="18" charset="0"/>
              </a:rPr>
              <a:t>«</a:t>
            </a:r>
            <a:r>
              <a:rPr lang="ru-RU" sz="2400" dirty="0">
                <a:latin typeface="Georgia" panose="02040502050405020303" pitchFamily="18" charset="0"/>
              </a:rPr>
              <a:t>Всегда на страже</a:t>
            </a:r>
            <a:r>
              <a:rPr lang="ru-RU" sz="2400" dirty="0" smtClean="0">
                <a:latin typeface="Georgia" panose="02040502050405020303" pitchFamily="18" charset="0"/>
              </a:rPr>
              <a:t>!»</a:t>
            </a:r>
          </a:p>
          <a:p>
            <a:pPr algn="ctr"/>
            <a:r>
              <a:rPr lang="ru-RU" sz="2000" dirty="0" smtClean="0">
                <a:latin typeface="Georgia" panose="02040502050405020303" pitchFamily="18" charset="0"/>
              </a:rPr>
              <a:t>способствует </a:t>
            </a:r>
            <a:endParaRPr lang="ru-RU" sz="2000" dirty="0">
              <a:latin typeface="Georgia" panose="02040502050405020303" pitchFamily="18" charset="0"/>
            </a:endParaRPr>
          </a:p>
        </p:txBody>
      </p:sp>
      <p:cxnSp>
        <p:nvCxnSpPr>
          <p:cNvPr id="21" name="Прямая со стрелкой 20"/>
          <p:cNvCxnSpPr>
            <a:stCxn id="17" idx="1"/>
            <a:endCxn id="8" idx="0"/>
          </p:cNvCxnSpPr>
          <p:nvPr/>
        </p:nvCxnSpPr>
        <p:spPr>
          <a:xfrm flipH="1">
            <a:off x="1621294" y="2857500"/>
            <a:ext cx="1438850" cy="95540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7" idx="3"/>
            <a:endCxn id="10" idx="0"/>
          </p:cNvCxnSpPr>
          <p:nvPr/>
        </p:nvCxnSpPr>
        <p:spPr>
          <a:xfrm>
            <a:off x="6155863" y="2857500"/>
            <a:ext cx="1381149" cy="95540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7" idx="2"/>
            <a:endCxn id="9" idx="0"/>
          </p:cNvCxnSpPr>
          <p:nvPr/>
        </p:nvCxnSpPr>
        <p:spPr>
          <a:xfrm>
            <a:off x="4608004" y="3426886"/>
            <a:ext cx="0" cy="386015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233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75982"/>
            <a:ext cx="8496944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Проект «Всегда на страже!». </a:t>
            </a:r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Цель и задачи</a:t>
            </a:r>
            <a:endParaRPr lang="ru-RU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042398"/>
            <a:ext cx="7200800" cy="10772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повышение </a:t>
            </a:r>
            <a:r>
              <a:rPr lang="ru-RU" sz="1600" dirty="0">
                <a:latin typeface="Georgia" panose="02040502050405020303" pitchFamily="18" charset="0"/>
              </a:rPr>
              <a:t>уровня знаний и умений, в области поисково-спасательного </a:t>
            </a:r>
            <a:r>
              <a:rPr lang="ru-RU" sz="1600" dirty="0" err="1">
                <a:latin typeface="Georgia" panose="02040502050405020303" pitchFamily="18" charset="0"/>
              </a:rPr>
              <a:t>волонтёрства</a:t>
            </a:r>
            <a:r>
              <a:rPr lang="ru-RU" sz="1600" dirty="0">
                <a:latin typeface="Georgia" panose="02040502050405020303" pitchFamily="18" charset="0"/>
              </a:rPr>
              <a:t>, начальной военной и допризывной подготовки, личной безопасности и способов взаимодействия с органами </a:t>
            </a:r>
            <a:r>
              <a:rPr lang="ru-RU" sz="1600" dirty="0" smtClean="0">
                <a:latin typeface="Georgia" panose="02040502050405020303" pitchFamily="18" charset="0"/>
              </a:rPr>
              <a:t>чрезвычайного реагирования.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2537322"/>
            <a:ext cx="7200800" cy="255454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- воспитание </a:t>
            </a:r>
            <a:r>
              <a:rPr lang="ru-RU" sz="1600" dirty="0">
                <a:latin typeface="Georgia" panose="02040502050405020303" pitchFamily="18" charset="0"/>
              </a:rPr>
              <a:t>любви к Родине;</a:t>
            </a:r>
          </a:p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- обучение </a:t>
            </a:r>
            <a:r>
              <a:rPr lang="ru-RU" sz="1600" dirty="0">
                <a:latin typeface="Georgia" panose="02040502050405020303" pitchFamily="18" charset="0"/>
              </a:rPr>
              <a:t>граждан азам поисково-спасательных </a:t>
            </a:r>
            <a:r>
              <a:rPr lang="ru-RU" sz="1600" dirty="0" smtClean="0">
                <a:latin typeface="Georgia" panose="02040502050405020303" pitchFamily="18" charset="0"/>
              </a:rPr>
              <a:t>работ, </a:t>
            </a:r>
            <a:r>
              <a:rPr lang="ru-RU" sz="1600" dirty="0">
                <a:latin typeface="Georgia" panose="02040502050405020303" pitchFamily="18" charset="0"/>
              </a:rPr>
              <a:t>взаимодействию с органами чрезвычайного реагирования и добровольческими поисково-спасательными формированиями;</a:t>
            </a:r>
          </a:p>
          <a:p>
            <a:pPr algn="just"/>
            <a:r>
              <a:rPr lang="ru-RU" sz="1600" dirty="0">
                <a:latin typeface="Georgia" panose="02040502050405020303" pitchFamily="18" charset="0"/>
              </a:rPr>
              <a:t>- углубленное изучение основ военного дела и начальной военной подготовки;</a:t>
            </a:r>
          </a:p>
          <a:p>
            <a:pPr algn="just"/>
            <a:r>
              <a:rPr lang="ru-RU" sz="1600" dirty="0">
                <a:latin typeface="Georgia" panose="02040502050405020303" pitchFamily="18" charset="0"/>
              </a:rPr>
              <a:t>-развитие добровольчества и </a:t>
            </a:r>
            <a:r>
              <a:rPr lang="ru-RU" sz="1600" dirty="0" err="1">
                <a:latin typeface="Georgia" panose="02040502050405020303" pitchFamily="18" charset="0"/>
              </a:rPr>
              <a:t>волонтёрства</a:t>
            </a:r>
            <a:r>
              <a:rPr lang="ru-RU" sz="1600" dirty="0">
                <a:latin typeface="Georgia" panose="02040502050405020303" pitchFamily="18" charset="0"/>
              </a:rPr>
              <a:t> в регионе;</a:t>
            </a:r>
          </a:p>
          <a:p>
            <a:pPr algn="just"/>
            <a:r>
              <a:rPr lang="ru-RU" sz="1600" dirty="0">
                <a:latin typeface="Georgia" panose="02040502050405020303" pitchFamily="18" charset="0"/>
              </a:rPr>
              <a:t>- подготовка к служению Отечеству, поступлению в Высшие военные учебные заведения, подготовка к службе в рядах Российской армии и Войсках национальной гвардии РФ.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042398"/>
            <a:ext cx="1296144" cy="338554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7313"/>
            <a:r>
              <a:rPr lang="ru-RU" sz="1600" b="1" dirty="0">
                <a:latin typeface="Georgia" panose="02040502050405020303" pitchFamily="18" charset="0"/>
              </a:rPr>
              <a:t>Цель: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537322"/>
            <a:ext cx="1296144" cy="58477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7313"/>
            <a:r>
              <a:rPr lang="ru-RU" sz="1600" b="1" dirty="0">
                <a:latin typeface="Georgia" panose="02040502050405020303" pitchFamily="18" charset="0"/>
              </a:rPr>
              <a:t>Задачи проекта:</a:t>
            </a:r>
            <a:endParaRPr lang="ru-RU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88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75982"/>
            <a:ext cx="8496944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Проект «Всегда на страже!». Механизм реализации</a:t>
            </a:r>
            <a:endParaRPr lang="ru-RU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375755" y="1201316"/>
            <a:ext cx="4392489" cy="830997"/>
            <a:chOff x="2195735" y="1201316"/>
            <a:chExt cx="4392489" cy="830997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491880" y="1201316"/>
              <a:ext cx="3096344" cy="830997"/>
            </a:xfrm>
            <a:prstGeom prst="rect">
              <a:avLst/>
            </a:prstGeom>
            <a:solidFill>
              <a:srgbClr val="00206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just"/>
              <a:r>
                <a:rPr lang="ru-RU" sz="1600" dirty="0" smtClean="0">
                  <a:latin typeface="Georgia" panose="02040502050405020303" pitchFamily="18" charset="0"/>
                </a:rPr>
                <a:t>- </a:t>
              </a:r>
              <a:r>
                <a:rPr lang="ru-RU" sz="16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дети </a:t>
              </a:r>
              <a:r>
                <a:rPr lang="ru-RU" sz="1600" dirty="0">
                  <a:solidFill>
                    <a:schemeClr val="bg1"/>
                  </a:solidFill>
                  <a:latin typeface="Georgia" panose="02040502050405020303" pitchFamily="18" charset="0"/>
                </a:rPr>
                <a:t>и учащиеся от 11 лет, </a:t>
              </a:r>
              <a:r>
                <a:rPr lang="ru-RU" sz="16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/>
              </a:r>
              <a:br>
                <a:rPr lang="ru-RU" sz="16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</a:br>
              <a:r>
                <a:rPr lang="ru-RU" sz="16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их </a:t>
              </a:r>
              <a:r>
                <a:rPr lang="ru-RU" sz="1600" dirty="0">
                  <a:solidFill>
                    <a:schemeClr val="bg1"/>
                  </a:solidFill>
                  <a:latin typeface="Georgia" panose="02040502050405020303" pitchFamily="18" charset="0"/>
                </a:rPr>
                <a:t>родители</a:t>
              </a:r>
              <a:r>
                <a:rPr lang="ru-RU" sz="16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;</a:t>
              </a:r>
            </a:p>
            <a:p>
              <a:pPr algn="just"/>
              <a:r>
                <a:rPr lang="ru-RU" sz="16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- </a:t>
              </a:r>
              <a:r>
                <a:rPr lang="ru-RU" sz="1600" dirty="0">
                  <a:solidFill>
                    <a:schemeClr val="bg1"/>
                  </a:solidFill>
                  <a:latin typeface="Georgia" panose="02040502050405020303" pitchFamily="18" charset="0"/>
                </a:rPr>
                <a:t>граждане, достигшие 18 </a:t>
              </a:r>
              <a:r>
                <a:rPr lang="ru-RU" sz="16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лет.</a:t>
              </a:r>
              <a:endParaRPr lang="ru-RU" sz="16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195735" y="1201316"/>
              <a:ext cx="1300735" cy="52322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ru-RU" sz="1400" b="1" dirty="0">
                  <a:latin typeface="Georgia" panose="02040502050405020303" pitchFamily="18" charset="0"/>
                </a:rPr>
                <a:t>Целевая аудитория</a:t>
              </a:r>
              <a:r>
                <a:rPr lang="ru-RU" sz="1400" dirty="0">
                  <a:latin typeface="Georgia" panose="02040502050405020303" pitchFamily="18" charset="0"/>
                </a:rPr>
                <a:t>: </a:t>
              </a:r>
            </a:p>
          </p:txBody>
        </p:sp>
      </p:grp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80343716"/>
              </p:ext>
            </p:extLst>
          </p:nvPr>
        </p:nvGraphicFramePr>
        <p:xfrm>
          <a:off x="1331640" y="17773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590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58754"/>
            <a:ext cx="4320480" cy="1254730"/>
          </a:xfrm>
        </p:spPr>
        <p:txBody>
          <a:bodyPr>
            <a:noAutofit/>
          </a:bodyPr>
          <a:lstStyle/>
          <a:p>
            <a:pPr algn="just"/>
            <a:r>
              <a:rPr lang="ru-RU" sz="1400" dirty="0">
                <a:latin typeface="Georgia" panose="02040502050405020303" pitchFamily="18" charset="0"/>
              </a:rPr>
              <a:t>Первой проверкой на прочность для нашей группы стал поиск без вести пропавшей 14 летней девочки </a:t>
            </a:r>
            <a:r>
              <a:rPr lang="ru-RU" sz="1400" dirty="0" err="1">
                <a:latin typeface="Georgia" panose="02040502050405020303" pitchFamily="18" charset="0"/>
              </a:rPr>
              <a:t>Ложкаревой</a:t>
            </a:r>
            <a:r>
              <a:rPr lang="ru-RU" sz="1400" dirty="0">
                <a:latin typeface="Georgia" panose="02040502050405020303" pitchFamily="18" charset="0"/>
              </a:rPr>
              <a:t> Марии пропавшей в СНТ Борок </a:t>
            </a:r>
            <a:r>
              <a:rPr lang="ru-RU" sz="1400" dirty="0" err="1">
                <a:latin typeface="Georgia" panose="02040502050405020303" pitchFamily="18" charset="0"/>
              </a:rPr>
              <a:t>Кстовского</a:t>
            </a:r>
            <a:r>
              <a:rPr lang="ru-RU" sz="1400" dirty="0">
                <a:latin typeface="Georgia" panose="02040502050405020303" pitchFamily="18" charset="0"/>
              </a:rPr>
              <a:t> р-на Нижегородской области 2018 года. Именно с этой задачи ведется отчет истории поисков в нашем отряде.</a:t>
            </a:r>
            <a:br>
              <a:rPr lang="ru-RU" sz="1400" dirty="0">
                <a:latin typeface="Georgia" panose="02040502050405020303" pitchFamily="18" charset="0"/>
              </a:rPr>
            </a:br>
            <a:endParaRPr lang="ru-RU" sz="1400" dirty="0">
              <a:latin typeface="Georgia" panose="02040502050405020303" pitchFamily="18" charset="0"/>
            </a:endParaRPr>
          </a:p>
        </p:txBody>
      </p:sp>
      <p:pic>
        <p:nvPicPr>
          <p:cNvPr id="4" name="image3.jpeg" descr="https://sun9-79.userapi.com/impf/c849128/v849128565/467e9/tedK_OURRAY.jpg?size=1620x2160&amp;quality=96&amp;sign=97ea45e81008d0692155e4639c5e3521&amp;type=album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88024" y="709261"/>
            <a:ext cx="3960440" cy="4296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3289548"/>
            <a:ext cx="42484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Georgia" panose="02040502050405020303" pitchFamily="18" charset="0"/>
              </a:rPr>
              <a:t>Группа получила опыт выполнения работ не только на сложных участках местности но и прошла </a:t>
            </a:r>
            <a:r>
              <a:rPr lang="ru-RU" sz="1400" dirty="0" err="1">
                <a:latin typeface="Georgia" panose="02040502050405020303" pitchFamily="18" charset="0"/>
              </a:rPr>
              <a:t>слаживание</a:t>
            </a:r>
            <a:r>
              <a:rPr lang="ru-RU" sz="1400" dirty="0">
                <a:latin typeface="Georgia" panose="02040502050405020303" pitchFamily="18" charset="0"/>
              </a:rPr>
              <a:t> с различными структурами среди которых было МЧС, СК, </a:t>
            </a:r>
            <a:r>
              <a:rPr lang="ru-RU" sz="1400" dirty="0" err="1">
                <a:latin typeface="Georgia" panose="02040502050405020303" pitchFamily="18" charset="0"/>
              </a:rPr>
              <a:t>Росгвардия</a:t>
            </a:r>
            <a:r>
              <a:rPr lang="ru-RU" sz="1400" dirty="0">
                <a:latin typeface="Georgia" panose="02040502050405020303" pitchFamily="18" charset="0"/>
              </a:rPr>
              <a:t> и полиция, а так же и другими волонтерскими отрядами.</a:t>
            </a:r>
          </a:p>
          <a:p>
            <a:pPr algn="just"/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6203" y="316565"/>
            <a:ext cx="3731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Опыт подразделения</a:t>
            </a:r>
            <a:endParaRPr lang="ru-RU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05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4.jpeg" descr="https://sun9-18.userapi.com/impf/c849128/v849128565/467df/QZ9bbZm1BAM.jpg?size=1620x2160&amp;quality=96&amp;sign=4af79d91b3ab3b08477ef7db1ccc0d8e&amp;type=album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603" y="443098"/>
            <a:ext cx="2634640" cy="3660407"/>
          </a:xfrm>
          <a:prstGeom prst="rect">
            <a:avLst/>
          </a:prstGeom>
        </p:spPr>
      </p:pic>
      <p:pic>
        <p:nvPicPr>
          <p:cNvPr id="6" name="image5.jpeg" descr="https://sun9-18.userapi.com/impf/c830309/v830309218/166def/mpA0Ox9owPA.jpg?size=2560x1920&amp;quality=96&amp;sign=29c6b7a0ea0d86497085c1a5bba878a0&amp;type=album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9173" y="553244"/>
            <a:ext cx="3180080" cy="3440113"/>
          </a:xfrm>
          <a:prstGeom prst="rect">
            <a:avLst/>
          </a:prstGeom>
        </p:spPr>
      </p:pic>
      <p:pic>
        <p:nvPicPr>
          <p:cNvPr id="7" name="image6.jpeg" descr="https://sun9-37.userapi.com/impf/c830309/v830309565/168741/AJl4mQvLVtE.jpg?size=1620x2160&amp;quality=96&amp;sign=509058ec8f305779830865f79997bee6&amp;type=album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28183" y="487409"/>
            <a:ext cx="2806700" cy="3616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4657701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К сожалению, девочка не найдена до сих пор и поиски продолжаются.</a:t>
            </a:r>
          </a:p>
          <a:p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272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2771</Words>
  <Application>Microsoft Office PowerPoint</Application>
  <PresentationFormat>Экран (16:10)</PresentationFormat>
  <Paragraphs>99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Муниципальное бюджетное общеобразовательное учреждение «Школа 51» город Нижний Новгород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Первой проверкой на прочность для нашей группы стал поиск без вести пропавшей 14 летней девочки Ложкаревой Марии пропавшей в СНТ Борок Кстовского р-на Нижегородской области 2018 года. Именно с этой задачи ведется отчет истории поисков в нашем отряде.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«Школа 51» г.Н.Новгород</dc:title>
  <dc:creator>user</dc:creator>
  <cp:lastModifiedBy>user</cp:lastModifiedBy>
  <cp:revision>100</cp:revision>
  <dcterms:created xsi:type="dcterms:W3CDTF">2022-10-20T14:50:14Z</dcterms:created>
  <dcterms:modified xsi:type="dcterms:W3CDTF">2022-10-20T20:36:27Z</dcterms:modified>
</cp:coreProperties>
</file>