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AC8"/>
    <a:srgbClr val="CBCADC"/>
    <a:srgbClr val="B15256"/>
    <a:srgbClr val="AD5B5D"/>
    <a:srgbClr val="FB8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90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9CADD-28F8-41B6-BB12-3BA62D77B25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72B30-795C-46E1-9BD1-08D1AA90E7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145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72B30-795C-46E1-9BD1-08D1AA90E7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38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DE405-6B43-482A-BFA3-A4DE937EB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0A4989-84ED-4C34-9129-2696294BC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54D747-F18B-46EA-A4E8-05961C8D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AB55F1-0C71-4481-B138-016B2274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580A5-09A3-49F1-A1EC-4DB97F257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67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1380B-FF99-42A6-886A-9FE63A0E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2B85A9-EE8A-40F6-87A9-D0E4FC632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3DEC7-8AFC-4051-ACF4-EB0696FF7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43821A-6D1B-472A-B744-30AC78CF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58322F-FD8E-4D40-8AC9-3C9E8AAC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17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8EDE16-578E-44B4-BE07-D6E0C3E6C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A51B70-7BA2-4378-82C2-41CF1E090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410217-53B1-42CC-913A-4C97247D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12591E-9E8B-4B62-9AF9-0539F8FA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15F02-B880-4D46-99F0-6F5F87B0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8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1F8A5-7357-404F-A2C7-902EEA233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ABE9E3-2483-4A15-BB8D-EEFAD91CF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60C14C-16BC-494A-8A18-501500563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D9F29-EC75-4511-AE7D-D04FEE74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2A00D1-039E-4A50-8F1E-08F4C350A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81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DF827-2C27-4740-B8AB-EB4294DE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F53B97-6A1B-4873-8823-EF49EFECE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E3C1A0-0DEF-4CAC-AF39-44CDFB8D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5B34DE-5122-4271-9289-0FD62F1F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D6D99C-4951-4617-9A9F-2CBF70E7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7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A9075-CE2A-4C66-A3C7-AAFFD7029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08CC04-3FF8-41BD-8927-5BABEEC8C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BA9427-F43A-4C12-B181-3348737EE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4E4676-8343-4F9A-9611-7DE8888E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42DFC4-3662-47E8-82A3-B808BC08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576EAC-ECA0-4BE1-AD1F-C49DF6E0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89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43AF2A-839C-44DB-A965-CADB0D03C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D6A8E9-9986-43B8-935E-76286448D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F61C0C-FB56-42FF-9920-17D4C2C2B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684DB9-0B73-4381-8C50-F9D957A48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2DA424-E1B4-479A-A5F6-B8A307419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877702-8F0A-49FD-B623-9C25DAB34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53A564-5FF1-4F38-AE83-F07E6456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D2BE39-420C-4441-835B-35E32BAB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96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2417F-DBBD-4C7C-B7C9-1025C044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88836A-CF7E-4CBD-964D-A646AAE0A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0B0EEF-A86A-4D4E-ACA3-E6E29F9A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BAE70F-4783-4B45-9357-7271EDC4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19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BDF7E67-4C02-42A9-91CC-C0A645ECE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A28CFB-FEC9-4FC4-9899-D48FD6802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86CFCD-A205-4A10-BB28-460524C4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887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12F6F-07A9-425F-98D9-9F9D0B98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78C060-7AA6-469A-B2B6-E78D7A482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D538A6-45F1-4A38-9385-354B8F40E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901957-1785-4A43-90AF-670B45F0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48316E-E2A5-4733-91E8-148D77BA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A6A7E7-2B21-467C-BC28-245D1558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4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3C6DB-82E4-401E-A8C1-BE3A85FE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BCAB77-6D80-4931-9636-99D7FB870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0BF04C-B6EB-4580-A095-CCB5E36CA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109B16-6CAD-41F8-8128-5580973F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372862-5006-4F4A-B598-7F2ABE058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FF57C3-9F3D-463C-8B24-CA8F53BC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31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D740E-114D-4AE0-B8EC-9465C3107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58EE32-1F11-404D-8454-70F43C6BD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610733-3764-476E-B163-C046129839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19DE-2850-41FB-8A3A-5B59315C415A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FE8C9-F9B5-4733-A129-88C03C42D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4D3C9-4C76-48BE-B967-CCD591107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5A8B9-421A-49EA-8BA8-65A9BD132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53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64E8BC-DB5E-4924-8ECF-FD8EFB04416E}"/>
              </a:ext>
            </a:extLst>
          </p:cNvPr>
          <p:cNvSpPr/>
          <p:nvPr/>
        </p:nvSpPr>
        <p:spPr>
          <a:xfrm>
            <a:off x="-248653" y="-192505"/>
            <a:ext cx="12689305" cy="7050505"/>
          </a:xfrm>
          <a:prstGeom prst="rect">
            <a:avLst/>
          </a:prstGeom>
          <a:solidFill>
            <a:srgbClr val="AC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BC4B3C-B3D2-4863-8E6B-4B1B6371A9D7}"/>
              </a:ext>
            </a:extLst>
          </p:cNvPr>
          <p:cNvSpPr/>
          <p:nvPr/>
        </p:nvSpPr>
        <p:spPr>
          <a:xfrm>
            <a:off x="2978870" y="2318994"/>
            <a:ext cx="6231118" cy="3878098"/>
          </a:xfrm>
          <a:prstGeom prst="rect">
            <a:avLst/>
          </a:prstGeom>
          <a:solidFill>
            <a:srgbClr val="CBCADC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266700">
              <a:srgbClr val="ACAAC8">
                <a:alpha val="67000"/>
              </a:srgbClr>
            </a:glow>
            <a:outerShdw sx="1000" sy="1000" algn="ctr" rotWithShape="0">
              <a:srgbClr val="000000"/>
            </a:outerShdw>
            <a:reflection endPos="0" dist="50800" dir="5400000" sy="-100000" algn="bl" rotWithShape="0"/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5E7051-4EC2-473A-A5E8-839BFDA97849}"/>
              </a:ext>
            </a:extLst>
          </p:cNvPr>
          <p:cNvSpPr/>
          <p:nvPr/>
        </p:nvSpPr>
        <p:spPr>
          <a:xfrm>
            <a:off x="121847" y="1720880"/>
            <a:ext cx="7094082" cy="371838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143AA-8AF8-4B44-9211-0573F09B30AE}"/>
              </a:ext>
            </a:extLst>
          </p:cNvPr>
          <p:cNvSpPr txBox="1"/>
          <p:nvPr/>
        </p:nvSpPr>
        <p:spPr>
          <a:xfrm>
            <a:off x="901582" y="660908"/>
            <a:ext cx="612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Региональная общественная организация 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«Приморская Федерация Спортивной Аэробики»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CC912-8C2A-46FE-9336-BC568AEDFCD7}"/>
              </a:ext>
            </a:extLst>
          </p:cNvPr>
          <p:cNvSpPr txBox="1"/>
          <p:nvPr/>
        </p:nvSpPr>
        <p:spPr>
          <a:xfrm>
            <a:off x="7586428" y="1720880"/>
            <a:ext cx="2754777" cy="393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развитие спортивной аэробики в Приморском крае как вида спорта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привлечение в спортивные залы население Приморского края от 1,8 года до 58+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реализация социально – значимых проектов как на территории края так и за его пределами.</a:t>
            </a:r>
          </a:p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41780-8FC1-4E5A-AB42-E7CA72332D8B}"/>
              </a:ext>
            </a:extLst>
          </p:cNvPr>
          <p:cNvSpPr txBox="1"/>
          <p:nvPr/>
        </p:nvSpPr>
        <p:spPr>
          <a:xfrm>
            <a:off x="7271042" y="799408"/>
            <a:ext cx="5410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Ведет работу по направлению</a:t>
            </a:r>
          </a:p>
        </p:txBody>
      </p:sp>
    </p:spTree>
    <p:extLst>
      <p:ext uri="{BB962C8B-B14F-4D97-AF65-F5344CB8AC3E}">
        <p14:creationId xmlns:p14="http://schemas.microsoft.com/office/powerpoint/2010/main" val="1345673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89126D-F2BC-477A-BBFB-91719C9A730C}"/>
              </a:ext>
            </a:extLst>
          </p:cNvPr>
          <p:cNvSpPr/>
          <p:nvPr/>
        </p:nvSpPr>
        <p:spPr>
          <a:xfrm>
            <a:off x="-248657" y="-192505"/>
            <a:ext cx="12689305" cy="7050505"/>
          </a:xfrm>
          <a:prstGeom prst="rect">
            <a:avLst/>
          </a:prstGeom>
          <a:solidFill>
            <a:srgbClr val="AC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93153-9F53-4198-89CB-938CB2D91311}"/>
              </a:ext>
            </a:extLst>
          </p:cNvPr>
          <p:cNvSpPr txBox="1"/>
          <p:nvPr/>
        </p:nvSpPr>
        <p:spPr>
          <a:xfrm>
            <a:off x="3377177" y="528234"/>
            <a:ext cx="634261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Статьи доходов организации в 2024 году:</a:t>
            </a:r>
            <a:endParaRPr lang="ru-RU" sz="2400" dirty="0">
              <a:effectLst/>
              <a:highlight>
                <a:srgbClr val="0000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id="{035EFF6D-0DF6-4089-9301-EE067A9E8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797732"/>
              </p:ext>
            </p:extLst>
          </p:nvPr>
        </p:nvGraphicFramePr>
        <p:xfrm>
          <a:off x="1794274" y="1094989"/>
          <a:ext cx="8940800" cy="5375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0">
                  <a:extLst>
                    <a:ext uri="{9D8B030D-6E8A-4147-A177-3AD203B41FA5}">
                      <a16:colId xmlns:a16="http://schemas.microsoft.com/office/drawing/2014/main" val="2021407029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3943835043"/>
                    </a:ext>
                  </a:extLst>
                </a:gridCol>
              </a:tblGrid>
              <a:tr h="895897">
                <a:tc>
                  <a:txBody>
                    <a:bodyPr/>
                    <a:lstStyle/>
                    <a:p>
                      <a:pPr algn="l"/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Годовые членские взносы		</a:t>
                      </a:r>
                    </a:p>
                    <a:p>
                      <a:pPr algn="l"/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00.00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184475"/>
                  </a:ext>
                </a:extLst>
              </a:tr>
              <a:tr h="895897">
                <a:tc>
                  <a:txBody>
                    <a:bodyPr/>
                    <a:lstStyle/>
                    <a:p>
                      <a:pPr algn="l"/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Добровольные пожертвования от организаций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450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000.00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86546"/>
                  </a:ext>
                </a:extLst>
              </a:tr>
              <a:tr h="895897">
                <a:tc>
                  <a:txBody>
                    <a:bodyPr/>
                    <a:lstStyle/>
                    <a:p>
                      <a:pPr algn="l"/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Добровольные взносы на уставную деятельность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370 682.00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350829"/>
                  </a:ext>
                </a:extLst>
              </a:tr>
              <a:tr h="895897">
                <a:tc>
                  <a:txBody>
                    <a:bodyPr/>
                    <a:lstStyle/>
                    <a:p>
                      <a:pPr algn="l"/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Субсидии из бюджета ПК на спортивную деятельность и проведение соревнований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620 791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.00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086230"/>
                  </a:ext>
                </a:extLst>
              </a:tr>
              <a:tr h="895897">
                <a:tc>
                  <a:txBody>
                    <a:bodyPr/>
                    <a:lstStyle/>
                    <a:p>
                      <a:pPr algn="l"/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Президентский Грант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382 527,27</a:t>
                      </a:r>
                      <a:r>
                        <a:rPr lang="ru-RU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122294"/>
                  </a:ext>
                </a:extLst>
              </a:tr>
              <a:tr h="895897"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Итого за год</a:t>
                      </a:r>
                      <a:r>
                        <a:rPr lang="en-US" b="0" dirty="0"/>
                        <a:t>: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3 100 000,00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10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674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89126D-F2BC-477A-BBFB-91719C9A730C}"/>
              </a:ext>
            </a:extLst>
          </p:cNvPr>
          <p:cNvSpPr/>
          <p:nvPr/>
        </p:nvSpPr>
        <p:spPr>
          <a:xfrm>
            <a:off x="-248657" y="-192505"/>
            <a:ext cx="12689305" cy="7050505"/>
          </a:xfrm>
          <a:prstGeom prst="rect">
            <a:avLst/>
          </a:prstGeom>
          <a:solidFill>
            <a:srgbClr val="AC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id="{89FADEF9-5D0D-4F9B-B6C0-4E0E99A79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213571"/>
              </p:ext>
            </p:extLst>
          </p:nvPr>
        </p:nvGraphicFramePr>
        <p:xfrm>
          <a:off x="710150" y="401884"/>
          <a:ext cx="10771690" cy="6101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0445">
                  <a:extLst>
                    <a:ext uri="{9D8B030D-6E8A-4147-A177-3AD203B41FA5}">
                      <a16:colId xmlns:a16="http://schemas.microsoft.com/office/drawing/2014/main" val="563971547"/>
                    </a:ext>
                  </a:extLst>
                </a:gridCol>
                <a:gridCol w="4821245">
                  <a:extLst>
                    <a:ext uri="{9D8B030D-6E8A-4147-A177-3AD203B41FA5}">
                      <a16:colId xmlns:a16="http://schemas.microsoft.com/office/drawing/2014/main" val="884173979"/>
                    </a:ext>
                  </a:extLst>
                </a:gridCol>
              </a:tblGrid>
              <a:tr h="273064">
                <a:tc>
                  <a:txBody>
                    <a:bodyPr/>
                    <a:lstStyle/>
                    <a:p>
                      <a:pPr algn="l"/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Годовой членский взнос в ООО «ВФСА»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35 000.00</a:t>
                      </a:r>
                      <a:endParaRPr lang="ru-RU" sz="9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081641"/>
                  </a:ext>
                </a:extLst>
              </a:tr>
              <a:tr h="471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Лицензирование спортсменов сборной команды		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16 800.00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12760"/>
                  </a:ext>
                </a:extLst>
              </a:tr>
              <a:tr h="471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Стартовые взносы на Чемпионат и Первенство России, приобретение авиабилетов тренерам, судьям сборной команды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156 000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768340"/>
                  </a:ext>
                </a:extLst>
              </a:tr>
              <a:tr h="471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Наградная атрибутика Чемпионата и Первенства  ПК (субсидии бюджет) 	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74 130.00</a:t>
                      </a:r>
                    </a:p>
                    <a:p>
                      <a:pPr algn="l"/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982602"/>
                  </a:ext>
                </a:extLst>
              </a:tr>
              <a:tr h="471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Аренда залов для проведения соревнований 	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39 000.00</a:t>
                      </a:r>
                    </a:p>
                    <a:p>
                      <a:pPr algn="l"/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16652"/>
                  </a:ext>
                </a:extLst>
              </a:tr>
              <a:tr h="471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Наградная атрибутика Чемпионата  и Первенства ПК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74 150.00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176090"/>
                  </a:ext>
                </a:extLst>
              </a:tr>
              <a:tr h="868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Аренда спортивных залов используемых для тренировочного процесса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 них за счет средств «субсидия на развитие федерации»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счет собственных средств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1 764 798.94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263 677,15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1 501 121,79</a:t>
                      </a:r>
                      <a:endParaRPr lang="ru-RU" sz="9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815868"/>
                  </a:ext>
                </a:extLst>
              </a:tr>
              <a:tr h="273064">
                <a:tc>
                  <a:txBody>
                    <a:bodyPr/>
                    <a:lstStyle/>
                    <a:p>
                      <a:pPr algn="l"/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Заработная плата сотрудников (тренеры РОО ПФСА)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508 485.00</a:t>
                      </a:r>
                      <a:endParaRPr lang="ru-RU" sz="9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559242"/>
                  </a:ext>
                </a:extLst>
              </a:tr>
              <a:tr h="273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Страхование спортсменов от несчастных случаев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	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72 176.00</a:t>
                      </a:r>
                      <a:endParaRPr lang="ru-RU" sz="9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98752"/>
                  </a:ext>
                </a:extLst>
              </a:tr>
              <a:tr h="471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Страховые 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40 558.76</a:t>
                      </a:r>
                    </a:p>
                    <a:p>
                      <a:pPr algn="l"/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18693"/>
                  </a:ext>
                </a:extLst>
              </a:tr>
              <a:tr h="471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услуги оператора по сдаче электронной отчетности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Услуги по обслуживанию расчетного счета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6 000.00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28 035. 57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730701"/>
                  </a:ext>
                </a:extLst>
              </a:tr>
              <a:tr h="5567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Приобретение орг. техники для запуска работы электронной системы судейства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За счет средств «субсидия на развитие федерации»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282 984.00</a:t>
                      </a:r>
                    </a:p>
                    <a:p>
                      <a:pPr algn="l"/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78217"/>
                  </a:ext>
                </a:extLst>
              </a:tr>
              <a:tr h="5567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/>
                        <a:t>Итого за год</a:t>
                      </a:r>
                      <a:r>
                        <a:rPr lang="en-US" sz="900" b="0" dirty="0"/>
                        <a:t>:</a:t>
                      </a:r>
                      <a:endParaRPr lang="ru-RU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/>
                        <a:t>3 098 118,27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9010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4F04470-690B-441F-9FDB-154C401E4F2F}"/>
              </a:ext>
            </a:extLst>
          </p:cNvPr>
          <p:cNvSpPr txBox="1"/>
          <p:nvPr/>
        </p:nvSpPr>
        <p:spPr>
          <a:xfrm>
            <a:off x="3096149" y="-68116"/>
            <a:ext cx="634261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Статьи расходов организации в 2024 году:</a:t>
            </a:r>
            <a:endParaRPr lang="ru-RU" sz="1800" dirty="0">
              <a:effectLst/>
              <a:highlight>
                <a:srgbClr val="0000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96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63768E-9A6C-44AD-90EB-DD1D49212846}"/>
              </a:ext>
            </a:extLst>
          </p:cNvPr>
          <p:cNvSpPr/>
          <p:nvPr/>
        </p:nvSpPr>
        <p:spPr>
          <a:xfrm>
            <a:off x="-248655" y="-192505"/>
            <a:ext cx="12689305" cy="7050505"/>
          </a:xfrm>
          <a:prstGeom prst="rect">
            <a:avLst/>
          </a:prstGeom>
          <a:solidFill>
            <a:srgbClr val="AC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20B83B-1AD0-4FF1-96DB-0E1D6B3BF664}"/>
              </a:ext>
            </a:extLst>
          </p:cNvPr>
          <p:cNvSpPr/>
          <p:nvPr/>
        </p:nvSpPr>
        <p:spPr>
          <a:xfrm rot="5400000">
            <a:off x="1323545" y="1393697"/>
            <a:ext cx="7694113" cy="3878098"/>
          </a:xfrm>
          <a:prstGeom prst="rect">
            <a:avLst/>
          </a:prstGeom>
          <a:solidFill>
            <a:srgbClr val="CBCADC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266700">
              <a:srgbClr val="ACAAC8">
                <a:alpha val="67000"/>
              </a:srgbClr>
            </a:glow>
            <a:outerShdw sx="1000" sy="1000" algn="ctr" rotWithShape="0">
              <a:srgbClr val="000000"/>
            </a:outerShdw>
            <a:reflection endPos="0" dist="50800" dir="5400000" sy="-100000" algn="bl" rotWithShape="0"/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5E47E2-E8CE-45E4-9081-CBFAFA4AF2D2}"/>
              </a:ext>
            </a:extLst>
          </p:cNvPr>
          <p:cNvSpPr txBox="1"/>
          <p:nvPr/>
        </p:nvSpPr>
        <p:spPr>
          <a:xfrm>
            <a:off x="4798547" y="104907"/>
            <a:ext cx="7955919" cy="645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400" dirty="0">
              <a:effectLst/>
              <a:highlight>
                <a:srgbClr val="0000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сполнилось 29 лет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м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 развиваем спортивную аэробику на территории Приморского края и ведем активную деятельность в области физической культуры и спорта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Все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нами было задумано в 2024 году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выполнено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Каждый месяц был наполнен интересными спортивными и массовыми событиями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В 2024 году мы реализовывали программы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охватили все возрастные категории населения Приморского края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«Здоровый малыш»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1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до 3 лет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«ОФП с элементами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гимнастики» 3+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5+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10+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спортивной подготовки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спортсмены от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18 лет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ФитнесМикс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25+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проект «Зажигаем не по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ДЕДски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в Приморье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Впереди много планов, которые обязательно сбудутся. Потому что мы настоящая большая спортивная семья под названием «Приморская Федерация Спортивной Аэробики». А в большой дружной семье по другому быть не может. </a:t>
            </a:r>
          </a:p>
          <a:p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Основатель и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 РОО ПФСА, Наталья Назаренко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5903C-3FDA-4E49-AFD5-6E7BDDD8A3FB}"/>
              </a:ext>
            </a:extLst>
          </p:cNvPr>
          <p:cNvSpPr/>
          <p:nvPr/>
        </p:nvSpPr>
        <p:spPr>
          <a:xfrm>
            <a:off x="-248655" y="-192506"/>
            <a:ext cx="4745239" cy="70505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813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20BD55-BFA6-4AE9-ABB7-C4F9E6014BCB}"/>
              </a:ext>
            </a:extLst>
          </p:cNvPr>
          <p:cNvSpPr/>
          <p:nvPr/>
        </p:nvSpPr>
        <p:spPr>
          <a:xfrm>
            <a:off x="-448177" y="-41668"/>
            <a:ext cx="12689305" cy="7050505"/>
          </a:xfrm>
          <a:prstGeom prst="rect">
            <a:avLst/>
          </a:prstGeom>
          <a:solidFill>
            <a:srgbClr val="AC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92513DF-68D1-4AF5-B18D-E1A2FF2CDBE3}"/>
              </a:ext>
            </a:extLst>
          </p:cNvPr>
          <p:cNvSpPr/>
          <p:nvPr/>
        </p:nvSpPr>
        <p:spPr>
          <a:xfrm>
            <a:off x="9432821" y="68128"/>
            <a:ext cx="2356543" cy="232417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1BC206A-FE09-4703-9336-C3E5CAD7CE88}"/>
              </a:ext>
            </a:extLst>
          </p:cNvPr>
          <p:cNvSpPr/>
          <p:nvPr/>
        </p:nvSpPr>
        <p:spPr>
          <a:xfrm>
            <a:off x="9461173" y="2953599"/>
            <a:ext cx="2393785" cy="235107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106AF98-7DE5-473E-A843-C225DF98A701}"/>
              </a:ext>
            </a:extLst>
          </p:cNvPr>
          <p:cNvSpPr/>
          <p:nvPr/>
        </p:nvSpPr>
        <p:spPr>
          <a:xfrm>
            <a:off x="6288725" y="2955029"/>
            <a:ext cx="2393786" cy="234921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340D264-FCF3-4FF3-B961-A731C4F9B4F7}"/>
              </a:ext>
            </a:extLst>
          </p:cNvPr>
          <p:cNvSpPr/>
          <p:nvPr/>
        </p:nvSpPr>
        <p:spPr>
          <a:xfrm>
            <a:off x="6344397" y="68129"/>
            <a:ext cx="2356543" cy="239230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2A68D15-23F7-40CA-BBAE-5EA3160C8B31}"/>
              </a:ext>
            </a:extLst>
          </p:cNvPr>
          <p:cNvSpPr/>
          <p:nvPr/>
        </p:nvSpPr>
        <p:spPr>
          <a:xfrm>
            <a:off x="2945113" y="2953599"/>
            <a:ext cx="2524626" cy="234921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CB404B-002D-47BE-9617-1A9EAC7C36AF}"/>
              </a:ext>
            </a:extLst>
          </p:cNvPr>
          <p:cNvSpPr txBox="1"/>
          <p:nvPr/>
        </p:nvSpPr>
        <p:spPr>
          <a:xfrm>
            <a:off x="255672" y="135985"/>
            <a:ext cx="4966777" cy="2256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 нашей большой дружной СПОРТИВНОЙ СЕМЬИ  </a:t>
            </a:r>
            <a:r>
              <a:rPr lang="ru-RU" sz="18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 КОМАНДА  ТРЕНЕРОВ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профессионалов своего дела                     ЦСП «Спорт-класс»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Владивосток, г.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Артем,       п.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Новый, с.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Вольно – Надеждинское) , три тренера СК 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Gym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г.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Владивосток, три тренера г. Б. Камень.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EE5015-2B95-4FE3-A1E5-917297CA7306}"/>
              </a:ext>
            </a:extLst>
          </p:cNvPr>
          <p:cNvSpPr txBox="1"/>
          <p:nvPr/>
        </p:nvSpPr>
        <p:spPr>
          <a:xfrm>
            <a:off x="2913002" y="4968033"/>
            <a:ext cx="27532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Чернышева Валентина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F988EA-425B-4304-BA8E-7EB25B946881}"/>
              </a:ext>
            </a:extLst>
          </p:cNvPr>
          <p:cNvSpPr txBox="1"/>
          <p:nvPr/>
        </p:nvSpPr>
        <p:spPr>
          <a:xfrm>
            <a:off x="6635927" y="2128455"/>
            <a:ext cx="177348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Сурина Лидия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814A25-31E3-4E3E-9834-FDA50A3F2D32}"/>
              </a:ext>
            </a:extLst>
          </p:cNvPr>
          <p:cNvSpPr txBox="1"/>
          <p:nvPr/>
        </p:nvSpPr>
        <p:spPr>
          <a:xfrm>
            <a:off x="9352396" y="2128455"/>
            <a:ext cx="252880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Большакова Ксения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74C697-462A-4031-89D8-A97D760E9440}"/>
              </a:ext>
            </a:extLst>
          </p:cNvPr>
          <p:cNvSpPr txBox="1"/>
          <p:nvPr/>
        </p:nvSpPr>
        <p:spPr>
          <a:xfrm>
            <a:off x="6140217" y="4968033"/>
            <a:ext cx="287855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Кайгородцев Александр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87D63C-C4CC-4514-AAB0-8D0D108D97FE}"/>
              </a:ext>
            </a:extLst>
          </p:cNvPr>
          <p:cNvSpPr txBox="1"/>
          <p:nvPr/>
        </p:nvSpPr>
        <p:spPr>
          <a:xfrm>
            <a:off x="9683336" y="4968033"/>
            <a:ext cx="19546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Фоменко Юлия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50DEE54-7698-4B1C-BB8C-81DFC867E993}"/>
              </a:ext>
            </a:extLst>
          </p:cNvPr>
          <p:cNvSpPr/>
          <p:nvPr/>
        </p:nvSpPr>
        <p:spPr>
          <a:xfrm>
            <a:off x="-182678" y="2953599"/>
            <a:ext cx="2524626" cy="2256323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A9BA43-956F-4804-8540-DDA611FF3759}"/>
              </a:ext>
            </a:extLst>
          </p:cNvPr>
          <p:cNvSpPr txBox="1"/>
          <p:nvPr/>
        </p:nvSpPr>
        <p:spPr>
          <a:xfrm>
            <a:off x="-65697" y="4968033"/>
            <a:ext cx="237553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Голота</a:t>
            </a:r>
            <a:r>
              <a:rPr lang="ru-RU" sz="2000" b="1" dirty="0"/>
              <a:t> Александра</a:t>
            </a:r>
          </a:p>
        </p:txBody>
      </p:sp>
    </p:spTree>
    <p:extLst>
      <p:ext uri="{BB962C8B-B14F-4D97-AF65-F5344CB8AC3E}">
        <p14:creationId xmlns:p14="http://schemas.microsoft.com/office/powerpoint/2010/main" val="1277544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25657A-548A-42E0-8BE9-5F258FA6F9EC}"/>
              </a:ext>
            </a:extLst>
          </p:cNvPr>
          <p:cNvSpPr/>
          <p:nvPr/>
        </p:nvSpPr>
        <p:spPr>
          <a:xfrm>
            <a:off x="-325540" y="-96253"/>
            <a:ext cx="12689305" cy="7050505"/>
          </a:xfrm>
          <a:prstGeom prst="rect">
            <a:avLst/>
          </a:prstGeom>
          <a:solidFill>
            <a:srgbClr val="AC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B2768A3-831E-4138-9238-A062DDE87A6E}"/>
              </a:ext>
            </a:extLst>
          </p:cNvPr>
          <p:cNvSpPr/>
          <p:nvPr/>
        </p:nvSpPr>
        <p:spPr>
          <a:xfrm>
            <a:off x="529321" y="114320"/>
            <a:ext cx="2213880" cy="224238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7BF1BED-888B-4E1A-831E-076710F66291}"/>
              </a:ext>
            </a:extLst>
          </p:cNvPr>
          <p:cNvSpPr/>
          <p:nvPr/>
        </p:nvSpPr>
        <p:spPr>
          <a:xfrm>
            <a:off x="3521175" y="114320"/>
            <a:ext cx="2213880" cy="224238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2E73A2F-F9C9-4DE9-A0DC-162E219CA466}"/>
              </a:ext>
            </a:extLst>
          </p:cNvPr>
          <p:cNvSpPr/>
          <p:nvPr/>
        </p:nvSpPr>
        <p:spPr>
          <a:xfrm>
            <a:off x="9151281" y="114320"/>
            <a:ext cx="2213880" cy="219733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E2890C9-07DE-43C4-BC84-F9858DE453C7}"/>
              </a:ext>
            </a:extLst>
          </p:cNvPr>
          <p:cNvSpPr/>
          <p:nvPr/>
        </p:nvSpPr>
        <p:spPr>
          <a:xfrm>
            <a:off x="6336228" y="69274"/>
            <a:ext cx="2213880" cy="2242382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A123CA9-3D8F-419D-86A9-5563326B496B}"/>
              </a:ext>
            </a:extLst>
          </p:cNvPr>
          <p:cNvSpPr/>
          <p:nvPr/>
        </p:nvSpPr>
        <p:spPr>
          <a:xfrm>
            <a:off x="0" y="3267496"/>
            <a:ext cx="2059303" cy="2067291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EC2720-0516-48DC-8D8F-9AB473F72C53}"/>
              </a:ext>
            </a:extLst>
          </p:cNvPr>
          <p:cNvSpPr txBox="1"/>
          <p:nvPr/>
        </p:nvSpPr>
        <p:spPr>
          <a:xfrm>
            <a:off x="0" y="5006448"/>
            <a:ext cx="234701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Дроздова Светлана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BB8D5-D9DD-4866-BBD0-539C8B150F76}"/>
              </a:ext>
            </a:extLst>
          </p:cNvPr>
          <p:cNvSpPr txBox="1"/>
          <p:nvPr/>
        </p:nvSpPr>
        <p:spPr>
          <a:xfrm>
            <a:off x="3521175" y="1911546"/>
            <a:ext cx="22138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Назаренко Ирина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F529DD-BD5C-499D-AA6B-81F5FE8A12AA}"/>
              </a:ext>
            </a:extLst>
          </p:cNvPr>
          <p:cNvSpPr txBox="1"/>
          <p:nvPr/>
        </p:nvSpPr>
        <p:spPr>
          <a:xfrm>
            <a:off x="638426" y="1911546"/>
            <a:ext cx="209032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Пилецкая</a:t>
            </a:r>
            <a:r>
              <a:rPr lang="ru-RU" sz="2000" b="1" dirty="0"/>
              <a:t> Дарья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DB17EC-B3B9-4578-8F30-37D66027D7E1}"/>
              </a:ext>
            </a:extLst>
          </p:cNvPr>
          <p:cNvSpPr txBox="1"/>
          <p:nvPr/>
        </p:nvSpPr>
        <p:spPr>
          <a:xfrm>
            <a:off x="9386481" y="1911546"/>
            <a:ext cx="17434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Каткова Юлия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725913-25C1-4DDC-AA87-007662FD75A8}"/>
              </a:ext>
            </a:extLst>
          </p:cNvPr>
          <p:cNvSpPr txBox="1"/>
          <p:nvPr/>
        </p:nvSpPr>
        <p:spPr>
          <a:xfrm>
            <a:off x="6374136" y="1911546"/>
            <a:ext cx="213806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Самбурская</a:t>
            </a:r>
            <a:r>
              <a:rPr lang="ru-RU" sz="2000" b="1" dirty="0"/>
              <a:t> Инна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B3BDEC4-B99E-455E-81DE-651542556066}"/>
              </a:ext>
            </a:extLst>
          </p:cNvPr>
          <p:cNvSpPr/>
          <p:nvPr/>
        </p:nvSpPr>
        <p:spPr>
          <a:xfrm>
            <a:off x="7374065" y="3241735"/>
            <a:ext cx="2059304" cy="2004908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D0B01B3-301A-43C8-9D6A-C6CA5C1A415D}"/>
              </a:ext>
            </a:extLst>
          </p:cNvPr>
          <p:cNvSpPr/>
          <p:nvPr/>
        </p:nvSpPr>
        <p:spPr>
          <a:xfrm>
            <a:off x="4852847" y="3223769"/>
            <a:ext cx="2059303" cy="2004908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CECED3-FE3F-4AA7-B363-1ADA636235F9}"/>
              </a:ext>
            </a:extLst>
          </p:cNvPr>
          <p:cNvSpPr txBox="1"/>
          <p:nvPr/>
        </p:nvSpPr>
        <p:spPr>
          <a:xfrm>
            <a:off x="4786245" y="5006448"/>
            <a:ext cx="205184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Шадрина Алина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8509EB-386B-4B79-BA9F-D09267DBAC09}"/>
              </a:ext>
            </a:extLst>
          </p:cNvPr>
          <p:cNvSpPr txBox="1"/>
          <p:nvPr/>
        </p:nvSpPr>
        <p:spPr>
          <a:xfrm>
            <a:off x="7024991" y="5011447"/>
            <a:ext cx="275297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 </a:t>
            </a:r>
            <a:r>
              <a:rPr lang="ru-RU" sz="2000" b="1" dirty="0" err="1"/>
              <a:t>Хромиенкова</a:t>
            </a:r>
            <a:r>
              <a:rPr lang="ru-RU" sz="2000" b="1" dirty="0"/>
              <a:t> Полина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22DA924-A1C2-4E74-B08A-A9E19E231F95}"/>
              </a:ext>
            </a:extLst>
          </p:cNvPr>
          <p:cNvSpPr/>
          <p:nvPr/>
        </p:nvSpPr>
        <p:spPr>
          <a:xfrm>
            <a:off x="2483072" y="3267497"/>
            <a:ext cx="2059303" cy="2004908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E0DF5E2-E753-4786-BF69-159A2015A2C9}"/>
              </a:ext>
            </a:extLst>
          </p:cNvPr>
          <p:cNvSpPr/>
          <p:nvPr/>
        </p:nvSpPr>
        <p:spPr>
          <a:xfrm>
            <a:off x="9978924" y="3209629"/>
            <a:ext cx="2213076" cy="2004908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B2D2E-F0CE-4115-B33B-5A4217B04C6F}"/>
              </a:ext>
            </a:extLst>
          </p:cNvPr>
          <p:cNvSpPr txBox="1"/>
          <p:nvPr/>
        </p:nvSpPr>
        <p:spPr>
          <a:xfrm>
            <a:off x="2587878" y="5006448"/>
            <a:ext cx="180305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Усова Арина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D88A3C-24F7-4052-BE3E-90C3E0596E63}"/>
              </a:ext>
            </a:extLst>
          </p:cNvPr>
          <p:cNvSpPr txBox="1"/>
          <p:nvPr/>
        </p:nvSpPr>
        <p:spPr>
          <a:xfrm>
            <a:off x="9936046" y="5020874"/>
            <a:ext cx="229883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Воробьева Дарья</a:t>
            </a:r>
          </a:p>
        </p:txBody>
      </p:sp>
    </p:spTree>
    <p:extLst>
      <p:ext uri="{BB962C8B-B14F-4D97-AF65-F5344CB8AC3E}">
        <p14:creationId xmlns:p14="http://schemas.microsoft.com/office/powerpoint/2010/main" val="362226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A5B95F-63A4-49F8-A08D-AFDD341CD782}"/>
              </a:ext>
            </a:extLst>
          </p:cNvPr>
          <p:cNvSpPr/>
          <p:nvPr/>
        </p:nvSpPr>
        <p:spPr>
          <a:xfrm>
            <a:off x="-248657" y="-192505"/>
            <a:ext cx="12689305" cy="7050505"/>
          </a:xfrm>
          <a:prstGeom prst="rect">
            <a:avLst/>
          </a:prstGeom>
          <a:solidFill>
            <a:srgbClr val="AC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EF92FE-06D7-445A-9605-66A7F800A5C9}"/>
              </a:ext>
            </a:extLst>
          </p:cNvPr>
          <p:cNvSpPr/>
          <p:nvPr/>
        </p:nvSpPr>
        <p:spPr>
          <a:xfrm>
            <a:off x="4934060" y="3170605"/>
            <a:ext cx="6231118" cy="3878098"/>
          </a:xfrm>
          <a:prstGeom prst="rect">
            <a:avLst/>
          </a:prstGeom>
          <a:solidFill>
            <a:srgbClr val="CBCADC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266700">
              <a:srgbClr val="ACAAC8">
                <a:alpha val="67000"/>
              </a:srgbClr>
            </a:glow>
            <a:outerShdw sx="1000" sy="1000" algn="ctr" rotWithShape="0">
              <a:srgbClr val="000000"/>
            </a:outerShdw>
            <a:reflection endPos="0" dist="50800" dir="5400000" sy="-100000" algn="bl" rotWithShape="0"/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907C5-C4C8-4E4A-BDC3-7D9FD74E2619}"/>
              </a:ext>
            </a:extLst>
          </p:cNvPr>
          <p:cNvSpPr txBox="1"/>
          <p:nvPr/>
        </p:nvSpPr>
        <p:spPr>
          <a:xfrm>
            <a:off x="461204" y="530317"/>
            <a:ext cx="11269581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spcAft>
                <a:spcPts val="800"/>
              </a:spcAft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так-же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800"/>
              </a:spcAft>
            </a:pPr>
            <a:r>
              <a:rPr lang="ru-RU" sz="32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3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СПОРТСМЕНЫ  ФЕДЕРАЦИИ </a:t>
            </a: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 176 спортсменов, из них 38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состоят </a:t>
            </a: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борной команде Приморского края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F9C6EF-DB62-4E10-A67C-5FE3EA6B13EA}"/>
              </a:ext>
            </a:extLst>
          </p:cNvPr>
          <p:cNvSpPr/>
          <p:nvPr/>
        </p:nvSpPr>
        <p:spPr>
          <a:xfrm>
            <a:off x="2818614" y="2305161"/>
            <a:ext cx="6549969" cy="402252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506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A5B95F-63A4-49F8-A08D-AFDD341CD782}"/>
              </a:ext>
            </a:extLst>
          </p:cNvPr>
          <p:cNvSpPr/>
          <p:nvPr/>
        </p:nvSpPr>
        <p:spPr>
          <a:xfrm>
            <a:off x="-248653" y="-192505"/>
            <a:ext cx="12689305" cy="7050505"/>
          </a:xfrm>
          <a:prstGeom prst="rect">
            <a:avLst/>
          </a:prstGeom>
          <a:solidFill>
            <a:srgbClr val="AC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7ED4DD-9534-4436-A983-216564BFC38D}"/>
              </a:ext>
            </a:extLst>
          </p:cNvPr>
          <p:cNvSpPr/>
          <p:nvPr/>
        </p:nvSpPr>
        <p:spPr>
          <a:xfrm>
            <a:off x="1480009" y="3110847"/>
            <a:ext cx="6231118" cy="3878098"/>
          </a:xfrm>
          <a:prstGeom prst="rect">
            <a:avLst/>
          </a:prstGeom>
          <a:solidFill>
            <a:srgbClr val="CBCADC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266700">
              <a:srgbClr val="ACAAC8">
                <a:alpha val="67000"/>
              </a:srgbClr>
            </a:glow>
            <a:outerShdw sx="1000" sy="1000" algn="ctr" rotWithShape="0">
              <a:srgbClr val="000000"/>
            </a:outerShdw>
            <a:reflection endPos="0" dist="50800" dir="5400000" sy="-100000" algn="bl" rotWithShape="0"/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046886-15CA-4039-B51C-45D835E67A45}"/>
              </a:ext>
            </a:extLst>
          </p:cNvPr>
          <p:cNvSpPr txBox="1"/>
          <p:nvPr/>
        </p:nvSpPr>
        <p:spPr>
          <a:xfrm>
            <a:off x="711867" y="466149"/>
            <a:ext cx="10768264" cy="1225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3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Будущие Чемпионы групп ОФП </a:t>
            </a: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954 человек по   </a:t>
            </a:r>
          </a:p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Приморскому краю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E6538D-EE80-4602-9CA7-5B6E3BE322FA}"/>
              </a:ext>
            </a:extLst>
          </p:cNvPr>
          <p:cNvSpPr/>
          <p:nvPr/>
        </p:nvSpPr>
        <p:spPr>
          <a:xfrm>
            <a:off x="2823404" y="2108609"/>
            <a:ext cx="6545179" cy="402656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0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A5B95F-63A4-49F8-A08D-AFDD341CD782}"/>
              </a:ext>
            </a:extLst>
          </p:cNvPr>
          <p:cNvSpPr/>
          <p:nvPr/>
        </p:nvSpPr>
        <p:spPr>
          <a:xfrm>
            <a:off x="-248653" y="-192505"/>
            <a:ext cx="12689305" cy="7050505"/>
          </a:xfrm>
          <a:prstGeom prst="rect">
            <a:avLst/>
          </a:prstGeom>
          <a:solidFill>
            <a:srgbClr val="AC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84728D-30B1-40FF-9EF1-836AF1D0B16B}"/>
              </a:ext>
            </a:extLst>
          </p:cNvPr>
          <p:cNvSpPr/>
          <p:nvPr/>
        </p:nvSpPr>
        <p:spPr>
          <a:xfrm>
            <a:off x="4515439" y="3278778"/>
            <a:ext cx="6231118" cy="3878098"/>
          </a:xfrm>
          <a:prstGeom prst="rect">
            <a:avLst/>
          </a:prstGeom>
          <a:solidFill>
            <a:srgbClr val="CBCADC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266700">
              <a:srgbClr val="ACAAC8">
                <a:alpha val="67000"/>
              </a:srgbClr>
            </a:glow>
            <a:outerShdw sx="1000" sy="1000" algn="ctr" rotWithShape="0">
              <a:srgbClr val="000000"/>
            </a:outerShdw>
            <a:reflection endPos="0" dist="50800" dir="5400000" sy="-100000" algn="bl" rotWithShape="0"/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D33A2-80B7-436D-B60F-0415F3640CBB}"/>
              </a:ext>
            </a:extLst>
          </p:cNvPr>
          <p:cNvSpPr txBox="1"/>
          <p:nvPr/>
        </p:nvSpPr>
        <p:spPr>
          <a:xfrm>
            <a:off x="654889" y="140842"/>
            <a:ext cx="11423989" cy="1992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3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НАШИ «Серебряные </a:t>
            </a:r>
            <a:r>
              <a:rPr lang="ru-RU" sz="32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3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емпионы» </a:t>
            </a:r>
          </a:p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 социальный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</a:t>
            </a:r>
          </a:p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«Зажигаем не по 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ДЕДски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Приморье» продолжает свою работу в г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Владивосток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Артем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альтернативный процесс 6">
            <a:extLst>
              <a:ext uri="{FF2B5EF4-FFF2-40B4-BE49-F238E27FC236}">
                <a16:creationId xmlns:a16="http://schemas.microsoft.com/office/drawing/2014/main" id="{424ABEB4-4350-4860-A772-9778FC07443A}"/>
              </a:ext>
            </a:extLst>
          </p:cNvPr>
          <p:cNvSpPr/>
          <p:nvPr/>
        </p:nvSpPr>
        <p:spPr>
          <a:xfrm>
            <a:off x="2837468" y="2240933"/>
            <a:ext cx="6531115" cy="4231129"/>
          </a:xfrm>
          <a:prstGeom prst="flowChartAlternateProcess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18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A5B95F-63A4-49F8-A08D-AFDD341CD782}"/>
              </a:ext>
            </a:extLst>
          </p:cNvPr>
          <p:cNvSpPr/>
          <p:nvPr/>
        </p:nvSpPr>
        <p:spPr>
          <a:xfrm>
            <a:off x="-248657" y="-192505"/>
            <a:ext cx="12689305" cy="7050505"/>
          </a:xfrm>
          <a:prstGeom prst="rect">
            <a:avLst/>
          </a:prstGeom>
          <a:solidFill>
            <a:srgbClr val="AC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A5E6A-BA1E-4E79-8277-2A1ABAB1F869}"/>
              </a:ext>
            </a:extLst>
          </p:cNvPr>
          <p:cNvSpPr txBox="1"/>
          <p:nvPr/>
        </p:nvSpPr>
        <p:spPr>
          <a:xfrm>
            <a:off x="87627" y="255398"/>
            <a:ext cx="12016735" cy="6154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2024 году нами охвачено: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Шесть муниципалитетов Приморского края, в том числе пять микрорайонов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г.Владивостока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2024 году нами проведено: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50 открытых уроков по все подразделениям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- два спортивных квеста для Будущих Чемпионов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два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квалификационных соревнования для Будущих Чемпионов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официальных соревнований по спортивной аэробике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д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 спортивных фестиваля «Елка в кроссовках - 2024» и «Весна в кроссовках – 2024»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- 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ыездной фестиваль «Маяки Дружбы»,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г.Янцзи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КНР , совместно с нашим партнером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Туристским агентством «Планета Лайн»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- проведено два отчетных концерта Федерации с количеством зрителей 500 человек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- более 200 человек сдали нормативы ГТО на «золотой» и «серебряный» значок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- наши спортсмены, члены сборной команды Приморского края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приняли участие в Чемпионате и Первенстве России,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в двух всероссийских соревнованиях по спортивной аэробике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- д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 судьи прошли аттестационны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 семинар на цикл 2025-2028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подтвердив вторую и четвертую категорию ФИЖ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трем судьям в Приморском крае присвоена первая категория спортивного судьи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673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89126D-F2BC-477A-BBFB-91719C9A730C}"/>
              </a:ext>
            </a:extLst>
          </p:cNvPr>
          <p:cNvSpPr/>
          <p:nvPr/>
        </p:nvSpPr>
        <p:spPr>
          <a:xfrm>
            <a:off x="-248657" y="-192505"/>
            <a:ext cx="12689305" cy="7050505"/>
          </a:xfrm>
          <a:prstGeom prst="rect">
            <a:avLst/>
          </a:prstGeom>
          <a:solidFill>
            <a:srgbClr val="AC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97AD35-D1DE-4C71-B711-FC7BE6A7C9A4}"/>
              </a:ext>
            </a:extLst>
          </p:cNvPr>
          <p:cNvSpPr txBox="1"/>
          <p:nvPr/>
        </p:nvSpPr>
        <p:spPr>
          <a:xfrm>
            <a:off x="3231394" y="1113686"/>
            <a:ext cx="6344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/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2024 году присвоены спортивные разряды:</a:t>
            </a:r>
          </a:p>
          <a:p>
            <a:endParaRPr lang="ru-RU" dirty="0"/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2EE14D01-9738-4217-9447-6A39F49F2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641137"/>
              </p:ext>
            </p:extLst>
          </p:nvPr>
        </p:nvGraphicFramePr>
        <p:xfrm>
          <a:off x="2658359" y="1939872"/>
          <a:ext cx="7490722" cy="2350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2237">
                  <a:extLst>
                    <a:ext uri="{9D8B030D-6E8A-4147-A177-3AD203B41FA5}">
                      <a16:colId xmlns:a16="http://schemas.microsoft.com/office/drawing/2014/main" val="2441170270"/>
                    </a:ext>
                  </a:extLst>
                </a:gridCol>
                <a:gridCol w="3598485">
                  <a:extLst>
                    <a:ext uri="{9D8B030D-6E8A-4147-A177-3AD203B41FA5}">
                      <a16:colId xmlns:a16="http://schemas.microsoft.com/office/drawing/2014/main" val="949408748"/>
                    </a:ext>
                  </a:extLst>
                </a:gridCol>
              </a:tblGrid>
              <a:tr h="641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3,2,1 юношеские разряды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260922"/>
                  </a:ext>
                </a:extLst>
              </a:tr>
              <a:tr h="644015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 взрослый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883923"/>
                  </a:ext>
                </a:extLst>
              </a:tr>
              <a:tr h="527901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взрослый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91617"/>
                  </a:ext>
                </a:extLst>
              </a:tr>
              <a:tr h="537328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Кандидаты в мастера спортом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847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7306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827</Words>
  <Application>Microsoft Office PowerPoint</Application>
  <PresentationFormat>Широкоэкранный</PresentationFormat>
  <Paragraphs>116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Valerykan Ya</dc:creator>
  <cp:lastModifiedBy>Valerykan Ya</cp:lastModifiedBy>
  <cp:revision>51</cp:revision>
  <dcterms:created xsi:type="dcterms:W3CDTF">2024-07-12T05:01:50Z</dcterms:created>
  <dcterms:modified xsi:type="dcterms:W3CDTF">2025-02-22T04:14:40Z</dcterms:modified>
</cp:coreProperties>
</file>