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71" r:id="rId5"/>
    <p:sldId id="272" r:id="rId6"/>
    <p:sldId id="273" r:id="rId7"/>
    <p:sldId id="274" r:id="rId8"/>
    <p:sldId id="258" r:id="rId9"/>
    <p:sldId id="259" r:id="rId10"/>
    <p:sldId id="275" r:id="rId11"/>
    <p:sldId id="260" r:id="rId12"/>
    <p:sldId id="276" r:id="rId13"/>
    <p:sldId id="261" r:id="rId14"/>
    <p:sldId id="262" r:id="rId15"/>
    <p:sldId id="277" r:id="rId16"/>
    <p:sldId id="263" r:id="rId17"/>
    <p:sldId id="264" r:id="rId18"/>
    <p:sldId id="265" r:id="rId19"/>
    <p:sldId id="266" r:id="rId20"/>
    <p:sldId id="268" r:id="rId21"/>
    <p:sldId id="269"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2E25FD8-64B5-49D5-BF14-02E7582E44A4}"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6CFE7-F1E8-4F9A-B76A-582FF6769DD4}" type="slidenum">
              <a:rPr lang="ru-RU" smtClean="0"/>
              <a:t>‹#›</a:t>
            </a:fld>
            <a:endParaRPr lang="ru-RU"/>
          </a:p>
        </p:txBody>
      </p:sp>
    </p:spTree>
    <p:extLst>
      <p:ext uri="{BB962C8B-B14F-4D97-AF65-F5344CB8AC3E}">
        <p14:creationId xmlns:p14="http://schemas.microsoft.com/office/powerpoint/2010/main" val="85319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E25FD8-64B5-49D5-BF14-02E7582E44A4}"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6CFE7-F1E8-4F9A-B76A-582FF6769DD4}" type="slidenum">
              <a:rPr lang="ru-RU" smtClean="0"/>
              <a:t>‹#›</a:t>
            </a:fld>
            <a:endParaRPr lang="ru-RU"/>
          </a:p>
        </p:txBody>
      </p:sp>
    </p:spTree>
    <p:extLst>
      <p:ext uri="{BB962C8B-B14F-4D97-AF65-F5344CB8AC3E}">
        <p14:creationId xmlns:p14="http://schemas.microsoft.com/office/powerpoint/2010/main" val="397126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E25FD8-64B5-49D5-BF14-02E7582E44A4}"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6CFE7-F1E8-4F9A-B76A-582FF6769DD4}" type="slidenum">
              <a:rPr lang="ru-RU" smtClean="0"/>
              <a:t>‹#›</a:t>
            </a:fld>
            <a:endParaRPr lang="ru-RU"/>
          </a:p>
        </p:txBody>
      </p:sp>
    </p:spTree>
    <p:extLst>
      <p:ext uri="{BB962C8B-B14F-4D97-AF65-F5344CB8AC3E}">
        <p14:creationId xmlns:p14="http://schemas.microsoft.com/office/powerpoint/2010/main" val="207053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2E25FD8-64B5-49D5-BF14-02E7582E44A4}"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6CFE7-F1E8-4F9A-B76A-582FF6769DD4}" type="slidenum">
              <a:rPr lang="ru-RU" smtClean="0"/>
              <a:t>‹#›</a:t>
            </a:fld>
            <a:endParaRPr lang="ru-RU"/>
          </a:p>
        </p:txBody>
      </p:sp>
    </p:spTree>
    <p:extLst>
      <p:ext uri="{BB962C8B-B14F-4D97-AF65-F5344CB8AC3E}">
        <p14:creationId xmlns:p14="http://schemas.microsoft.com/office/powerpoint/2010/main" val="78228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2E25FD8-64B5-49D5-BF14-02E7582E44A4}" type="datetimeFigureOut">
              <a:rPr lang="ru-RU" smtClean="0"/>
              <a:t>23.02.2021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E6CFE7-F1E8-4F9A-B76A-582FF6769DD4}" type="slidenum">
              <a:rPr lang="ru-RU" smtClean="0"/>
              <a:t>‹#›</a:t>
            </a:fld>
            <a:endParaRPr lang="ru-RU"/>
          </a:p>
        </p:txBody>
      </p:sp>
    </p:spTree>
    <p:extLst>
      <p:ext uri="{BB962C8B-B14F-4D97-AF65-F5344CB8AC3E}">
        <p14:creationId xmlns:p14="http://schemas.microsoft.com/office/powerpoint/2010/main" val="2409135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2E25FD8-64B5-49D5-BF14-02E7582E44A4}"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6CFE7-F1E8-4F9A-B76A-582FF6769DD4}" type="slidenum">
              <a:rPr lang="ru-RU" smtClean="0"/>
              <a:t>‹#›</a:t>
            </a:fld>
            <a:endParaRPr lang="ru-RU"/>
          </a:p>
        </p:txBody>
      </p:sp>
    </p:spTree>
    <p:extLst>
      <p:ext uri="{BB962C8B-B14F-4D97-AF65-F5344CB8AC3E}">
        <p14:creationId xmlns:p14="http://schemas.microsoft.com/office/powerpoint/2010/main" val="3760588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2E25FD8-64B5-49D5-BF14-02E7582E44A4}" type="datetimeFigureOut">
              <a:rPr lang="ru-RU" smtClean="0"/>
              <a:t>23.02.2021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8E6CFE7-F1E8-4F9A-B76A-582FF6769DD4}" type="slidenum">
              <a:rPr lang="ru-RU" smtClean="0"/>
              <a:t>‹#›</a:t>
            </a:fld>
            <a:endParaRPr lang="ru-RU"/>
          </a:p>
        </p:txBody>
      </p:sp>
    </p:spTree>
    <p:extLst>
      <p:ext uri="{BB962C8B-B14F-4D97-AF65-F5344CB8AC3E}">
        <p14:creationId xmlns:p14="http://schemas.microsoft.com/office/powerpoint/2010/main" val="1006457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2E25FD8-64B5-49D5-BF14-02E7582E44A4}" type="datetimeFigureOut">
              <a:rPr lang="ru-RU" smtClean="0"/>
              <a:t>23.02.2021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8E6CFE7-F1E8-4F9A-B76A-582FF6769DD4}" type="slidenum">
              <a:rPr lang="ru-RU" smtClean="0"/>
              <a:t>‹#›</a:t>
            </a:fld>
            <a:endParaRPr lang="ru-RU"/>
          </a:p>
        </p:txBody>
      </p:sp>
    </p:spTree>
    <p:extLst>
      <p:ext uri="{BB962C8B-B14F-4D97-AF65-F5344CB8AC3E}">
        <p14:creationId xmlns:p14="http://schemas.microsoft.com/office/powerpoint/2010/main" val="3377231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E25FD8-64B5-49D5-BF14-02E7582E44A4}" type="datetimeFigureOut">
              <a:rPr lang="ru-RU" smtClean="0"/>
              <a:t>23.02.2021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8E6CFE7-F1E8-4F9A-B76A-582FF6769DD4}" type="slidenum">
              <a:rPr lang="ru-RU" smtClean="0"/>
              <a:t>‹#›</a:t>
            </a:fld>
            <a:endParaRPr lang="ru-RU"/>
          </a:p>
        </p:txBody>
      </p:sp>
    </p:spTree>
    <p:extLst>
      <p:ext uri="{BB962C8B-B14F-4D97-AF65-F5344CB8AC3E}">
        <p14:creationId xmlns:p14="http://schemas.microsoft.com/office/powerpoint/2010/main" val="320617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2E25FD8-64B5-49D5-BF14-02E7582E44A4}"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6CFE7-F1E8-4F9A-B76A-582FF6769DD4}" type="slidenum">
              <a:rPr lang="ru-RU" smtClean="0"/>
              <a:t>‹#›</a:t>
            </a:fld>
            <a:endParaRPr lang="ru-RU"/>
          </a:p>
        </p:txBody>
      </p:sp>
    </p:spTree>
    <p:extLst>
      <p:ext uri="{BB962C8B-B14F-4D97-AF65-F5344CB8AC3E}">
        <p14:creationId xmlns:p14="http://schemas.microsoft.com/office/powerpoint/2010/main" val="1884445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2E25FD8-64B5-49D5-BF14-02E7582E44A4}" type="datetimeFigureOut">
              <a:rPr lang="ru-RU" smtClean="0"/>
              <a:t>23.02.2021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E6CFE7-F1E8-4F9A-B76A-582FF6769DD4}" type="slidenum">
              <a:rPr lang="ru-RU" smtClean="0"/>
              <a:t>‹#›</a:t>
            </a:fld>
            <a:endParaRPr lang="ru-RU"/>
          </a:p>
        </p:txBody>
      </p:sp>
    </p:spTree>
    <p:extLst>
      <p:ext uri="{BB962C8B-B14F-4D97-AF65-F5344CB8AC3E}">
        <p14:creationId xmlns:p14="http://schemas.microsoft.com/office/powerpoint/2010/main" val="405734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25FD8-64B5-49D5-BF14-02E7582E44A4}" type="datetimeFigureOut">
              <a:rPr lang="ru-RU" smtClean="0"/>
              <a:t>23.02.2021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6CFE7-F1E8-4F9A-B76A-582FF6769DD4}" type="slidenum">
              <a:rPr lang="ru-RU" smtClean="0"/>
              <a:t>‹#›</a:t>
            </a:fld>
            <a:endParaRPr lang="ru-RU"/>
          </a:p>
        </p:txBody>
      </p:sp>
    </p:spTree>
    <p:extLst>
      <p:ext uri="{BB962C8B-B14F-4D97-AF65-F5344CB8AC3E}">
        <p14:creationId xmlns:p14="http://schemas.microsoft.com/office/powerpoint/2010/main" val="3263558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urspresent.ru/assets/images/resources/598/69b90ed4e4087e02faaaccf33a843d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22005" y="1355075"/>
            <a:ext cx="4412105" cy="954107"/>
          </a:xfrm>
          <a:prstGeom prst="rect">
            <a:avLst/>
          </a:prstGeom>
          <a:noFill/>
        </p:spPr>
        <p:txBody>
          <a:bodyPr wrap="none" rtlCol="0">
            <a:spAutoFit/>
          </a:bodyPr>
          <a:lstStyle/>
          <a:p>
            <a:r>
              <a:rPr lang="ru-RU" sz="2800" b="1" dirty="0" smtClean="0">
                <a:latin typeface="Times New Roman" panose="02020603050405020304" pitchFamily="18" charset="0"/>
                <a:cs typeface="Times New Roman" panose="02020603050405020304" pitchFamily="18" charset="0"/>
              </a:rPr>
              <a:t>Адаптация детей раннего </a:t>
            </a:r>
          </a:p>
          <a:p>
            <a:r>
              <a:rPr lang="ru-RU" sz="2800" b="1" dirty="0" smtClean="0">
                <a:latin typeface="Times New Roman" panose="02020603050405020304" pitchFamily="18" charset="0"/>
                <a:cs typeface="Times New Roman" panose="02020603050405020304" pitchFamily="18" charset="0"/>
              </a:rPr>
              <a:t>возраста к детскому саду</a:t>
            </a:r>
            <a:endParaRPr lang="ru-RU" sz="2800" b="1" dirty="0">
              <a:latin typeface="Times New Roman" panose="02020603050405020304" pitchFamily="18" charset="0"/>
              <a:cs typeface="Times New Roman" panose="02020603050405020304" pitchFamily="18" charset="0"/>
            </a:endParaRPr>
          </a:p>
        </p:txBody>
      </p:sp>
      <p:sp>
        <p:nvSpPr>
          <p:cNvPr id="6" name="TextBox 5"/>
          <p:cNvSpPr txBox="1"/>
          <p:nvPr/>
        </p:nvSpPr>
        <p:spPr>
          <a:xfrm flipH="1">
            <a:off x="5377882" y="3899971"/>
            <a:ext cx="3898320" cy="923330"/>
          </a:xfrm>
          <a:prstGeom prst="rect">
            <a:avLst/>
          </a:prstGeom>
          <a:noFill/>
        </p:spPr>
        <p:txBody>
          <a:bodyPr wrap="square" rtlCol="0">
            <a:spAutoFit/>
          </a:bodyPr>
          <a:lstStyle/>
          <a:p>
            <a:r>
              <a:rPr lang="ru-RU" dirty="0" smtClean="0"/>
              <a:t>  </a:t>
            </a:r>
            <a:r>
              <a:rPr lang="ru-RU" dirty="0" smtClean="0">
                <a:latin typeface="Times New Roman" panose="02020603050405020304" pitchFamily="18" charset="0"/>
                <a:cs typeface="Times New Roman" panose="02020603050405020304" pitchFamily="18" charset="0"/>
              </a:rPr>
              <a:t>Подготовили воспитатели</a:t>
            </a:r>
          </a:p>
          <a:p>
            <a:r>
              <a:rPr lang="ru-RU" dirty="0" err="1" smtClean="0">
                <a:latin typeface="Times New Roman" panose="02020603050405020304" pitchFamily="18" charset="0"/>
                <a:cs typeface="Times New Roman" panose="02020603050405020304" pitchFamily="18" charset="0"/>
              </a:rPr>
              <a:t>Хотулева</a:t>
            </a:r>
            <a:r>
              <a:rPr lang="ru-RU" dirty="0" smtClean="0">
                <a:latin typeface="Times New Roman" panose="02020603050405020304" pitchFamily="18" charset="0"/>
                <a:cs typeface="Times New Roman" panose="02020603050405020304" pitchFamily="18" charset="0"/>
              </a:rPr>
              <a:t> О.М.</a:t>
            </a:r>
          </a:p>
          <a:p>
            <a:r>
              <a:rPr lang="ru-RU" dirty="0" smtClean="0">
                <a:latin typeface="Times New Roman" panose="02020603050405020304" pitchFamily="18" charset="0"/>
                <a:cs typeface="Times New Roman" panose="02020603050405020304" pitchFamily="18" charset="0"/>
              </a:rPr>
              <a:t>Шадрина С.В.</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7970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3" name="Заголовок 2"/>
          <p:cNvSpPr>
            <a:spLocks noGrp="1"/>
          </p:cNvSpPr>
          <p:nvPr>
            <p:ph type="title"/>
          </p:nvPr>
        </p:nvSpPr>
        <p:spPr>
          <a:xfrm>
            <a:off x="838200" y="365126"/>
            <a:ext cx="10515600" cy="461140"/>
          </a:xfrm>
        </p:spPr>
        <p:txBody>
          <a:bodyPr>
            <a:noAutofit/>
          </a:bodyPr>
          <a:lstStyle/>
          <a:p>
            <a:pPr algn="ctr"/>
            <a:r>
              <a:rPr lang="ru-RU" sz="3600" b="1" dirty="0" smtClean="0">
                <a:latin typeface="Times New Roman" panose="02020603050405020304" pitchFamily="18" charset="0"/>
                <a:cs typeface="Times New Roman" panose="02020603050405020304" pitchFamily="18" charset="0"/>
              </a:rPr>
              <a:t>Советы родителям</a:t>
            </a:r>
            <a:endParaRPr lang="ru-RU" sz="3600"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838200" y="936434"/>
            <a:ext cx="10515600" cy="5240529"/>
          </a:xfrm>
        </p:spPr>
        <p:txBody>
          <a:bodyPr>
            <a:normAutofit/>
          </a:bodyPr>
          <a:lstStyle/>
          <a:p>
            <a:r>
              <a:rPr lang="ru-RU" sz="2000" dirty="0">
                <a:latin typeface="Times New Roman" panose="02020603050405020304" pitchFamily="18" charset="0"/>
                <a:cs typeface="Times New Roman" panose="02020603050405020304" pitchFamily="18" charset="0"/>
              </a:rPr>
              <a:t>сон и отдых важны для комплексного </a:t>
            </a:r>
            <a:r>
              <a:rPr lang="ru-RU" sz="2000" dirty="0" smtClean="0">
                <a:latin typeface="Times New Roman" panose="02020603050405020304" pitchFamily="18" charset="0"/>
                <a:cs typeface="Times New Roman" panose="02020603050405020304" pitchFamily="18" charset="0"/>
              </a:rPr>
              <a:t>развития (Дневной </a:t>
            </a:r>
            <a:r>
              <a:rPr lang="ru-RU" sz="2000" dirty="0">
                <a:latin typeface="Times New Roman" panose="02020603050405020304" pitchFamily="18" charset="0"/>
                <a:cs typeface="Times New Roman" panose="02020603050405020304" pitchFamily="18" charset="0"/>
              </a:rPr>
              <a:t>сон лучше начать в промежутке с 11.30 до 12.30 и длительностью на 2-2,5 часа. Старайтесь продлевать сон, если малыш просыпается через </a:t>
            </a:r>
            <a:r>
              <a:rPr lang="ru-RU" sz="2000" dirty="0" smtClean="0">
                <a:latin typeface="Times New Roman" panose="02020603050405020304" pitchFamily="18" charset="0"/>
                <a:cs typeface="Times New Roman" panose="02020603050405020304" pitchFamily="18" charset="0"/>
              </a:rPr>
              <a:t>час).</a:t>
            </a:r>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прогулки</a:t>
            </a:r>
            <a:r>
              <a:rPr lang="ru-RU" sz="2000" dirty="0">
                <a:latin typeface="Times New Roman" panose="02020603050405020304" pitchFamily="18" charset="0"/>
                <a:cs typeface="Times New Roman" panose="02020603050405020304" pitchFamily="18" charset="0"/>
              </a:rPr>
              <a:t>, занятия физкультурой – для опорно-двигательного аппарата </a:t>
            </a:r>
            <a:r>
              <a:rPr lang="ru-RU" sz="2000" dirty="0" smtClean="0">
                <a:latin typeface="Times New Roman" panose="02020603050405020304" pitchFamily="18" charset="0"/>
                <a:cs typeface="Times New Roman" panose="02020603050405020304" pitchFamily="18" charset="0"/>
              </a:rPr>
              <a:t>(Утром </a:t>
            </a:r>
            <a:r>
              <a:rPr lang="ru-RU" sz="2000" dirty="0">
                <a:latin typeface="Times New Roman" panose="02020603050405020304" pitchFamily="18" charset="0"/>
                <a:cs typeface="Times New Roman" panose="02020603050405020304" pitchFamily="18" charset="0"/>
              </a:rPr>
              <a:t>можно пошагать-попрыгать, сделать вместе гимнастику, потанцевать, а после дневного сна – прогулки на улице, но не в коляске, а давать малышу возможность побольше </a:t>
            </a:r>
            <a:r>
              <a:rPr lang="ru-RU" sz="2000" dirty="0" smtClean="0">
                <a:latin typeface="Times New Roman" panose="02020603050405020304" pitchFamily="18" charset="0"/>
                <a:cs typeface="Times New Roman" panose="02020603050405020304" pitchFamily="18" charset="0"/>
              </a:rPr>
              <a:t>шагать. Хорошему </a:t>
            </a:r>
            <a:r>
              <a:rPr lang="ru-RU" sz="2000" dirty="0">
                <a:latin typeface="Times New Roman" panose="02020603050405020304" pitchFamily="18" charset="0"/>
                <a:cs typeface="Times New Roman" panose="02020603050405020304" pitchFamily="18" charset="0"/>
              </a:rPr>
              <a:t>физическому и психическому развитию способствуют бассейн, массаж, прогулки в парке или у песочницы во дворе, а также походы в гости</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5" name="Рисунок 4" descr="https://sun1-91.userapi.com/t6AK9hx-ojhALUm3jztixgtETsUD6d9dUoXcQQ/kT2DBR9ghMk.jpg"/>
          <p:cNvPicPr/>
          <p:nvPr/>
        </p:nvPicPr>
        <p:blipFill>
          <a:blip r:embed="rId3">
            <a:extLst>
              <a:ext uri="{28A0092B-C50C-407E-A947-70E740481C1C}">
                <a14:useLocalDpi xmlns:a14="http://schemas.microsoft.com/office/drawing/2010/main" val="0"/>
              </a:ext>
            </a:extLst>
          </a:blip>
          <a:srcRect/>
          <a:stretch>
            <a:fillRect/>
          </a:stretch>
        </p:blipFill>
        <p:spPr bwMode="auto">
          <a:xfrm>
            <a:off x="6059277" y="3283027"/>
            <a:ext cx="6014624" cy="3452793"/>
          </a:xfrm>
          <a:prstGeom prst="rect">
            <a:avLst/>
          </a:prstGeom>
          <a:noFill/>
          <a:ln>
            <a:noFill/>
          </a:ln>
        </p:spPr>
      </p:pic>
    </p:spTree>
    <p:extLst>
      <p:ext uri="{BB962C8B-B14F-4D97-AF65-F5344CB8AC3E}">
        <p14:creationId xmlns:p14="http://schemas.microsoft.com/office/powerpoint/2010/main" val="272635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3" name="Заголовок 2"/>
          <p:cNvSpPr>
            <a:spLocks noGrp="1"/>
          </p:cNvSpPr>
          <p:nvPr>
            <p:ph type="title"/>
          </p:nvPr>
        </p:nvSpPr>
        <p:spPr>
          <a:xfrm>
            <a:off x="838200" y="365125"/>
            <a:ext cx="10515600" cy="549275"/>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Советы родителям</a:t>
            </a:r>
            <a:endParaRPr lang="ru-RU"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838200" y="1090670"/>
            <a:ext cx="10515600" cy="5086293"/>
          </a:xfrm>
        </p:spPr>
        <p:txBody>
          <a:bodyPr>
            <a:normAutofit/>
          </a:bodyPr>
          <a:lstStyle/>
          <a:p>
            <a:r>
              <a:rPr lang="ru-RU" sz="2000" dirty="0">
                <a:latin typeface="Times New Roman" panose="02020603050405020304" pitchFamily="18" charset="0"/>
                <a:cs typeface="Times New Roman" panose="02020603050405020304" pitchFamily="18" charset="0"/>
              </a:rPr>
              <a:t>Чтобы привыкание к ДОУ было максимально безболезненным для ребёнка, нужно сделать его постепенным (у каждого ребенка проходит индивидуально);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течении 1-й недели ребёнок посещает детский сад 1-2 часа</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Последующие </a:t>
            </a:r>
            <a:r>
              <a:rPr lang="ru-RU" sz="2000" dirty="0">
                <a:latin typeface="Times New Roman" panose="02020603050405020304" pitchFamily="18" charset="0"/>
                <a:cs typeface="Times New Roman" panose="02020603050405020304" pitchFamily="18" charset="0"/>
              </a:rPr>
              <a:t>увеличивающие на 1-1,5 часа. Полная адаптация -10-12 недель</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При </a:t>
            </a:r>
            <a:r>
              <a:rPr lang="ru-RU" sz="2000" dirty="0">
                <a:latin typeface="Times New Roman" panose="02020603050405020304" pitchFamily="18" charset="0"/>
                <a:cs typeface="Times New Roman" panose="02020603050405020304" pitchFamily="18" charset="0"/>
              </a:rPr>
              <a:t>ярко выраженных отрицательных эмоциональных состояниях ребёнка целесообразно воздержаться от посещения детского сада на 2-3 дня;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Расскажите </a:t>
            </a:r>
            <a:r>
              <a:rPr lang="ru-RU" sz="2000" dirty="0">
                <a:latin typeface="Times New Roman" panose="02020603050405020304" pitchFamily="18" charset="0"/>
                <a:cs typeface="Times New Roman" panose="02020603050405020304" pitchFamily="18" charset="0"/>
              </a:rPr>
              <a:t>родным и знакомым в присутствии ребёнка, что вы уже ходите в детский сад. Какой он молодец. Ведь он теперь взрослый, совсем как мама и папа ходит на работу. В детском саду тебе будет интересно, ты познакомишься и подружишься с другими ребятами и взрослыми. Утром я тебя отведу в детский сад, а вечером заберу. Ты мне расскажешь, что у тебя было интересного, что ты узнал нового</a:t>
            </a:r>
            <a:r>
              <a:rPr lang="ru-RU" sz="2000" dirty="0"/>
              <a:t>. </a:t>
            </a:r>
          </a:p>
        </p:txBody>
      </p:sp>
    </p:spTree>
    <p:extLst>
      <p:ext uri="{BB962C8B-B14F-4D97-AF65-F5344CB8AC3E}">
        <p14:creationId xmlns:p14="http://schemas.microsoft.com/office/powerpoint/2010/main" val="622388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3" name="Заголовок 2"/>
          <p:cNvSpPr>
            <a:spLocks noGrp="1"/>
          </p:cNvSpPr>
          <p:nvPr>
            <p:ph type="title"/>
          </p:nvPr>
        </p:nvSpPr>
        <p:spPr>
          <a:xfrm>
            <a:off x="838200" y="365125"/>
            <a:ext cx="10515600" cy="549275"/>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Советы родителям</a:t>
            </a:r>
            <a:endParaRPr lang="ru-RU" dirty="0"/>
          </a:p>
        </p:txBody>
      </p:sp>
      <p:sp>
        <p:nvSpPr>
          <p:cNvPr id="4" name="Объект 3"/>
          <p:cNvSpPr>
            <a:spLocks noGrp="1"/>
          </p:cNvSpPr>
          <p:nvPr>
            <p:ph idx="1"/>
          </p:nvPr>
        </p:nvSpPr>
        <p:spPr>
          <a:xfrm>
            <a:off x="838200" y="1101687"/>
            <a:ext cx="10515600" cy="5075276"/>
          </a:xfrm>
        </p:spPr>
        <p:txBody>
          <a:bodyPr>
            <a:normAutofit/>
          </a:bodyPr>
          <a:lstStyle/>
          <a:p>
            <a:r>
              <a:rPr lang="ru-RU" sz="2000" dirty="0">
                <a:latin typeface="Times New Roman" panose="02020603050405020304" pitchFamily="18" charset="0"/>
                <a:cs typeface="Times New Roman" panose="02020603050405020304" pitchFamily="18" charset="0"/>
              </a:rPr>
              <a:t>Придумайте традицию – прощания или приветствия (пожатия руки, поцелуй в носик, «Пока, скоро увидимся») эти простые, но регулярно повторяющиеся мелочи позволят малышу прогнозировать ситуацию (мама всегда приходит за мной. Когда говорит : «Пока, скоро увидимся!»)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Расставание </a:t>
            </a:r>
            <a:r>
              <a:rPr lang="ru-RU" sz="2000" dirty="0">
                <a:latin typeface="Times New Roman" panose="02020603050405020304" pitchFamily="18" charset="0"/>
                <a:cs typeface="Times New Roman" panose="02020603050405020304" pitchFamily="18" charset="0"/>
              </a:rPr>
              <a:t>не следует затягивать, прощайтесь легко и быстро. Не вызывайте у ребёнка тревогу. Ваше спокойствие, уверенность, улыбка говорят малышу, что все в порядке и можно смело отправляться в группу</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Постарайтесь </a:t>
            </a:r>
            <a:r>
              <a:rPr lang="ru-RU" sz="2000" dirty="0">
                <a:latin typeface="Times New Roman" panose="02020603050405020304" pitchFamily="18" charset="0"/>
                <a:cs typeface="Times New Roman" panose="02020603050405020304" pitchFamily="18" charset="0"/>
              </a:rPr>
              <a:t>пораньше забирать ребёнка из детского сада, он очень скучает. </a:t>
            </a:r>
          </a:p>
        </p:txBody>
      </p:sp>
    </p:spTree>
    <p:extLst>
      <p:ext uri="{BB962C8B-B14F-4D97-AF65-F5344CB8AC3E}">
        <p14:creationId xmlns:p14="http://schemas.microsoft.com/office/powerpoint/2010/main" val="91899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p:spPr>
      </p:pic>
      <p:sp>
        <p:nvSpPr>
          <p:cNvPr id="3" name="Заголовок 2"/>
          <p:cNvSpPr>
            <a:spLocks noGrp="1"/>
          </p:cNvSpPr>
          <p:nvPr>
            <p:ph type="title"/>
          </p:nvPr>
        </p:nvSpPr>
        <p:spPr>
          <a:xfrm>
            <a:off x="838200" y="365125"/>
            <a:ext cx="10515600" cy="527241"/>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Советы родителям</a:t>
            </a:r>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838200" y="1101688"/>
            <a:ext cx="10515600" cy="5075276"/>
          </a:xfrm>
        </p:spPr>
        <p:txBody>
          <a:bodyPr>
            <a:normAutofit/>
          </a:bodyPr>
          <a:lstStyle/>
          <a:p>
            <a:r>
              <a:rPr lang="ru-RU" sz="2400" dirty="0">
                <a:latin typeface="Times New Roman" panose="02020603050405020304" pitchFamily="18" charset="0"/>
                <a:cs typeface="Times New Roman" panose="02020603050405020304" pitchFamily="18" charset="0"/>
              </a:rPr>
              <a:t>Первое время около месяца, стоит оставлять ребенка только до обеда. Если ребенок сам выразит желание остаться в группе и спать вместе с детьми, то оставляйте его. Если малыш еще не готов оставаться – не торопите события. Лучше немного подождать и не травмировать психику, чем поспешить и получить травму.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Некоторые </a:t>
            </a:r>
            <a:r>
              <a:rPr lang="ru-RU" sz="2400" dirty="0">
                <a:latin typeface="Times New Roman" panose="02020603050405020304" pitchFamily="18" charset="0"/>
                <a:cs typeface="Times New Roman" panose="02020603050405020304" pitchFamily="18" charset="0"/>
              </a:rPr>
              <a:t>родители ошибочно полагают, что если ребенок сходил 2-3 дня в группу нормально, то его можно оставлять на весь день. Это не так. Первая неделя – это знакомство с новым, настоящая адаптация начинается со второй недели, когда малыш понимает, что сюда ему придется ходить каждый день.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Если </a:t>
            </a:r>
            <a:r>
              <a:rPr lang="ru-RU" sz="2400" dirty="0">
                <a:latin typeface="Times New Roman" panose="02020603050405020304" pitchFamily="18" charset="0"/>
                <a:cs typeface="Times New Roman" panose="02020603050405020304" pitchFamily="18" charset="0"/>
              </a:rPr>
              <a:t>есть возможность , устраивайте иногда незапланированный выходной или даже небольшие каникулы</a:t>
            </a:r>
          </a:p>
        </p:txBody>
      </p:sp>
    </p:spTree>
    <p:extLst>
      <p:ext uri="{BB962C8B-B14F-4D97-AF65-F5344CB8AC3E}">
        <p14:creationId xmlns:p14="http://schemas.microsoft.com/office/powerpoint/2010/main" val="74927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3" name="Заголовок 2"/>
          <p:cNvSpPr>
            <a:spLocks noGrp="1"/>
          </p:cNvSpPr>
          <p:nvPr>
            <p:ph type="title"/>
          </p:nvPr>
        </p:nvSpPr>
        <p:spPr>
          <a:xfrm>
            <a:off x="838200" y="365126"/>
            <a:ext cx="10515600" cy="692494"/>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Советы родителям</a:t>
            </a:r>
            <a:endParaRPr lang="ru-RU"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838200" y="1322024"/>
            <a:ext cx="10515600" cy="4854939"/>
          </a:xfrm>
        </p:spPr>
        <p:txBody>
          <a:bodyPr>
            <a:normAutofit/>
          </a:bodyPr>
          <a:lstStyle/>
          <a:p>
            <a:r>
              <a:rPr lang="ru-RU" sz="2400" dirty="0">
                <a:latin typeface="Times New Roman" panose="02020603050405020304" pitchFamily="18" charset="0"/>
                <a:cs typeface="Times New Roman" panose="02020603050405020304" pitchFamily="18" charset="0"/>
              </a:rPr>
              <a:t>Не удивляйтесь, если вы уже справились с проблемой адаптации, а она опять возникла после болезни или больших выходных, когда ребенок долго находился дома;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Искренне </a:t>
            </a:r>
            <a:r>
              <a:rPr lang="ru-RU" sz="2400" dirty="0">
                <a:latin typeface="Times New Roman" panose="02020603050405020304" pitchFamily="18" charset="0"/>
                <a:cs typeface="Times New Roman" panose="02020603050405020304" pitchFamily="18" charset="0"/>
              </a:rPr>
              <a:t>радуйтесь успехам малыша и ищите как можно больше плюсов;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саду дети очень скучают по родителям, дома не отправляйте его играть с игрушками, если он хочет побыть с вами</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Создайте дома атмосферу уютной тишины и спокойствия;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Перед </a:t>
            </a:r>
            <a:r>
              <a:rPr lang="ru-RU" sz="2400" dirty="0">
                <a:latin typeface="Times New Roman" panose="02020603050405020304" pitchFamily="18" charset="0"/>
                <a:cs typeface="Times New Roman" panose="02020603050405020304" pitchFamily="18" charset="0"/>
              </a:rPr>
              <a:t>сном почитайте малышу книжку, послушайте музыку, спокойно поговорите о чем-нибудь.</a:t>
            </a:r>
          </a:p>
        </p:txBody>
      </p:sp>
    </p:spTree>
    <p:extLst>
      <p:ext uri="{BB962C8B-B14F-4D97-AF65-F5344CB8AC3E}">
        <p14:creationId xmlns:p14="http://schemas.microsoft.com/office/powerpoint/2010/main" val="1422865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22" y="0"/>
            <a:ext cx="12272122" cy="6858000"/>
          </a:xfrm>
          <a:prstGeom prst="rect">
            <a:avLst/>
          </a:prstGeom>
          <a:noFill/>
          <a:ln>
            <a:noFill/>
          </a:ln>
        </p:spPr>
      </p:pic>
      <p:sp>
        <p:nvSpPr>
          <p:cNvPr id="3" name="Заголовок 2"/>
          <p:cNvSpPr>
            <a:spLocks noGrp="1"/>
          </p:cNvSpPr>
          <p:nvPr>
            <p:ph type="title"/>
          </p:nvPr>
        </p:nvSpPr>
        <p:spPr>
          <a:xfrm>
            <a:off x="838200" y="365126"/>
            <a:ext cx="10515600" cy="538258"/>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Советы родителям</a:t>
            </a:r>
            <a:endParaRPr lang="ru-RU" dirty="0"/>
          </a:p>
        </p:txBody>
      </p:sp>
      <p:sp>
        <p:nvSpPr>
          <p:cNvPr id="4" name="Объект 3"/>
          <p:cNvSpPr>
            <a:spLocks noGrp="1"/>
          </p:cNvSpPr>
          <p:nvPr>
            <p:ph idx="1"/>
          </p:nvPr>
        </p:nvSpPr>
        <p:spPr>
          <a:xfrm>
            <a:off x="838200" y="903384"/>
            <a:ext cx="10515600" cy="5273579"/>
          </a:xfrm>
        </p:spPr>
        <p:txBody>
          <a:bodyPr>
            <a:normAutofit/>
          </a:bodyPr>
          <a:lstStyle/>
          <a:p>
            <a:pPr marL="0" indent="0">
              <a:buNone/>
            </a:pPr>
            <a:r>
              <a:rPr lang="ru-RU" sz="2400" dirty="0" smtClean="0">
                <a:latin typeface="Times New Roman" panose="02020603050405020304" pitchFamily="18" charset="0"/>
                <a:cs typeface="Times New Roman" panose="02020603050405020304" pitchFamily="18" charset="0"/>
              </a:rPr>
              <a:t>	Адаптационная </a:t>
            </a:r>
            <a:r>
              <a:rPr lang="ru-RU" sz="2400" dirty="0">
                <a:latin typeface="Times New Roman" panose="02020603050405020304" pitchFamily="18" charset="0"/>
                <a:cs typeface="Times New Roman" panose="02020603050405020304" pitchFamily="18" charset="0"/>
              </a:rPr>
              <a:t>система ребенка достаточно сильна, чтобы это испытание выдержать, даже если слезы текут рекой. Парадоксально, но факт: хорошо, что кроха плачет! Поверьте, у него настоящее горе, ведь он расстается с самым дорогим человеком – с вами! Он пока не знает, что вы обязательно придете, еще не установился режим. Но вы-то знаете, что происходит, и уверены, что заберете малыша из сада. Хуже, когда ребенок настолько зажат тисками стресса, что не может плакать. Плач – это помощник нервной системы, он не дает ей перегружаться. Поэтому не бойтесь детского плача, не сердитесь на ребенка за «нытье». Конечно, детские слезы заставляют вас переживать, но вы тоже обязательно справитесь.</a:t>
            </a:r>
          </a:p>
        </p:txBody>
      </p:sp>
    </p:spTree>
    <p:extLst>
      <p:ext uri="{BB962C8B-B14F-4D97-AF65-F5344CB8AC3E}">
        <p14:creationId xmlns:p14="http://schemas.microsoft.com/office/powerpoint/2010/main" val="78647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12192000" cy="6858000"/>
          </a:xfrm>
          <a:prstGeom prst="rect">
            <a:avLst/>
          </a:prstGeom>
          <a:noFill/>
          <a:ln>
            <a:noFill/>
          </a:ln>
        </p:spPr>
      </p:pic>
      <p:sp>
        <p:nvSpPr>
          <p:cNvPr id="3" name="Заголовок 2"/>
          <p:cNvSpPr>
            <a:spLocks noGrp="1"/>
          </p:cNvSpPr>
          <p:nvPr>
            <p:ph type="title"/>
          </p:nvPr>
        </p:nvSpPr>
        <p:spPr>
          <a:xfrm>
            <a:off x="838200" y="134214"/>
            <a:ext cx="10515600" cy="519774"/>
          </a:xfrm>
        </p:spPr>
        <p:txBody>
          <a:bodyPr>
            <a:normAutofit fontScale="90000"/>
          </a:bodyPr>
          <a:lstStyle/>
          <a:p>
            <a:pPr algn="ctr"/>
            <a:r>
              <a:rPr lang="ru-RU" sz="3600" b="1" dirty="0" smtClean="0">
                <a:latin typeface="Times New Roman" panose="02020603050405020304" pitchFamily="18" charset="0"/>
                <a:cs typeface="Times New Roman" panose="02020603050405020304" pitchFamily="18" charset="0"/>
              </a:rPr>
              <a:t>Что должен уметь ребенок </a:t>
            </a:r>
            <a:endParaRPr lang="ru-RU" sz="3600"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838200" y="804232"/>
            <a:ext cx="10515600" cy="5372732"/>
          </a:xfrm>
        </p:spPr>
        <p:txBody>
          <a:bodyPr>
            <a:normAutofit/>
          </a:bodyPr>
          <a:lstStyle/>
          <a:p>
            <a:pPr marL="0" indent="0">
              <a:buNone/>
            </a:pPr>
            <a:r>
              <a:rPr lang="ru-RU" sz="2000" dirty="0" smtClean="0"/>
              <a:t>	</a:t>
            </a:r>
            <a:r>
              <a:rPr lang="ru-RU" sz="2000" dirty="0" smtClean="0">
                <a:latin typeface="Times New Roman" panose="02020603050405020304" pitchFamily="18" charset="0"/>
                <a:cs typeface="Times New Roman" panose="02020603050405020304" pitchFamily="18" charset="0"/>
              </a:rPr>
              <a:t>Для</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успешной адаптации просто необходимо</a:t>
            </a:r>
            <a:r>
              <a:rPr lang="ru-RU" sz="2000" dirty="0">
                <a:latin typeface="Times New Roman" panose="02020603050405020304" pitchFamily="18" charset="0"/>
                <a:cs typeface="Times New Roman" panose="02020603050405020304" pitchFamily="18" charset="0"/>
              </a:rPr>
              <a:t>, </a:t>
            </a:r>
            <a:r>
              <a:rPr lang="ru-RU" sz="2000" u="sng" dirty="0">
                <a:latin typeface="Times New Roman" panose="02020603050405020304" pitchFamily="18" charset="0"/>
                <a:cs typeface="Times New Roman" panose="02020603050405020304" pitchFamily="18" charset="0"/>
              </a:rPr>
              <a:t>чтобы ребенок владел навыками самообслуживания</a:t>
            </a:r>
            <a:r>
              <a:rPr lang="ru-RU" sz="2000" dirty="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самостоятельно </a:t>
            </a:r>
            <a:r>
              <a:rPr lang="ru-RU" sz="2000" dirty="0">
                <a:latin typeface="Times New Roman" panose="02020603050405020304" pitchFamily="18" charset="0"/>
                <a:cs typeface="Times New Roman" panose="02020603050405020304" pitchFamily="18" charset="0"/>
              </a:rPr>
              <a:t>есть разнообразную </a:t>
            </a:r>
            <a:r>
              <a:rPr lang="ru-RU" sz="2000" dirty="0" smtClean="0">
                <a:latin typeface="Times New Roman" panose="02020603050405020304" pitchFamily="18" charset="0"/>
                <a:cs typeface="Times New Roman" panose="02020603050405020304" pitchFamily="18" charset="0"/>
              </a:rPr>
              <a:t>пищу ложкой; </a:t>
            </a:r>
          </a:p>
          <a:p>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ить </a:t>
            </a:r>
            <a:r>
              <a:rPr lang="ru-RU" sz="2000" dirty="0">
                <a:latin typeface="Times New Roman" panose="02020603050405020304" pitchFamily="18" charset="0"/>
                <a:cs typeface="Times New Roman" panose="02020603050405020304" pitchFamily="18" charset="0"/>
              </a:rPr>
              <a:t>из </a:t>
            </a:r>
            <a:r>
              <a:rPr lang="ru-RU" sz="2000" dirty="0" smtClean="0">
                <a:latin typeface="Times New Roman" panose="02020603050405020304" pitchFamily="18" charset="0"/>
                <a:cs typeface="Times New Roman" panose="02020603050405020304" pitchFamily="18" charset="0"/>
              </a:rPr>
              <a:t>чашки;</a:t>
            </a:r>
          </a:p>
          <a:p>
            <a:r>
              <a:rPr lang="ru-RU" sz="2000" dirty="0" smtClean="0">
                <a:latin typeface="Times New Roman" panose="02020603050405020304" pitchFamily="18" charset="0"/>
                <a:cs typeface="Times New Roman" panose="02020603050405020304" pitchFamily="18" charset="0"/>
              </a:rPr>
              <a:t>своевременно </a:t>
            </a:r>
            <a:r>
              <a:rPr lang="ru-RU" sz="2000" dirty="0">
                <a:latin typeface="Times New Roman" panose="02020603050405020304" pitchFamily="18" charset="0"/>
                <a:cs typeface="Times New Roman" panose="02020603050405020304" pitchFamily="18" charset="0"/>
              </a:rPr>
              <a:t>сообщать о своих потребностях: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проситься </a:t>
            </a:r>
            <a:r>
              <a:rPr lang="ru-RU" sz="2000" dirty="0">
                <a:latin typeface="Times New Roman" panose="02020603050405020304" pitchFamily="18" charset="0"/>
                <a:cs typeface="Times New Roman" panose="02020603050405020304" pitchFamily="18" charset="0"/>
              </a:rPr>
              <a:t>в туалет или на горшок</a:t>
            </a:r>
            <a:r>
              <a:rPr lang="ru-RU" sz="2000" dirty="0" smtClean="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мыть руки при помощи взрослых, пользоваться полотенцем, носовым платком; </a:t>
            </a:r>
            <a:r>
              <a:rPr lang="ru-RU" sz="2000" dirty="0" smtClean="0">
                <a:latin typeface="Times New Roman" panose="02020603050405020304" pitchFamily="18" charset="0"/>
                <a:cs typeface="Times New Roman" panose="02020603050405020304" pitchFamily="18" charset="0"/>
              </a:rPr>
              <a:t> </a:t>
            </a:r>
          </a:p>
          <a:p>
            <a:endParaRPr lang="ru-RU" sz="2000" dirty="0" smtClean="0"/>
          </a:p>
        </p:txBody>
      </p:sp>
      <p:pic>
        <p:nvPicPr>
          <p:cNvPr id="5" name="Рисунок 4" descr="https://nfdou62.edumsko.ru/uploads/2000/1427/section/76441/222.jpg"/>
          <p:cNvPicPr/>
          <p:nvPr/>
        </p:nvPicPr>
        <p:blipFill>
          <a:blip r:embed="rId3">
            <a:extLst>
              <a:ext uri="{28A0092B-C50C-407E-A947-70E740481C1C}">
                <a14:useLocalDpi xmlns:a14="http://schemas.microsoft.com/office/drawing/2010/main" val="0"/>
              </a:ext>
            </a:extLst>
          </a:blip>
          <a:srcRect/>
          <a:stretch>
            <a:fillRect/>
          </a:stretch>
        </p:blipFill>
        <p:spPr bwMode="auto">
          <a:xfrm>
            <a:off x="340502" y="3492347"/>
            <a:ext cx="3345031" cy="3171311"/>
          </a:xfrm>
          <a:prstGeom prst="rect">
            <a:avLst/>
          </a:prstGeom>
          <a:noFill/>
          <a:ln>
            <a:noFill/>
          </a:ln>
        </p:spPr>
      </p:pic>
      <p:pic>
        <p:nvPicPr>
          <p:cNvPr id="6" name="Рисунок 5" descr="https://image.freepik.com/free-vector/cartoon-boy-sitting-on-the-potty_29190-325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7556" y="3492347"/>
            <a:ext cx="2983941" cy="3204391"/>
          </a:xfrm>
          <a:prstGeom prst="rect">
            <a:avLst/>
          </a:prstGeom>
          <a:noFill/>
          <a:ln>
            <a:noFill/>
          </a:ln>
        </p:spPr>
      </p:pic>
      <p:pic>
        <p:nvPicPr>
          <p:cNvPr id="7" name="Рисунок 6" descr="https://ds05.infourok.ru/uploads/ex/118e/000e425d-00575c8e/hello_html_37fffa5b.jpg"/>
          <p:cNvPicPr/>
          <p:nvPr/>
        </p:nvPicPr>
        <p:blipFill>
          <a:blip r:embed="rId5">
            <a:extLst>
              <a:ext uri="{28A0092B-C50C-407E-A947-70E740481C1C}">
                <a14:useLocalDpi xmlns:a14="http://schemas.microsoft.com/office/drawing/2010/main" val="0"/>
              </a:ext>
            </a:extLst>
          </a:blip>
          <a:srcRect/>
          <a:stretch>
            <a:fillRect/>
          </a:stretch>
        </p:blipFill>
        <p:spPr bwMode="auto">
          <a:xfrm>
            <a:off x="3685534" y="3492347"/>
            <a:ext cx="4841520" cy="3171311"/>
          </a:xfrm>
          <a:prstGeom prst="rect">
            <a:avLst/>
          </a:prstGeom>
          <a:noFill/>
          <a:ln>
            <a:noFill/>
          </a:ln>
        </p:spPr>
      </p:pic>
    </p:spTree>
    <p:extLst>
      <p:ext uri="{BB962C8B-B14F-4D97-AF65-F5344CB8AC3E}">
        <p14:creationId xmlns:p14="http://schemas.microsoft.com/office/powerpoint/2010/main" val="897289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900igr.net/up/datai/255818/0004-004-.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2" name="Заголовок 1"/>
          <p:cNvSpPr>
            <a:spLocks noGrp="1"/>
          </p:cNvSpPr>
          <p:nvPr>
            <p:ph type="title"/>
          </p:nvPr>
        </p:nvSpPr>
        <p:spPr>
          <a:xfrm>
            <a:off x="838200" y="365125"/>
            <a:ext cx="10515600" cy="450123"/>
          </a:xfrm>
        </p:spPr>
        <p:txBody>
          <a:bodyPr>
            <a:noAutofit/>
          </a:bodyPr>
          <a:lstStyle/>
          <a:p>
            <a:pPr algn="ctr"/>
            <a:r>
              <a:rPr lang="ru-RU" sz="3600" b="1" dirty="0">
                <a:latin typeface="Times New Roman" panose="02020603050405020304" pitchFamily="18" charset="0"/>
                <a:cs typeface="Times New Roman" panose="02020603050405020304" pitchFamily="18" charset="0"/>
              </a:rPr>
              <a:t>Что должен уметь ребенок </a:t>
            </a:r>
            <a:endParaRPr lang="ru-RU" sz="3600" dirty="0"/>
          </a:p>
        </p:txBody>
      </p:sp>
      <p:sp>
        <p:nvSpPr>
          <p:cNvPr id="3" name="Объект 2"/>
          <p:cNvSpPr>
            <a:spLocks noGrp="1"/>
          </p:cNvSpPr>
          <p:nvPr>
            <p:ph idx="1"/>
          </p:nvPr>
        </p:nvSpPr>
        <p:spPr>
          <a:xfrm>
            <a:off x="838200" y="1180373"/>
            <a:ext cx="10515600" cy="4996590"/>
          </a:xfrm>
        </p:spPr>
        <p:txBody>
          <a:bodyPr/>
          <a:lstStyle/>
          <a:p>
            <a:pPr lvl="0" fontAlgn="base"/>
            <a:r>
              <a:rPr lang="ru-RU" sz="2000" dirty="0">
                <a:latin typeface="Times New Roman" panose="02020603050405020304" pitchFamily="18" charset="0"/>
                <a:cs typeface="Times New Roman" panose="02020603050405020304" pitchFamily="18" charset="0"/>
              </a:rPr>
              <a:t>Наклоняться, когда хочет поднять игрушку.</a:t>
            </a:r>
          </a:p>
          <a:p>
            <a:pPr lvl="0" fontAlgn="base"/>
            <a:r>
              <a:rPr lang="ru-RU" sz="2000" dirty="0">
                <a:latin typeface="Times New Roman" panose="02020603050405020304" pitchFamily="18" charset="0"/>
                <a:cs typeface="Times New Roman" panose="02020603050405020304" pitchFamily="18" charset="0"/>
              </a:rPr>
              <a:t>Тянуть игрушку, привязанную к веревочке.</a:t>
            </a:r>
          </a:p>
          <a:p>
            <a:pPr lvl="0" fontAlgn="base"/>
            <a:r>
              <a:rPr lang="ru-RU" sz="2000" dirty="0">
                <a:latin typeface="Times New Roman" panose="02020603050405020304" pitchFamily="18" charset="0"/>
                <a:cs typeface="Times New Roman" panose="02020603050405020304" pitchFamily="18" charset="0"/>
              </a:rPr>
              <a:t>Указать на предмет, который его заинтересовал.</a:t>
            </a:r>
          </a:p>
          <a:p>
            <a:pPr lvl="0" fontAlgn="base"/>
            <a:r>
              <a:rPr lang="ru-RU" sz="2000" dirty="0">
                <a:latin typeface="Times New Roman" panose="02020603050405020304" pitchFamily="18" charset="0"/>
                <a:cs typeface="Times New Roman" panose="02020603050405020304" pitchFamily="18" charset="0"/>
              </a:rPr>
              <a:t>Переворачивать картонные страницы детских книг</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Показывать в книгах знакомые изображения</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lvl="0" fontAlgn="base"/>
            <a:r>
              <a:rPr lang="ru-RU" sz="2000" dirty="0">
                <a:latin typeface="Times New Roman" panose="02020603050405020304" pitchFamily="18" charset="0"/>
                <a:cs typeface="Times New Roman" panose="02020603050405020304" pitchFamily="18" charset="0"/>
              </a:rPr>
              <a:t>Строить башню, используя 2-4 кубика</a:t>
            </a:r>
          </a:p>
          <a:p>
            <a:pPr lvl="0" fontAlgn="base"/>
            <a:r>
              <a:rPr lang="ru-RU" sz="2000" dirty="0">
                <a:latin typeface="Times New Roman" panose="02020603050405020304" pitchFamily="18" charset="0"/>
                <a:cs typeface="Times New Roman" panose="02020603050405020304" pitchFamily="18" charset="0"/>
              </a:rPr>
              <a:t>Бросать мяч и толкать его ногой</a:t>
            </a:r>
            <a:r>
              <a:rPr lang="ru-RU" sz="2000" dirty="0" smtClean="0">
                <a:latin typeface="Times New Roman" panose="02020603050405020304" pitchFamily="18" charset="0"/>
                <a:cs typeface="Times New Roman" panose="02020603050405020304" pitchFamily="18" charset="0"/>
              </a:rPr>
              <a:t>.</a:t>
            </a:r>
            <a:r>
              <a:rPr lang="ru-RU" sz="2000" b="1" dirty="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endParaRPr lang="ru-RU" dirty="0"/>
          </a:p>
        </p:txBody>
      </p:sp>
      <p:pic>
        <p:nvPicPr>
          <p:cNvPr id="5" name="Рисунок 4" descr="https://st4.depositphotos.com/12217264/24945/v/950/depositphotos_249455690-stock-illustration-multiracial-children-build-tower-with.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6769" y="3384933"/>
            <a:ext cx="4125259" cy="3473068"/>
          </a:xfrm>
          <a:prstGeom prst="rect">
            <a:avLst/>
          </a:prstGeom>
          <a:noFill/>
          <a:ln>
            <a:noFill/>
          </a:ln>
        </p:spPr>
      </p:pic>
      <p:pic>
        <p:nvPicPr>
          <p:cNvPr id="7" name="Рисунок 6" descr="https://1.bp.blogspot.com/-mT6AfjbZqgs/X4fwk8R69PI/AAAAAAAAAY8/H0kC6RX7MhoiEsiUjsByNMRRvbBsiefCwCNcBGAsYHQ/s824/sm_full.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72921" y="276989"/>
            <a:ext cx="2831334" cy="3019808"/>
          </a:xfrm>
          <a:prstGeom prst="rect">
            <a:avLst/>
          </a:prstGeom>
          <a:noFill/>
          <a:ln>
            <a:noFill/>
          </a:ln>
        </p:spPr>
      </p:pic>
      <p:pic>
        <p:nvPicPr>
          <p:cNvPr id="8" name="Рисунок 7" descr="https://1.bp.blogspot.com/-nveEzZBZZzU/XTSzR6Og_JI/AAAAAAAAFw8/1AIa6QcmbowEofDZVC52675UN2hyMEPQACEwYBhgL/s1600/1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8847" y="3822852"/>
            <a:ext cx="2669432" cy="3035148"/>
          </a:xfrm>
          <a:prstGeom prst="rect">
            <a:avLst/>
          </a:prstGeom>
          <a:noFill/>
          <a:ln>
            <a:noFill/>
          </a:ln>
        </p:spPr>
      </p:pic>
      <p:pic>
        <p:nvPicPr>
          <p:cNvPr id="10" name="Рисунок 9" descr="https://yt3.ggpht.com/a/AATXAJxZVd4w7emssl7Wo-pVAFNSNxVrPjEuBSHEGw=s900-c-k-c0xffffffff-no-rj-m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28280" y="3635567"/>
            <a:ext cx="3158490" cy="3222434"/>
          </a:xfrm>
          <a:prstGeom prst="rect">
            <a:avLst/>
          </a:prstGeom>
          <a:noFill/>
          <a:ln>
            <a:noFill/>
          </a:ln>
        </p:spPr>
      </p:pic>
    </p:spTree>
    <p:extLst>
      <p:ext uri="{BB962C8B-B14F-4D97-AF65-F5344CB8AC3E}">
        <p14:creationId xmlns:p14="http://schemas.microsoft.com/office/powerpoint/2010/main" val="496621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4" name="Заголовок 3"/>
          <p:cNvSpPr>
            <a:spLocks noGrp="1"/>
          </p:cNvSpPr>
          <p:nvPr>
            <p:ph type="title"/>
          </p:nvPr>
        </p:nvSpPr>
        <p:spPr>
          <a:xfrm>
            <a:off x="838200" y="365126"/>
            <a:ext cx="10515600" cy="461140"/>
          </a:xfrm>
        </p:spPr>
        <p:txBody>
          <a:bodyPr>
            <a:noAutofit/>
          </a:bodyPr>
          <a:lstStyle/>
          <a:p>
            <a:pPr algn="ctr"/>
            <a:r>
              <a:rPr lang="ru-RU" sz="3600" b="1" dirty="0" smtClean="0">
                <a:latin typeface="Times New Roman" panose="02020603050405020304" pitchFamily="18" charset="0"/>
                <a:cs typeface="Times New Roman" panose="02020603050405020304" pitchFamily="18" charset="0"/>
              </a:rPr>
              <a:t>Создание условий в ДОУ</a:t>
            </a:r>
            <a:endParaRPr lang="ru-RU" sz="3600" b="1" dirty="0">
              <a:latin typeface="Times New Roman" panose="02020603050405020304" pitchFamily="18" charset="0"/>
              <a:cs typeface="Times New Roman" panose="02020603050405020304" pitchFamily="18" charset="0"/>
            </a:endParaRPr>
          </a:p>
        </p:txBody>
      </p:sp>
      <p:pic>
        <p:nvPicPr>
          <p:cNvPr id="3" name="Объект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8418" y="1046602"/>
            <a:ext cx="4346463" cy="5795284"/>
          </a:xfr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5875" y="927053"/>
            <a:ext cx="4436125" cy="5914833"/>
          </a:xfrm>
          <a:prstGeom prst="rect">
            <a:avLst/>
          </a:prstGeom>
        </p:spPr>
      </p:pic>
    </p:spTree>
    <p:extLst>
      <p:ext uri="{BB962C8B-B14F-4D97-AF65-F5344CB8AC3E}">
        <p14:creationId xmlns:p14="http://schemas.microsoft.com/office/powerpoint/2010/main" val="3817646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ln>
            <a:noFill/>
          </a:ln>
        </p:spPr>
      </p:pic>
      <p:sp>
        <p:nvSpPr>
          <p:cNvPr id="3" name="Заголовок 2"/>
          <p:cNvSpPr>
            <a:spLocks noGrp="1"/>
          </p:cNvSpPr>
          <p:nvPr>
            <p:ph type="title"/>
          </p:nvPr>
        </p:nvSpPr>
        <p:spPr>
          <a:xfrm>
            <a:off x="838200" y="365126"/>
            <a:ext cx="10515600" cy="779462"/>
          </a:xfrm>
        </p:spPr>
        <p:txBody>
          <a:bodyPr/>
          <a:lstStyle/>
          <a:p>
            <a:r>
              <a:rPr lang="ru-RU" dirty="0" smtClean="0">
                <a:latin typeface="Times New Roman" panose="02020603050405020304" pitchFamily="18" charset="0"/>
                <a:cs typeface="Times New Roman" panose="02020603050405020304" pitchFamily="18" charset="0"/>
              </a:rPr>
              <a:t>Создание условий в ДОУ</a:t>
            </a:r>
            <a:endParaRPr lang="ru-RU"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696598"/>
            <a:ext cx="3871052" cy="5161402"/>
          </a:xfr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1052" y="1696598"/>
            <a:ext cx="3871052" cy="516140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2105" y="1696598"/>
            <a:ext cx="4449896" cy="5161401"/>
          </a:xfrm>
          <a:prstGeom prst="rect">
            <a:avLst/>
          </a:prstGeom>
        </p:spPr>
      </p:pic>
    </p:spTree>
    <p:extLst>
      <p:ext uri="{BB962C8B-B14F-4D97-AF65-F5344CB8AC3E}">
        <p14:creationId xmlns:p14="http://schemas.microsoft.com/office/powerpoint/2010/main" val="3564218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3" name="Заголовок 2"/>
          <p:cNvSpPr>
            <a:spLocks noGrp="1"/>
          </p:cNvSpPr>
          <p:nvPr>
            <p:ph type="title"/>
          </p:nvPr>
        </p:nvSpPr>
        <p:spPr>
          <a:xfrm>
            <a:off x="838200" y="365126"/>
            <a:ext cx="10515600" cy="582326"/>
          </a:xfrm>
        </p:spPr>
        <p:txBody>
          <a:bodyPr>
            <a:normAutofit fontScale="90000"/>
          </a:bodyPr>
          <a:lstStyle/>
          <a:p>
            <a:endParaRPr lang="ru-RU" dirty="0"/>
          </a:p>
        </p:txBody>
      </p:sp>
      <p:sp>
        <p:nvSpPr>
          <p:cNvPr id="4" name="Объект 3"/>
          <p:cNvSpPr>
            <a:spLocks noGrp="1"/>
          </p:cNvSpPr>
          <p:nvPr>
            <p:ph idx="1"/>
          </p:nvPr>
        </p:nvSpPr>
        <p:spPr>
          <a:xfrm>
            <a:off x="838200" y="947452"/>
            <a:ext cx="10515600" cy="5229511"/>
          </a:xfrm>
        </p:spPr>
        <p:txBody>
          <a:bodyPr/>
          <a:lstStyle/>
          <a:p>
            <a:pPr marL="0" indent="0">
              <a:buNone/>
            </a:pPr>
            <a:r>
              <a:rPr lang="ru-RU" dirty="0" smtClean="0"/>
              <a:t>	</a:t>
            </a:r>
            <a:r>
              <a:rPr lang="ru-RU" dirty="0" smtClean="0">
                <a:latin typeface="Times New Roman" panose="02020603050405020304" pitchFamily="18" charset="0"/>
                <a:cs typeface="Times New Roman" panose="02020603050405020304" pitchFamily="18" charset="0"/>
              </a:rPr>
              <a:t>Детский </a:t>
            </a:r>
            <a:r>
              <a:rPr lang="ru-RU" dirty="0">
                <a:latin typeface="Times New Roman" panose="02020603050405020304" pitchFamily="18" charset="0"/>
                <a:cs typeface="Times New Roman" panose="02020603050405020304" pitchFamily="18" charset="0"/>
              </a:rPr>
              <a:t>сад - новый период в жизни ребенка.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Для </a:t>
            </a:r>
            <a:r>
              <a:rPr lang="ru-RU" dirty="0">
                <a:latin typeface="Times New Roman" panose="02020603050405020304" pitchFamily="18" charset="0"/>
                <a:cs typeface="Times New Roman" panose="02020603050405020304" pitchFamily="18" charset="0"/>
              </a:rPr>
              <a:t>него это, прежде всего, первый опыт коллективного общения. Новую обстановку, незнакомых людей не все дети принимают сразу и без проблем</a:t>
            </a:r>
            <a:r>
              <a:rPr lang="ru-RU" dirty="0" smtClean="0">
                <a:latin typeface="Times New Roman" panose="02020603050405020304" pitchFamily="18" charset="0"/>
                <a:cs typeface="Times New Roman" panose="02020603050405020304" pitchFamily="18" charset="0"/>
              </a:rPr>
              <a:t>.</a:t>
            </a:r>
          </a:p>
          <a:p>
            <a:pPr marL="0" indent="0">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Большинство из них реагируют на детский сад плачем</a:t>
            </a:r>
            <a:r>
              <a:rPr lang="ru-RU" dirty="0" smtClean="0">
                <a:latin typeface="Times New Roman" panose="02020603050405020304" pitchFamily="18" charset="0"/>
                <a:cs typeface="Times New Roman" panose="02020603050405020304" pitchFamily="18" charset="0"/>
              </a:rPr>
              <a:t>.</a:t>
            </a:r>
          </a:p>
          <a:p>
            <a:pPr marL="0" indent="0">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Одни легко входят в группу, но плачут вечером дома, другие - соглашаются идти в детский сад с утра, а перед входом в группу начинают капризничать и плакать.</a:t>
            </a:r>
          </a:p>
        </p:txBody>
      </p:sp>
    </p:spTree>
    <p:extLst>
      <p:ext uri="{BB962C8B-B14F-4D97-AF65-F5344CB8AC3E}">
        <p14:creationId xmlns:p14="http://schemas.microsoft.com/office/powerpoint/2010/main" val="309135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3" name="Заголовок 2"/>
          <p:cNvSpPr>
            <a:spLocks noGrp="1"/>
          </p:cNvSpPr>
          <p:nvPr>
            <p:ph type="title"/>
          </p:nvPr>
        </p:nvSpPr>
        <p:spPr>
          <a:xfrm>
            <a:off x="838200" y="365125"/>
            <a:ext cx="10515600" cy="779463"/>
          </a:xfrm>
        </p:spPr>
        <p:txBody>
          <a:bodyPr>
            <a:normAutofit/>
          </a:bodyPr>
          <a:lstStyle/>
          <a:p>
            <a:pPr algn="ctr"/>
            <a:r>
              <a:rPr lang="ru-RU" sz="3600" b="1" dirty="0" smtClean="0">
                <a:latin typeface="Times New Roman" panose="02020603050405020304" pitchFamily="18" charset="0"/>
                <a:cs typeface="Times New Roman" panose="02020603050405020304" pitchFamily="18" charset="0"/>
              </a:rPr>
              <a:t>Заключение</a:t>
            </a:r>
            <a:endParaRPr lang="ru-RU" sz="3600"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838200" y="1299990"/>
            <a:ext cx="10515600" cy="4876973"/>
          </a:xfrm>
        </p:spPr>
        <p:txBody>
          <a:bodyPr/>
          <a:lstStyle/>
          <a:p>
            <a:pPr marL="0" indent="0">
              <a:buNone/>
            </a:pPr>
            <a:r>
              <a:rPr lang="ru-RU" dirty="0" smtClean="0"/>
              <a:t>	</a:t>
            </a:r>
            <a:r>
              <a:rPr lang="ru-RU" sz="2000" dirty="0" smtClean="0">
                <a:latin typeface="Times New Roman" panose="02020603050405020304" pitchFamily="18" charset="0"/>
                <a:cs typeface="Times New Roman" panose="02020603050405020304" pitchFamily="18" charset="0"/>
              </a:rPr>
              <a:t>Период </a:t>
            </a:r>
            <a:r>
              <a:rPr lang="ru-RU" sz="2000" dirty="0">
                <a:latin typeface="Times New Roman" panose="02020603050405020304" pitchFamily="18" charset="0"/>
                <a:cs typeface="Times New Roman" panose="02020603050405020304" pitchFamily="18" charset="0"/>
              </a:rPr>
              <a:t>адаптации в детском саду – необходимый этап для каждого ребенка. Без него посещение дошкольного учреждение ворвется в жизнь малыша резкими переменами и, возможно, сильным потрясением.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Однако </a:t>
            </a:r>
            <a:r>
              <a:rPr lang="ru-RU" sz="2000" dirty="0">
                <a:latin typeface="Times New Roman" panose="02020603050405020304" pitchFamily="18" charset="0"/>
                <a:cs typeface="Times New Roman" panose="02020603050405020304" pitchFamily="18" charset="0"/>
              </a:rPr>
              <a:t>помните, что каждый ребенок индивидуален. Одному может потребоваться всего неделя для полной адаптации к детсадовской жизни, а у другого на это уйдет полгода.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среднем, адаптация ребенка к условиям детского сада длится полтора-два месяца. Но имейте в виду, что если малыш не будет посещать детский сад 21 день, то потом ему нужно будет опять адаптироваться. </a:t>
            </a: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Поэтому </a:t>
            </a:r>
            <a:r>
              <a:rPr lang="ru-RU" sz="2000" dirty="0">
                <a:latin typeface="Times New Roman" panose="02020603050405020304" pitchFamily="18" charset="0"/>
                <a:cs typeface="Times New Roman" panose="02020603050405020304" pitchFamily="18" charset="0"/>
              </a:rPr>
              <a:t>старайтесь не допускать больших перерывов в посещении садика. </a:t>
            </a:r>
          </a:p>
        </p:txBody>
      </p:sp>
    </p:spTree>
    <p:extLst>
      <p:ext uri="{BB962C8B-B14F-4D97-AF65-F5344CB8AC3E}">
        <p14:creationId xmlns:p14="http://schemas.microsoft.com/office/powerpoint/2010/main" val="27527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933948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900igr.net/up/datai/255818/0004-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74554" y="1696598"/>
            <a:ext cx="4285562" cy="369332"/>
          </a:xfrm>
          <a:prstGeom prst="rect">
            <a:avLst/>
          </a:prstGeom>
          <a:noFill/>
        </p:spPr>
        <p:txBody>
          <a:bodyPr wrap="square" rtlCol="0">
            <a:spAutoFit/>
          </a:bodyPr>
          <a:lstStyle/>
          <a:p>
            <a:r>
              <a:rPr lang="ru-RU" dirty="0" smtClean="0"/>
              <a:t>   </a:t>
            </a:r>
            <a:endParaRPr lang="ru-RU" dirty="0"/>
          </a:p>
        </p:txBody>
      </p:sp>
      <p:sp>
        <p:nvSpPr>
          <p:cNvPr id="8" name="TextBox 7"/>
          <p:cNvSpPr txBox="1"/>
          <p:nvPr/>
        </p:nvSpPr>
        <p:spPr>
          <a:xfrm>
            <a:off x="2162978" y="1432193"/>
            <a:ext cx="3933022" cy="369332"/>
          </a:xfrm>
          <a:prstGeom prst="rect">
            <a:avLst/>
          </a:prstGeom>
          <a:noFill/>
        </p:spPr>
        <p:txBody>
          <a:bodyPr wrap="square" rtlCol="0">
            <a:spAutoFit/>
          </a:bodyPr>
          <a:lstStyle/>
          <a:p>
            <a:endParaRPr lang="ru-RU" dirty="0"/>
          </a:p>
        </p:txBody>
      </p:sp>
      <p:sp>
        <p:nvSpPr>
          <p:cNvPr id="9" name="TextBox 8"/>
          <p:cNvSpPr txBox="1"/>
          <p:nvPr/>
        </p:nvSpPr>
        <p:spPr>
          <a:xfrm>
            <a:off x="2315378" y="1584593"/>
            <a:ext cx="3933022" cy="369332"/>
          </a:xfrm>
          <a:prstGeom prst="rect">
            <a:avLst/>
          </a:prstGeom>
          <a:noFill/>
        </p:spPr>
        <p:txBody>
          <a:bodyPr wrap="square" rtlCol="0">
            <a:spAutoFit/>
          </a:bodyPr>
          <a:lstStyle/>
          <a:p>
            <a:endParaRPr lang="ru-RU" dirty="0"/>
          </a:p>
        </p:txBody>
      </p:sp>
      <p:sp>
        <p:nvSpPr>
          <p:cNvPr id="7" name="Заголовок 6"/>
          <p:cNvSpPr>
            <a:spLocks noGrp="1"/>
          </p:cNvSpPr>
          <p:nvPr>
            <p:ph type="title"/>
          </p:nvPr>
        </p:nvSpPr>
        <p:spPr>
          <a:xfrm>
            <a:off x="838200" y="365126"/>
            <a:ext cx="10515600" cy="1042968"/>
          </a:xfrm>
        </p:spPr>
        <p:txBody>
          <a:bodyPr/>
          <a:lstStyle/>
          <a:p>
            <a:pPr algn="ctr"/>
            <a:r>
              <a:rPr lang="ru-RU" b="1" dirty="0">
                <a:latin typeface="Times New Roman" panose="02020603050405020304" pitchFamily="18" charset="0"/>
                <a:cs typeface="Times New Roman" panose="02020603050405020304" pitchFamily="18" charset="0"/>
              </a:rPr>
              <a:t>А</a:t>
            </a:r>
            <a:r>
              <a:rPr lang="ru-RU" b="1" dirty="0" smtClean="0">
                <a:latin typeface="Times New Roman" panose="02020603050405020304" pitchFamily="18" charset="0"/>
                <a:cs typeface="Times New Roman" panose="02020603050405020304" pitchFamily="18" charset="0"/>
              </a:rPr>
              <a:t>даптация</a:t>
            </a:r>
            <a:endParaRPr lang="ru-RU" b="1" dirty="0">
              <a:latin typeface="Times New Roman" panose="02020603050405020304" pitchFamily="18" charset="0"/>
              <a:cs typeface="Times New Roman" panose="02020603050405020304" pitchFamily="18" charset="0"/>
            </a:endParaRPr>
          </a:p>
        </p:txBody>
      </p:sp>
      <p:sp>
        <p:nvSpPr>
          <p:cNvPr id="10" name="Объект 9"/>
          <p:cNvSpPr>
            <a:spLocks noGrp="1"/>
          </p:cNvSpPr>
          <p:nvPr>
            <p:ph idx="1"/>
          </p:nvPr>
        </p:nvSpPr>
        <p:spPr/>
        <p:txBody>
          <a:bodyPr/>
          <a:lstStyle/>
          <a:p>
            <a:r>
              <a:rPr lang="ru-RU" dirty="0">
                <a:latin typeface="Times New Roman" panose="02020603050405020304" pitchFamily="18" charset="0"/>
                <a:cs typeface="Times New Roman" panose="02020603050405020304" pitchFamily="18" charset="0"/>
              </a:rPr>
              <a:t>Адаптация – процесс вхождения человека в новую для него среду и приспособление к ее условиям.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Адаптация </a:t>
            </a:r>
            <a:r>
              <a:rPr lang="ru-RU" dirty="0">
                <a:latin typeface="Times New Roman" panose="02020603050405020304" pitchFamily="18" charset="0"/>
                <a:cs typeface="Times New Roman" panose="02020603050405020304" pitchFamily="18" charset="0"/>
              </a:rPr>
              <a:t>является активным процессом приводящим к: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Позитивным </a:t>
            </a:r>
            <a:r>
              <a:rPr lang="ru-RU" dirty="0">
                <a:latin typeface="Times New Roman" panose="02020603050405020304" pitchFamily="18" charset="0"/>
                <a:cs typeface="Times New Roman" panose="02020603050405020304" pitchFamily="18" charset="0"/>
              </a:rPr>
              <a:t>результатам (</a:t>
            </a:r>
            <a:r>
              <a:rPr lang="ru-RU" dirty="0" err="1">
                <a:latin typeface="Times New Roman" panose="02020603050405020304" pitchFamily="18" charset="0"/>
                <a:cs typeface="Times New Roman" panose="02020603050405020304" pitchFamily="18" charset="0"/>
              </a:rPr>
              <a:t>адаптированность</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 Негативным </a:t>
            </a:r>
            <a:r>
              <a:rPr lang="ru-RU" dirty="0">
                <a:latin typeface="Times New Roman" panose="02020603050405020304" pitchFamily="18" charset="0"/>
                <a:cs typeface="Times New Roman" panose="02020603050405020304" pitchFamily="18" charset="0"/>
              </a:rPr>
              <a:t>(стресс)</a:t>
            </a:r>
          </a:p>
        </p:txBody>
      </p:sp>
    </p:spTree>
    <p:extLst>
      <p:ext uri="{BB962C8B-B14F-4D97-AF65-F5344CB8AC3E}">
        <p14:creationId xmlns:p14="http://schemas.microsoft.com/office/powerpoint/2010/main" val="1216843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900igr.net/up/datai/255818/0004-0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5" name="Заголовок 4"/>
          <p:cNvSpPr>
            <a:spLocks noGrp="1"/>
          </p:cNvSpPr>
          <p:nvPr>
            <p:ph type="title"/>
          </p:nvPr>
        </p:nvSpPr>
        <p:spPr>
          <a:xfrm>
            <a:off x="838200" y="365125"/>
            <a:ext cx="10515600" cy="681477"/>
          </a:xfrm>
        </p:spPr>
        <p:txBody>
          <a:bodyPr>
            <a:normAutofit/>
          </a:bodyPr>
          <a:lstStyle/>
          <a:p>
            <a:pPr algn="ctr"/>
            <a:r>
              <a:rPr lang="ru-RU" sz="3200" b="1" dirty="0" smtClean="0">
                <a:latin typeface="Times New Roman" panose="02020603050405020304" pitchFamily="18" charset="0"/>
                <a:cs typeface="Times New Roman" panose="02020603050405020304" pitchFamily="18" charset="0"/>
              </a:rPr>
              <a:t>Выделяют три степени адаптации</a:t>
            </a:r>
            <a:endParaRPr lang="ru-RU" sz="3200" b="1" dirty="0">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p:txBody>
          <a:bodyPr/>
          <a:lstStyle/>
          <a:p>
            <a:r>
              <a:rPr lang="ru-RU" dirty="0" smtClean="0">
                <a:latin typeface="Times New Roman" panose="02020603050405020304" pitchFamily="18" charset="0"/>
                <a:cs typeface="Times New Roman" panose="02020603050405020304" pitchFamily="18" charset="0"/>
              </a:rPr>
              <a:t>Легкая;</a:t>
            </a:r>
          </a:p>
          <a:p>
            <a:r>
              <a:rPr lang="ru-RU" dirty="0" smtClean="0">
                <a:latin typeface="Times New Roman" panose="02020603050405020304" pitchFamily="18" charset="0"/>
                <a:cs typeface="Times New Roman" panose="02020603050405020304" pitchFamily="18" charset="0"/>
              </a:rPr>
              <a:t>Средней тяжести;</a:t>
            </a:r>
          </a:p>
          <a:p>
            <a:r>
              <a:rPr lang="ru-RU" dirty="0" smtClean="0">
                <a:latin typeface="Times New Roman" panose="02020603050405020304" pitchFamily="18" charset="0"/>
                <a:cs typeface="Times New Roman" panose="02020603050405020304" pitchFamily="18" charset="0"/>
              </a:rPr>
              <a:t>Тяжелая</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22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5" name="Заголовок 4"/>
          <p:cNvSpPr>
            <a:spLocks noGrp="1"/>
          </p:cNvSpPr>
          <p:nvPr>
            <p:ph type="title"/>
          </p:nvPr>
        </p:nvSpPr>
        <p:spPr/>
        <p:txBody>
          <a:bodyPr/>
          <a:lstStyle/>
          <a:p>
            <a:endParaRPr lang="ru-RU"/>
          </a:p>
        </p:txBody>
      </p:sp>
      <p:sp>
        <p:nvSpPr>
          <p:cNvPr id="4" name="Объект 3"/>
          <p:cNvSpPr>
            <a:spLocks noGrp="1"/>
          </p:cNvSpPr>
          <p:nvPr>
            <p:ph idx="1"/>
          </p:nvPr>
        </p:nvSpPr>
        <p:spPr>
          <a:xfrm>
            <a:off x="5199960" y="457201"/>
            <a:ext cx="6155427" cy="5227503"/>
          </a:xfrm>
        </p:spPr>
        <p:txBody>
          <a:bodyPr>
            <a:normAutofit/>
          </a:bodyPr>
          <a:lstStyle/>
          <a:p>
            <a:pPr marL="0" indent="0">
              <a:buNone/>
            </a:pPr>
            <a:r>
              <a:rPr lang="ru-RU" dirty="0" smtClean="0"/>
              <a:t>	</a:t>
            </a:r>
            <a:r>
              <a:rPr lang="ru-RU" sz="2800" dirty="0" smtClean="0">
                <a:latin typeface="Times New Roman" panose="02020603050405020304" pitchFamily="18" charset="0"/>
                <a:cs typeface="Times New Roman" panose="02020603050405020304" pitchFamily="18" charset="0"/>
              </a:rPr>
              <a:t>При </a:t>
            </a:r>
            <a:r>
              <a:rPr lang="ru-RU" sz="2800" dirty="0">
                <a:latin typeface="Times New Roman" panose="02020603050405020304" pitchFamily="18" charset="0"/>
                <a:cs typeface="Times New Roman" panose="02020603050405020304" pitchFamily="18" charset="0"/>
              </a:rPr>
              <a:t>легкой адаптации отрицательное эмоциональное состояние длится недолго. В это время малыш плохо спит, теряет аппетит, неохотно играет с детьми. Но в течение первого месяца после поступления в детский сад по мере привыкания к новым условиям все нормализуется. Ребенок как правило не заболевает в период адаптации.</a:t>
            </a:r>
          </a:p>
        </p:txBody>
      </p:sp>
      <p:sp>
        <p:nvSpPr>
          <p:cNvPr id="7" name="Текст 6"/>
          <p:cNvSpPr>
            <a:spLocks noGrp="1"/>
          </p:cNvSpPr>
          <p:nvPr>
            <p:ph type="body" sz="half" idx="2"/>
          </p:nvPr>
        </p:nvSpPr>
        <p:spPr/>
        <p:txBody>
          <a:bodyPr/>
          <a:lstStyle/>
          <a:p>
            <a:endParaRPr lang="ru-RU"/>
          </a:p>
        </p:txBody>
      </p:sp>
      <p:pic>
        <p:nvPicPr>
          <p:cNvPr id="6" name="Рисунок 5" descr="https://thumbor.uds.app/unsafe/0x0/game-prod/549756062099/6c844d6d-2399-46a7-aba0-5dc92fc4806f/1591959329595"/>
          <p:cNvPicPr/>
          <p:nvPr/>
        </p:nvPicPr>
        <p:blipFill>
          <a:blip r:embed="rId3">
            <a:extLst>
              <a:ext uri="{28A0092B-C50C-407E-A947-70E740481C1C}">
                <a14:useLocalDpi xmlns:a14="http://schemas.microsoft.com/office/drawing/2010/main" val="0"/>
              </a:ext>
            </a:extLst>
          </a:blip>
          <a:srcRect/>
          <a:stretch>
            <a:fillRect/>
          </a:stretch>
        </p:blipFill>
        <p:spPr bwMode="auto">
          <a:xfrm>
            <a:off x="56806" y="143219"/>
            <a:ext cx="4715219" cy="5067759"/>
          </a:xfrm>
          <a:prstGeom prst="rect">
            <a:avLst/>
          </a:prstGeom>
          <a:noFill/>
          <a:ln>
            <a:noFill/>
          </a:ln>
        </p:spPr>
      </p:pic>
    </p:spTree>
    <p:extLst>
      <p:ext uri="{BB962C8B-B14F-4D97-AF65-F5344CB8AC3E}">
        <p14:creationId xmlns:p14="http://schemas.microsoft.com/office/powerpoint/2010/main" val="295283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7" name="Заголовок 6"/>
          <p:cNvSpPr>
            <a:spLocks noGrp="1"/>
          </p:cNvSpPr>
          <p:nvPr>
            <p:ph type="title"/>
          </p:nvPr>
        </p:nvSpPr>
        <p:spPr/>
        <p:txBody>
          <a:bodyPr/>
          <a:lstStyle/>
          <a:p>
            <a:endParaRPr lang="ru-RU"/>
          </a:p>
        </p:txBody>
      </p:sp>
      <p:sp>
        <p:nvSpPr>
          <p:cNvPr id="4" name="Объект 3"/>
          <p:cNvSpPr>
            <a:spLocks noGrp="1"/>
          </p:cNvSpPr>
          <p:nvPr>
            <p:ph idx="1"/>
          </p:nvPr>
        </p:nvSpPr>
        <p:spPr/>
        <p:txBody>
          <a:bodyPr>
            <a:normAutofit/>
          </a:bodyPr>
          <a:lstStyle/>
          <a:p>
            <a:pPr marL="0" indent="0">
              <a:buNone/>
            </a:pPr>
            <a:r>
              <a:rPr lang="ru-RU" dirty="0" smtClean="0"/>
              <a:t>	</a:t>
            </a:r>
            <a:r>
              <a:rPr lang="ru-RU" sz="2800" dirty="0" smtClean="0">
                <a:latin typeface="Times New Roman" panose="02020603050405020304" pitchFamily="18" charset="0"/>
                <a:cs typeface="Times New Roman" panose="02020603050405020304" pitchFamily="18" charset="0"/>
              </a:rPr>
              <a:t>При </a:t>
            </a:r>
            <a:r>
              <a:rPr lang="ru-RU" sz="2800" dirty="0">
                <a:latin typeface="Times New Roman" panose="02020603050405020304" pitchFamily="18" charset="0"/>
                <a:cs typeface="Times New Roman" panose="02020603050405020304" pitchFamily="18" charset="0"/>
              </a:rPr>
              <a:t>адаптации средней тяжести эмоциональное состояние ребенка нормализуется более медленно и на протяжении первого месяца после поступления он болеет, как правило, острыми респираторными инфекциями. Заболевание длится 7-10 дней и завершается без каких-либо осложнений.</a:t>
            </a:r>
          </a:p>
        </p:txBody>
      </p:sp>
      <p:sp>
        <p:nvSpPr>
          <p:cNvPr id="8" name="Текст 7"/>
          <p:cNvSpPr>
            <a:spLocks noGrp="1"/>
          </p:cNvSpPr>
          <p:nvPr>
            <p:ph type="body" sz="half" idx="2"/>
          </p:nvPr>
        </p:nvSpPr>
        <p:spPr/>
        <p:txBody>
          <a:bodyPr/>
          <a:lstStyle/>
          <a:p>
            <a:endParaRPr lang="ru-RU" dirty="0"/>
          </a:p>
        </p:txBody>
      </p:sp>
      <p:pic>
        <p:nvPicPr>
          <p:cNvPr id="6" name="Рисунок 5" descr="https://rbsmi.ru/upload/iblock/572/57284c3bddcae3e1642faa0de7b2697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176271"/>
            <a:ext cx="4517948" cy="5299112"/>
          </a:xfrm>
          <a:prstGeom prst="rect">
            <a:avLst/>
          </a:prstGeom>
          <a:noFill/>
          <a:ln>
            <a:noFill/>
          </a:ln>
        </p:spPr>
      </p:pic>
    </p:spTree>
    <p:extLst>
      <p:ext uri="{BB962C8B-B14F-4D97-AF65-F5344CB8AC3E}">
        <p14:creationId xmlns:p14="http://schemas.microsoft.com/office/powerpoint/2010/main" val="95980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900igr.net/up/datai/255818/0004-0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017"/>
            <a:ext cx="12192000" cy="6858000"/>
          </a:xfrm>
          <a:prstGeom prst="rect">
            <a:avLst/>
          </a:prstGeom>
          <a:noFill/>
          <a:ln>
            <a:noFill/>
          </a:ln>
        </p:spPr>
      </p:pic>
      <p:sp>
        <p:nvSpPr>
          <p:cNvPr id="5" name="Заголовок 4"/>
          <p:cNvSpPr>
            <a:spLocks noGrp="1"/>
          </p:cNvSpPr>
          <p:nvPr>
            <p:ph type="title"/>
          </p:nvPr>
        </p:nvSpPr>
        <p:spPr/>
        <p:txBody>
          <a:bodyPr/>
          <a:lstStyle/>
          <a:p>
            <a:endParaRPr lang="ru-RU" dirty="0"/>
          </a:p>
        </p:txBody>
      </p:sp>
      <p:sp>
        <p:nvSpPr>
          <p:cNvPr id="4" name="Объект 3"/>
          <p:cNvSpPr>
            <a:spLocks noGrp="1"/>
          </p:cNvSpPr>
          <p:nvPr>
            <p:ph idx="1"/>
          </p:nvPr>
        </p:nvSpPr>
        <p:spPr>
          <a:xfrm>
            <a:off x="5183188" y="457201"/>
            <a:ext cx="6172200" cy="5403850"/>
          </a:xfrm>
        </p:spPr>
        <p:txBody>
          <a:bodyPr>
            <a:normAutofit/>
          </a:bodyPr>
          <a:lstStyle/>
          <a:p>
            <a:pPr marL="0" indent="0">
              <a:buNone/>
            </a:pPr>
            <a:r>
              <a:rPr lang="ru-RU" dirty="0" smtClean="0"/>
              <a:t>	</a:t>
            </a:r>
            <a:r>
              <a:rPr lang="ru-RU" sz="2800" dirty="0" smtClean="0">
                <a:latin typeface="Times New Roman" panose="02020603050405020304" pitchFamily="18" charset="0"/>
                <a:cs typeface="Times New Roman" panose="02020603050405020304" pitchFamily="18" charset="0"/>
              </a:rPr>
              <a:t>Самой </a:t>
            </a:r>
            <a:r>
              <a:rPr lang="ru-RU" sz="2800" dirty="0">
                <a:latin typeface="Times New Roman" panose="02020603050405020304" pitchFamily="18" charset="0"/>
                <a:cs typeface="Times New Roman" panose="02020603050405020304" pitchFamily="18" charset="0"/>
              </a:rPr>
              <a:t>нежелательной является тяжелая адаптация, когда эмоциональное состояние ребенка нормализуется очень медленно (иногда этот процесс длится несколько месяцев). В этот период ребенок либо переносит повторные заболевания, часто протекающие с осложнениями, либо проявляет стойкие нарушения поведения. Тяжелая адаптация отрицательно влияет как на состояние здоровья, так и на развитие детей.</a:t>
            </a:r>
          </a:p>
        </p:txBody>
      </p:sp>
      <p:sp>
        <p:nvSpPr>
          <p:cNvPr id="6" name="Текст 5"/>
          <p:cNvSpPr>
            <a:spLocks noGrp="1"/>
          </p:cNvSpPr>
          <p:nvPr>
            <p:ph type="body" sz="half" idx="2"/>
          </p:nvPr>
        </p:nvSpPr>
        <p:spPr/>
        <p:txBody>
          <a:bodyPr/>
          <a:lstStyle/>
          <a:p>
            <a:endParaRPr lang="ru-RU"/>
          </a:p>
        </p:txBody>
      </p:sp>
      <p:pic>
        <p:nvPicPr>
          <p:cNvPr id="7" name="Рисунок 6" descr="https://avatars.mds.yandex.net/get-zen_doc/1710676/pub_5f5d1c9e354535081e4222ef_5f5e80ed354535081ea43e11/scale_1200"/>
          <p:cNvPicPr/>
          <p:nvPr/>
        </p:nvPicPr>
        <p:blipFill>
          <a:blip r:embed="rId3">
            <a:extLst>
              <a:ext uri="{28A0092B-C50C-407E-A947-70E740481C1C}">
                <a14:useLocalDpi xmlns:a14="http://schemas.microsoft.com/office/drawing/2010/main" val="0"/>
              </a:ext>
            </a:extLst>
          </a:blip>
          <a:srcRect/>
          <a:stretch>
            <a:fillRect/>
          </a:stretch>
        </p:blipFill>
        <p:spPr bwMode="auto">
          <a:xfrm>
            <a:off x="839788" y="457200"/>
            <a:ext cx="4084752" cy="4908014"/>
          </a:xfrm>
          <a:prstGeom prst="rect">
            <a:avLst/>
          </a:prstGeom>
          <a:noFill/>
          <a:ln>
            <a:noFill/>
          </a:ln>
        </p:spPr>
      </p:pic>
    </p:spTree>
    <p:extLst>
      <p:ext uri="{BB962C8B-B14F-4D97-AF65-F5344CB8AC3E}">
        <p14:creationId xmlns:p14="http://schemas.microsoft.com/office/powerpoint/2010/main" val="213431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900igr.net/up/datai/255818/0004-0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365125"/>
            <a:ext cx="10515600" cy="802663"/>
          </a:xfrm>
        </p:spPr>
        <p:txBody>
          <a:bodyPr>
            <a:normAutofit/>
          </a:bodyPr>
          <a:lstStyle/>
          <a:p>
            <a:pPr algn="ctr"/>
            <a:r>
              <a:rPr lang="ru-RU" sz="3600" b="1" dirty="0">
                <a:latin typeface="Times New Roman" panose="02020603050405020304" pitchFamily="18" charset="0"/>
                <a:cs typeface="Times New Roman" panose="02020603050405020304" pitchFamily="18" charset="0"/>
              </a:rPr>
              <a:t>Алгоритм прохождения адаптации</a:t>
            </a:r>
          </a:p>
        </p:txBody>
      </p:sp>
      <p:sp>
        <p:nvSpPr>
          <p:cNvPr id="3" name="Объект 2"/>
          <p:cNvSpPr>
            <a:spLocks noGrp="1"/>
          </p:cNvSpPr>
          <p:nvPr>
            <p:ph idx="1"/>
          </p:nvPr>
        </p:nvSpPr>
        <p:spPr>
          <a:xfrm>
            <a:off x="838200" y="1344058"/>
            <a:ext cx="10515600" cy="4832905"/>
          </a:xfrm>
        </p:spPr>
        <p:txBody>
          <a:bodyPr/>
          <a:lstStyle/>
          <a:p>
            <a:pPr marL="0" indent="0">
              <a:buNone/>
            </a:pPr>
            <a:r>
              <a:rPr lang="ru-RU" dirty="0">
                <a:latin typeface="Times New Roman" panose="02020603050405020304" pitchFamily="18" charset="0"/>
                <a:cs typeface="Times New Roman" panose="02020603050405020304" pitchFamily="18" charset="0"/>
              </a:rPr>
              <a:t>Ступенчатая адаптация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Чтобы </a:t>
            </a:r>
            <a:r>
              <a:rPr lang="ru-RU" dirty="0">
                <a:latin typeface="Times New Roman" panose="02020603050405020304" pitchFamily="18" charset="0"/>
                <a:cs typeface="Times New Roman" panose="02020603050405020304" pitchFamily="18" charset="0"/>
              </a:rPr>
              <a:t>привыкание к ДОУ было максимально безболезненным для ребенка , нужно сделать его постепенным( у каждого ребенка проходит индивидуально): </a:t>
            </a:r>
            <a:endParaRPr lang="ru-RU" dirty="0" smtClean="0">
              <a:latin typeface="Times New Roman" panose="02020603050405020304" pitchFamily="18" charset="0"/>
              <a:cs typeface="Times New Roman" panose="02020603050405020304" pitchFamily="18" charset="0"/>
            </a:endParaRPr>
          </a:p>
          <a:p>
            <a:pPr>
              <a:buFontTx/>
              <a:buChar char="-"/>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течении 1-й недели ребенок посещает детский сад 1-2 часа; </a:t>
            </a:r>
            <a:endParaRPr lang="ru-RU" dirty="0" smtClean="0">
              <a:latin typeface="Times New Roman" panose="02020603050405020304" pitchFamily="18" charset="0"/>
              <a:cs typeface="Times New Roman" panose="02020603050405020304" pitchFamily="18" charset="0"/>
            </a:endParaRPr>
          </a:p>
          <a:p>
            <a:pPr>
              <a:buFontTx/>
              <a:buChar char="-"/>
            </a:pP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течении следующей недели увеличивается время пребывания на 1-1,5 часа (дети проходят основные режимные моменты); </a:t>
            </a:r>
            <a:endParaRPr lang="ru-RU" dirty="0" smtClean="0">
              <a:latin typeface="Times New Roman" panose="02020603050405020304" pitchFamily="18" charset="0"/>
              <a:cs typeface="Times New Roman" panose="02020603050405020304" pitchFamily="18" charset="0"/>
            </a:endParaRPr>
          </a:p>
          <a:p>
            <a:pPr>
              <a:buFontTx/>
              <a:buChar char="-"/>
            </a:pPr>
            <a:r>
              <a:rPr lang="ru-RU" dirty="0" smtClean="0">
                <a:latin typeface="Times New Roman" panose="02020603050405020304" pitchFamily="18" charset="0"/>
                <a:cs typeface="Times New Roman" panose="02020603050405020304" pitchFamily="18" charset="0"/>
              </a:rPr>
              <a:t>Полная </a:t>
            </a:r>
            <a:r>
              <a:rPr lang="ru-RU" dirty="0">
                <a:latin typeface="Times New Roman" panose="02020603050405020304" pitchFamily="18" charset="0"/>
                <a:cs typeface="Times New Roman" panose="02020603050405020304" pitchFamily="18" charset="0"/>
              </a:rPr>
              <a:t>адаптация – 10-12 недель.</a:t>
            </a:r>
          </a:p>
        </p:txBody>
      </p:sp>
    </p:spTree>
    <p:extLst>
      <p:ext uri="{BB962C8B-B14F-4D97-AF65-F5344CB8AC3E}">
        <p14:creationId xmlns:p14="http://schemas.microsoft.com/office/powerpoint/2010/main" val="1401130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900igr.net/up/datai/255818/0004-004-.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2" name="Заголовок 1"/>
          <p:cNvSpPr>
            <a:spLocks noGrp="1"/>
          </p:cNvSpPr>
          <p:nvPr>
            <p:ph type="title"/>
          </p:nvPr>
        </p:nvSpPr>
        <p:spPr>
          <a:xfrm>
            <a:off x="838200" y="365125"/>
            <a:ext cx="10515600" cy="626393"/>
          </a:xfrm>
        </p:spPr>
        <p:txBody>
          <a:bodyPr>
            <a:normAutofit/>
          </a:bodyPr>
          <a:lstStyle/>
          <a:p>
            <a:pPr algn="ctr"/>
            <a:r>
              <a:rPr lang="ru-RU" sz="3600" b="1" dirty="0" smtClean="0">
                <a:latin typeface="Times New Roman" panose="02020603050405020304" pitchFamily="18" charset="0"/>
                <a:cs typeface="Times New Roman" panose="02020603050405020304" pitchFamily="18" charset="0"/>
              </a:rPr>
              <a:t>Советы родителям</a:t>
            </a:r>
            <a:endParaRPr lang="ru-RU" sz="3600" b="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idx="1"/>
          </p:nvPr>
        </p:nvSpPr>
        <p:spPr>
          <a:xfrm>
            <a:off x="838200" y="1255923"/>
            <a:ext cx="10515600" cy="4921040"/>
          </a:xfrm>
        </p:spPr>
        <p:txBody>
          <a:bodyPr>
            <a:normAutofit/>
          </a:bodyPr>
          <a:lstStyle/>
          <a:p>
            <a:r>
              <a:rPr lang="ru-RU" sz="2000" dirty="0">
                <a:latin typeface="Times New Roman" panose="02020603050405020304" pitchFamily="18" charset="0"/>
                <a:cs typeface="Times New Roman" panose="02020603050405020304" pitchFamily="18" charset="0"/>
              </a:rPr>
              <a:t>Чтобы избежать проблем с </a:t>
            </a:r>
            <a:r>
              <a:rPr lang="ru-RU" sz="2000" b="1" dirty="0">
                <a:latin typeface="Times New Roman" panose="02020603050405020304" pitchFamily="18" charset="0"/>
                <a:cs typeface="Times New Roman" panose="02020603050405020304" pitchFamily="18" charset="0"/>
              </a:rPr>
              <a:t>адаптацией</a:t>
            </a:r>
            <a:r>
              <a:rPr lang="ru-RU" sz="2000" dirty="0">
                <a:latin typeface="Times New Roman" panose="02020603050405020304" pitchFamily="18" charset="0"/>
                <a:cs typeface="Times New Roman" panose="02020603050405020304" pitchFamily="18" charset="0"/>
              </a:rPr>
              <a:t>, необходимо приблизить домашний режим к режиму детского сада.</a:t>
            </a:r>
          </a:p>
          <a:p>
            <a:r>
              <a:rPr lang="ru-RU" sz="2000" dirty="0">
                <a:latin typeface="Times New Roman" panose="02020603050405020304" pitchFamily="18" charset="0"/>
                <a:cs typeface="Times New Roman" panose="02020603050405020304" pitchFamily="18" charset="0"/>
              </a:rPr>
              <a:t>Режим дня – это не строгий график выполнения определенных заданий. Он создается с другой целью, </a:t>
            </a:r>
            <a:r>
              <a:rPr lang="ru-RU" sz="2000" u="sng" dirty="0">
                <a:latin typeface="Times New Roman" panose="02020603050405020304" pitchFamily="18" charset="0"/>
                <a:cs typeface="Times New Roman" panose="02020603050405020304" pitchFamily="18" charset="0"/>
              </a:rPr>
              <a:t>для здорового и гармоничного развития</a:t>
            </a:r>
            <a:r>
              <a:rPr lang="ru-RU" sz="2000" dirty="0">
                <a:latin typeface="Times New Roman" panose="02020603050405020304" pitchFamily="18" charset="0"/>
                <a:cs typeface="Times New Roman" panose="02020603050405020304" pitchFamily="18" charset="0"/>
              </a:rPr>
              <a:t>:</a:t>
            </a:r>
          </a:p>
          <a:p>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своевременное и правильное питание обеспечивает здоровье пищеварительной </a:t>
            </a:r>
            <a:r>
              <a:rPr lang="ru-RU" sz="2000" dirty="0" smtClean="0">
                <a:latin typeface="Times New Roman" panose="02020603050405020304" pitchFamily="18" charset="0"/>
                <a:cs typeface="Times New Roman" panose="02020603050405020304" pitchFamily="18" charset="0"/>
              </a:rPr>
              <a:t>системы (Рацион </a:t>
            </a:r>
            <a:r>
              <a:rPr lang="ru-RU" sz="2000" dirty="0">
                <a:latin typeface="Times New Roman" panose="02020603050405020304" pitchFamily="18" charset="0"/>
                <a:cs typeface="Times New Roman" panose="02020603050405020304" pitchFamily="18" charset="0"/>
              </a:rPr>
              <a:t>полуторогодовалого ребенка значительно расширяется. Он уже приближается к питанию </a:t>
            </a:r>
            <a:r>
              <a:rPr lang="ru-RU" sz="2000" dirty="0" smtClean="0">
                <a:latin typeface="Times New Roman" panose="02020603050405020304" pitchFamily="18" charset="0"/>
                <a:cs typeface="Times New Roman" panose="02020603050405020304" pitchFamily="18" charset="0"/>
              </a:rPr>
              <a:t>взрослых. Ребенок </a:t>
            </a:r>
            <a:r>
              <a:rPr lang="ru-RU" sz="2000" dirty="0">
                <a:latin typeface="Times New Roman" panose="02020603050405020304" pitchFamily="18" charset="0"/>
                <a:cs typeface="Times New Roman" panose="02020603050405020304" pitchFamily="18" charset="0"/>
              </a:rPr>
              <a:t>учится жевать более твердую пищу, что помогает развивать челюстной отдел. А задача родителей – обеспечить крохе сбалансированное питание и режим приема пищи</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Малышу уже можно кушать кусочки, потому не стоит все измельчать до консистенции кашицы.    Для полуторогодовалых обычно подходит 5 - разовый режим питания ребенка: 3 основных приема пищи и 2 перекуса. Кормление по режиму способствует выработке пищевого рефлекса – малыш будет привыкать кушать примерно в одно и то же время, а не «</a:t>
            </a:r>
            <a:r>
              <a:rPr lang="ru-RU" sz="2000" dirty="0" err="1">
                <a:latin typeface="Times New Roman" panose="02020603050405020304" pitchFamily="18" charset="0"/>
                <a:cs typeface="Times New Roman" panose="02020603050405020304" pitchFamily="18" charset="0"/>
              </a:rPr>
              <a:t>кусочничать</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a:p>
            <a:r>
              <a:rPr lang="ru-RU" sz="2000" dirty="0" smtClean="0"/>
              <a:t> </a:t>
            </a:r>
            <a:endParaRPr lang="ru-RU" sz="2000" dirty="0"/>
          </a:p>
        </p:txBody>
      </p:sp>
    </p:spTree>
    <p:extLst>
      <p:ext uri="{BB962C8B-B14F-4D97-AF65-F5344CB8AC3E}">
        <p14:creationId xmlns:p14="http://schemas.microsoft.com/office/powerpoint/2010/main" val="3411329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742</Words>
  <Application>Microsoft Office PowerPoint</Application>
  <PresentationFormat>Широкоэкранный</PresentationFormat>
  <Paragraphs>79</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Calibri Light</vt:lpstr>
      <vt:lpstr>Times New Roman</vt:lpstr>
      <vt:lpstr>Тема Office</vt:lpstr>
      <vt:lpstr>Презентация PowerPoint</vt:lpstr>
      <vt:lpstr>Презентация PowerPoint</vt:lpstr>
      <vt:lpstr>Адаптация</vt:lpstr>
      <vt:lpstr>Выделяют три степени адаптации</vt:lpstr>
      <vt:lpstr>Презентация PowerPoint</vt:lpstr>
      <vt:lpstr>Презентация PowerPoint</vt:lpstr>
      <vt:lpstr>Презентация PowerPoint</vt:lpstr>
      <vt:lpstr>Алгоритм прохождения адаптации</vt:lpstr>
      <vt:lpstr>Советы родителям</vt:lpstr>
      <vt:lpstr>Советы родителям</vt:lpstr>
      <vt:lpstr>Советы родителям</vt:lpstr>
      <vt:lpstr>Советы родителям</vt:lpstr>
      <vt:lpstr>Советы родителям</vt:lpstr>
      <vt:lpstr>Советы родителям</vt:lpstr>
      <vt:lpstr>Советы родителям</vt:lpstr>
      <vt:lpstr>Что должен уметь ребенок </vt:lpstr>
      <vt:lpstr>Что должен уметь ребенок </vt:lpstr>
      <vt:lpstr>Создание условий в ДОУ</vt:lpstr>
      <vt:lpstr>Создание условий в ДОУ</vt:lpstr>
      <vt:lpstr>Заключение</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23</cp:revision>
  <dcterms:created xsi:type="dcterms:W3CDTF">2021-02-11T12:39:37Z</dcterms:created>
  <dcterms:modified xsi:type="dcterms:W3CDTF">2021-02-23T10:38:20Z</dcterms:modified>
</cp:coreProperties>
</file>