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8" r:id="rId5"/>
    <p:sldId id="264" r:id="rId6"/>
    <p:sldId id="262" r:id="rId7"/>
    <p:sldId id="263" r:id="rId8"/>
    <p:sldId id="265" r:id="rId9"/>
    <p:sldId id="271" r:id="rId10"/>
    <p:sldId id="266" r:id="rId11"/>
    <p:sldId id="267" r:id="rId12"/>
    <p:sldId id="268" r:id="rId13"/>
    <p:sldId id="269" r:id="rId14"/>
    <p:sldId id="276" r:id="rId15"/>
    <p:sldId id="270" r:id="rId16"/>
    <p:sldId id="275" r:id="rId17"/>
    <p:sldId id="272" r:id="rId18"/>
    <p:sldId id="273" r:id="rId19"/>
    <p:sldId id="277" r:id="rId20"/>
    <p:sldId id="274" r:id="rId21"/>
    <p:sldId id="278" r:id="rId22"/>
    <p:sldId id="279" r:id="rId23"/>
    <p:sldId id="280" r:id="rId24"/>
    <p:sldId id="281" r:id="rId25"/>
    <p:sldId id="284" r:id="rId26"/>
    <p:sldId id="285" r:id="rId27"/>
    <p:sldId id="286" r:id="rId28"/>
    <p:sldId id="287" r:id="rId29"/>
    <p:sldId id="288"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A14E0C8-5018-42F0-BB68-3C44E7197FF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4E0C8-5018-42F0-BB68-3C44E7197FF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4E0C8-5018-42F0-BB68-3C44E7197FF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4E0C8-5018-42F0-BB68-3C44E7197FF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4E0C8-5018-42F0-BB68-3C44E7197FF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14E0C8-5018-42F0-BB68-3C44E7197FF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A14E0C8-5018-42F0-BB68-3C44E7197FF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A14E0C8-5018-42F0-BB68-3C44E7197FF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A14E0C8-5018-42F0-BB68-3C44E7197FF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14E0C8-5018-42F0-BB68-3C44E7197FF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60D5C7D-317B-4073-85B3-6A9B05EDB27E}" type="datetimeFigureOut">
              <a:rPr lang="ru-RU" smtClean="0"/>
              <a:pPr/>
              <a:t>13.12.2016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A14E0C8-5018-42F0-BB68-3C44E7197FF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60D5C7D-317B-4073-85B3-6A9B05EDB27E}" type="datetimeFigureOut">
              <a:rPr lang="ru-RU" smtClean="0"/>
              <a:pPr/>
              <a:t>13.12.2016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A14E0C8-5018-42F0-BB68-3C44E7197FF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000108"/>
            <a:ext cx="7851648" cy="2200292"/>
          </a:xfrm>
        </p:spPr>
        <p:txBody>
          <a:bodyPr>
            <a:noAutofit/>
          </a:bodyPr>
          <a:lstStyle/>
          <a:p>
            <a:pPr algn="ctr"/>
            <a:r>
              <a:rPr lang="ru-RU" sz="3600" dirty="0" smtClean="0">
                <a:solidFill>
                  <a:schemeClr val="tx1"/>
                </a:solidFill>
                <a:effectLst/>
                <a:latin typeface="Times New Roman" pitchFamily="18" charset="0"/>
                <a:cs typeface="Times New Roman" pitchFamily="18" charset="0"/>
              </a:rPr>
              <a:t>АНАЛИЗ   ЗАТРУДНЕНИЙ  ПРИ  ВЫПОЛНЕНИИ  ЭКЗАМЕНАЦИОННОЙ РАБОТЫ   </a:t>
            </a:r>
            <a:r>
              <a:rPr lang="ru-RU" sz="4000" dirty="0" smtClean="0">
                <a:solidFill>
                  <a:schemeClr val="tx1"/>
                </a:solidFill>
                <a:effectLst/>
                <a:latin typeface="Times New Roman" pitchFamily="18" charset="0"/>
                <a:cs typeface="Times New Roman" pitchFamily="18" charset="0"/>
              </a:rPr>
              <a:t>ЕГЭ</a:t>
            </a:r>
            <a:r>
              <a:rPr lang="ru-RU" sz="3600" dirty="0" smtClean="0">
                <a:solidFill>
                  <a:schemeClr val="tx1"/>
                </a:solidFill>
                <a:effectLst/>
                <a:latin typeface="Times New Roman" pitchFamily="18" charset="0"/>
                <a:cs typeface="Times New Roman" pitchFamily="18" charset="0"/>
              </a:rPr>
              <a:t>   ПО  ФИЗИКЕ</a:t>
            </a:r>
            <a:endParaRPr lang="ru-RU" sz="3600" dirty="0">
              <a:solidFill>
                <a:schemeClr val="tx1"/>
              </a:solidFill>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33400" y="4005064"/>
            <a:ext cx="7854696" cy="1852828"/>
          </a:xfrm>
        </p:spPr>
        <p:txBody>
          <a:bodyPr>
            <a:noAutofit/>
          </a:bodyPr>
          <a:lstStyle/>
          <a:p>
            <a:pPr algn="ctr"/>
            <a:r>
              <a:rPr lang="ru-RU" sz="4400" b="1" dirty="0" smtClean="0">
                <a:solidFill>
                  <a:srgbClr val="FFFF00"/>
                </a:solidFill>
                <a:latin typeface="Times New Roman" pitchFamily="18" charset="0"/>
                <a:cs typeface="Times New Roman" pitchFamily="18" charset="0"/>
              </a:rPr>
              <a:t>ПРОГНОЗИРОВАНИЕ  ВОЗМОЖНЫХ  ОШИБОК</a:t>
            </a:r>
            <a:endParaRPr lang="ru-RU" sz="44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996720"/>
          </a:xfrm>
        </p:spPr>
        <p:txBody>
          <a:bodyPr>
            <a:noAutofit/>
          </a:bodyPr>
          <a:lstStyle/>
          <a:p>
            <a:r>
              <a:rPr lang="ru-RU" sz="3200" i="1" u="sng" dirty="0">
                <a:latin typeface="Times New Roman" pitchFamily="18" charset="0"/>
                <a:cs typeface="Times New Roman" pitchFamily="18" charset="0"/>
              </a:rPr>
              <a:t>Не умеют выделять главное в задаче и отбрасывать лишние </a:t>
            </a:r>
            <a:r>
              <a:rPr lang="ru-RU" sz="3200" i="1" u="sng" dirty="0" smtClean="0">
                <a:latin typeface="Times New Roman" pitchFamily="18" charset="0"/>
                <a:cs typeface="Times New Roman" pitchFamily="18" charset="0"/>
              </a:rPr>
              <a:t>данные.</a:t>
            </a:r>
            <a:endParaRPr lang="ru-RU" sz="2800" i="1" u="sng" dirty="0"/>
          </a:p>
        </p:txBody>
      </p:sp>
      <p:pic>
        <p:nvPicPr>
          <p:cNvPr id="4" name="Объект 3"/>
          <p:cNvPicPr>
            <a:picLocks noGrp="1"/>
          </p:cNvPicPr>
          <p:nvPr>
            <p:ph idx="1"/>
          </p:nvPr>
        </p:nvPicPr>
        <p:blipFill>
          <a:blip r:embed="rId2" cstate="print"/>
          <a:srcRect/>
          <a:stretch>
            <a:fillRect/>
          </a:stretch>
        </p:blipFill>
        <p:spPr bwMode="auto">
          <a:xfrm>
            <a:off x="5076056" y="1916832"/>
            <a:ext cx="3816424" cy="1944216"/>
          </a:xfrm>
          <a:prstGeom prst="rect">
            <a:avLst/>
          </a:prstGeom>
          <a:noFill/>
          <a:ln w="9525">
            <a:noFill/>
            <a:miter lim="800000"/>
            <a:headEnd/>
            <a:tailEnd/>
          </a:ln>
        </p:spPr>
      </p:pic>
      <p:sp>
        <p:nvSpPr>
          <p:cNvPr id="5" name="Прямоугольник 4"/>
          <p:cNvSpPr/>
          <p:nvPr/>
        </p:nvSpPr>
        <p:spPr>
          <a:xfrm>
            <a:off x="395536" y="1988840"/>
            <a:ext cx="4572000" cy="4154984"/>
          </a:xfrm>
          <a:prstGeom prst="rect">
            <a:avLst/>
          </a:prstGeom>
        </p:spPr>
        <p:txBody>
          <a:bodyPr>
            <a:spAutoFit/>
          </a:bodyPr>
          <a:lstStyle/>
          <a:p>
            <a:r>
              <a:rPr lang="ru-RU" sz="2400" dirty="0">
                <a:latin typeface="Times New Roman" panose="02020603050405020304" pitchFamily="18" charset="0"/>
                <a:cs typeface="Times New Roman" panose="02020603050405020304" pitchFamily="18" charset="0"/>
              </a:rPr>
              <a:t>На фотографии представлена установка для изучения равномерного движения бруска (1) массой 0,1 кг, на котором находится груз (2) массой 0,1 кг. Брусок движется по горизонтальной поверхности. Работа силы тяжести, действующей на брусок с грузом, при перемещении бруска на 20 см равна</a:t>
            </a:r>
          </a:p>
        </p:txBody>
      </p:sp>
    </p:spTree>
    <p:extLst>
      <p:ext uri="{BB962C8B-B14F-4D97-AF65-F5344CB8AC3E}">
        <p14:creationId xmlns="" xmlns:p14="http://schemas.microsoft.com/office/powerpoint/2010/main" val="2392252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i="1" u="sng" dirty="0">
                <a:latin typeface="Times New Roman" pitchFamily="18" charset="0"/>
                <a:cs typeface="Times New Roman" pitchFamily="18" charset="0"/>
              </a:rPr>
              <a:t>Ошибки в задачах, требующих глубокого осмысления теоретического </a:t>
            </a:r>
            <a:r>
              <a:rPr lang="ru-RU" sz="3200" i="1" u="sng" dirty="0" smtClean="0">
                <a:latin typeface="Times New Roman" pitchFamily="18" charset="0"/>
                <a:cs typeface="Times New Roman" pitchFamily="18" charset="0"/>
              </a:rPr>
              <a:t>материала.</a:t>
            </a:r>
            <a:endParaRPr lang="ru-RU" sz="2800" i="1" u="sng" dirty="0"/>
          </a:p>
        </p:txBody>
      </p:sp>
      <p:sp>
        <p:nvSpPr>
          <p:cNvPr id="3" name="Объект 2"/>
          <p:cNvSpPr>
            <a:spLocks noGrp="1"/>
          </p:cNvSpPr>
          <p:nvPr>
            <p:ph idx="1"/>
          </p:nvPr>
        </p:nvSpPr>
        <p:spPr/>
        <p:txBody>
          <a:bodyPr>
            <a:normAutofit fontScale="85000" lnSpcReduction="20000"/>
          </a:bodyPr>
          <a:lstStyle/>
          <a:p>
            <a:r>
              <a:rPr lang="ru-RU" sz="3000" dirty="0" smtClean="0">
                <a:latin typeface="Times New Roman" panose="02020603050405020304" pitchFamily="18" charset="0"/>
                <a:cs typeface="Times New Roman" panose="02020603050405020304" pitchFamily="18" charset="0"/>
              </a:rPr>
              <a:t>Дифракционная </a:t>
            </a:r>
            <a:r>
              <a:rPr lang="ru-RU" sz="3000" dirty="0">
                <a:latin typeface="Times New Roman" panose="02020603050405020304" pitchFamily="18" charset="0"/>
                <a:cs typeface="Times New Roman" panose="02020603050405020304" pitchFamily="18" charset="0"/>
              </a:rPr>
              <a:t>решетка освещается монохроматическим светом. На экра­не, установленном за решеткой параллелью ей, возникает дифракционная картина, состоящая из темных и светлых вертикальных полос. В первом опыте решетка освещается желтым светом, во втором - зеленым, а в треть­ем - синим. Меняя решетки, добиваются того, чтобы расстояние между полосами во всех опытах становилось одинаковым. Значения постоянной решетки  </a:t>
            </a:r>
            <a:r>
              <a:rPr lang="en-US" sz="3000" i="1" dirty="0">
                <a:latin typeface="Times New Roman" panose="02020603050405020304" pitchFamily="18" charset="0"/>
                <a:cs typeface="Times New Roman" panose="02020603050405020304" pitchFamily="18" charset="0"/>
              </a:rPr>
              <a:t>d</a:t>
            </a:r>
            <a:r>
              <a:rPr lang="ru-RU" sz="3000" i="1" baseline="-25000" dirty="0">
                <a:latin typeface="Times New Roman" panose="02020603050405020304" pitchFamily="18" charset="0"/>
                <a:cs typeface="Times New Roman" panose="02020603050405020304" pitchFamily="18" charset="0"/>
              </a:rPr>
              <a:t>1 , </a:t>
            </a:r>
            <a:r>
              <a:rPr lang="en-US" sz="3000" i="1" dirty="0">
                <a:latin typeface="Times New Roman" panose="02020603050405020304" pitchFamily="18" charset="0"/>
                <a:cs typeface="Times New Roman" panose="02020603050405020304" pitchFamily="18" charset="0"/>
              </a:rPr>
              <a:t>d</a:t>
            </a:r>
            <a:r>
              <a:rPr lang="ru-RU" sz="3000" i="1" baseline="-25000" dirty="0">
                <a:latin typeface="Times New Roman" panose="02020603050405020304" pitchFamily="18" charset="0"/>
                <a:cs typeface="Times New Roman" panose="02020603050405020304" pitchFamily="18" charset="0"/>
              </a:rPr>
              <a:t>2 </a:t>
            </a:r>
            <a:r>
              <a:rPr lang="ru-RU" sz="3000" i="1" dirty="0">
                <a:latin typeface="Times New Roman" panose="02020603050405020304" pitchFamily="18" charset="0"/>
                <a:cs typeface="Times New Roman" panose="02020603050405020304" pitchFamily="18" charset="0"/>
              </a:rPr>
              <a:t>,</a:t>
            </a:r>
            <a:r>
              <a:rPr lang="ru-RU" sz="3000" i="1" baseline="-25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d</a:t>
            </a:r>
            <a:r>
              <a:rPr lang="ru-RU" sz="3000" i="1" baseline="-25000" dirty="0">
                <a:latin typeface="Times New Roman" panose="02020603050405020304" pitchFamily="18" charset="0"/>
                <a:cs typeface="Times New Roman" panose="02020603050405020304" pitchFamily="18" charset="0"/>
              </a:rPr>
              <a:t>3 </a:t>
            </a:r>
            <a:r>
              <a:rPr lang="ru-RU" sz="3000" i="1"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в первом, во втором и в третьем опытах соответствен­но, удовлетворяют условиям</a:t>
            </a:r>
          </a:p>
          <a:p>
            <a:pPr marL="0" indent="0">
              <a:buNone/>
            </a:pPr>
            <a:r>
              <a:rPr lang="ru-RU" sz="3000" dirty="0" smtClean="0">
                <a:latin typeface="Times New Roman" panose="02020603050405020304" pitchFamily="18" charset="0"/>
                <a:cs typeface="Times New Roman" panose="02020603050405020304" pitchFamily="18" charset="0"/>
              </a:rPr>
              <a:t>1)  </a:t>
            </a:r>
            <a:r>
              <a:rPr lang="en-US" sz="3000" dirty="0" smtClean="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1  </a:t>
            </a:r>
            <a:r>
              <a:rPr lang="ru-RU" sz="3000"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2</a:t>
            </a:r>
            <a:r>
              <a:rPr lang="ru-RU" sz="3000" dirty="0">
                <a:latin typeface="Times New Roman" panose="02020603050405020304" pitchFamily="18" charset="0"/>
                <a:cs typeface="Times New Roman" panose="02020603050405020304" pitchFamily="18" charset="0"/>
              </a:rPr>
              <a:t> = </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3</a:t>
            </a:r>
            <a:r>
              <a:rPr lang="ru-RU" sz="3000" dirty="0">
                <a:latin typeface="Times New Roman" panose="02020603050405020304" pitchFamily="18" charset="0"/>
                <a:cs typeface="Times New Roman" panose="02020603050405020304" pitchFamily="18" charset="0"/>
              </a:rPr>
              <a:t>       </a:t>
            </a:r>
            <a:r>
              <a:rPr lang="ru-RU" sz="3000" dirty="0" smtClean="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2) </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1 </a:t>
            </a:r>
            <a:r>
              <a:rPr lang="ru-RU" sz="3000" dirty="0">
                <a:latin typeface="Times New Roman" panose="02020603050405020304" pitchFamily="18" charset="0"/>
                <a:cs typeface="Times New Roman" panose="02020603050405020304" pitchFamily="18" charset="0"/>
              </a:rPr>
              <a:t>&gt;</a:t>
            </a:r>
            <a:r>
              <a:rPr lang="ru-RU" sz="3000" baseline="-25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2</a:t>
            </a:r>
            <a:r>
              <a:rPr lang="ru-RU" sz="3000" dirty="0">
                <a:latin typeface="Times New Roman" panose="02020603050405020304" pitchFamily="18" charset="0"/>
                <a:cs typeface="Times New Roman" panose="02020603050405020304" pitchFamily="18" charset="0"/>
              </a:rPr>
              <a:t> &gt; </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3</a:t>
            </a:r>
            <a:r>
              <a:rPr lang="ru-RU" sz="3000" dirty="0">
                <a:latin typeface="Times New Roman" panose="02020603050405020304" pitchFamily="18" charset="0"/>
                <a:cs typeface="Times New Roman" panose="02020603050405020304" pitchFamily="18" charset="0"/>
              </a:rPr>
              <a:t>       </a:t>
            </a:r>
            <a:r>
              <a:rPr lang="ru-RU" sz="3000" dirty="0" smtClean="0">
                <a:latin typeface="Times New Roman" panose="02020603050405020304" pitchFamily="18" charset="0"/>
                <a:cs typeface="Times New Roman" panose="02020603050405020304" pitchFamily="18" charset="0"/>
              </a:rPr>
              <a:t>  </a:t>
            </a:r>
          </a:p>
          <a:p>
            <a:pPr marL="0" indent="0">
              <a:buNone/>
            </a:pPr>
            <a:r>
              <a:rPr lang="ru-RU" sz="3000" dirty="0" smtClean="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3) </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2   </a:t>
            </a:r>
            <a:r>
              <a:rPr lang="ru-RU" sz="3000" dirty="0">
                <a:latin typeface="Times New Roman" panose="02020603050405020304" pitchFamily="18" charset="0"/>
                <a:cs typeface="Times New Roman" panose="02020603050405020304" pitchFamily="18" charset="0"/>
              </a:rPr>
              <a:t>&gt;</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1</a:t>
            </a:r>
            <a:r>
              <a:rPr lang="ru-RU" sz="3000" dirty="0">
                <a:latin typeface="Times New Roman" panose="02020603050405020304" pitchFamily="18" charset="0"/>
                <a:cs typeface="Times New Roman" panose="02020603050405020304" pitchFamily="18" charset="0"/>
              </a:rPr>
              <a:t> &gt; </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3</a:t>
            </a:r>
            <a:r>
              <a:rPr lang="ru-RU" sz="3000" dirty="0">
                <a:latin typeface="Times New Roman" panose="02020603050405020304" pitchFamily="18" charset="0"/>
                <a:cs typeface="Times New Roman" panose="02020603050405020304" pitchFamily="18" charset="0"/>
              </a:rPr>
              <a:t>       </a:t>
            </a:r>
            <a:r>
              <a:rPr lang="ru-RU" sz="3000" dirty="0" smtClean="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4) </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1  </a:t>
            </a:r>
            <a:r>
              <a:rPr lang="ru-RU" sz="3000" dirty="0">
                <a:latin typeface="Times New Roman" panose="02020603050405020304" pitchFamily="18" charset="0"/>
                <a:cs typeface="Times New Roman" panose="02020603050405020304" pitchFamily="18" charset="0"/>
              </a:rPr>
              <a:t>&lt; </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2</a:t>
            </a:r>
            <a:r>
              <a:rPr lang="ru-RU" sz="3000" dirty="0">
                <a:latin typeface="Times New Roman" panose="02020603050405020304" pitchFamily="18" charset="0"/>
                <a:cs typeface="Times New Roman" panose="02020603050405020304" pitchFamily="18" charset="0"/>
              </a:rPr>
              <a:t> &lt; </a:t>
            </a:r>
            <a:r>
              <a:rPr lang="en-US" sz="3000" dirty="0">
                <a:latin typeface="Times New Roman" panose="02020603050405020304" pitchFamily="18" charset="0"/>
                <a:cs typeface="Times New Roman" panose="02020603050405020304" pitchFamily="18" charset="0"/>
              </a:rPr>
              <a:t>d</a:t>
            </a:r>
            <a:r>
              <a:rPr lang="ru-RU" sz="3000" baseline="-25000" dirty="0">
                <a:latin typeface="Times New Roman" panose="02020603050405020304" pitchFamily="18" charset="0"/>
                <a:cs typeface="Times New Roman" panose="02020603050405020304" pitchFamily="18" charset="0"/>
              </a:rPr>
              <a:t>3</a:t>
            </a:r>
            <a:r>
              <a:rPr lang="ru-RU" sz="30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 xmlns:p14="http://schemas.microsoft.com/office/powerpoint/2010/main" val="2200819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508888"/>
          </a:xfrm>
        </p:spPr>
        <p:txBody>
          <a:bodyPr>
            <a:noAutofit/>
          </a:bodyPr>
          <a:lstStyle/>
          <a:p>
            <a:r>
              <a:rPr lang="ru-RU" sz="2800" dirty="0">
                <a:latin typeface="Times New Roman" panose="02020603050405020304" pitchFamily="18" charset="0"/>
                <a:cs typeface="Times New Roman" panose="02020603050405020304" pitchFamily="18" charset="0"/>
              </a:rPr>
              <a:t>В сосуде находится идеальный газ,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массу </a:t>
            </a:r>
            <a:r>
              <a:rPr lang="ru-RU" sz="2800" dirty="0">
                <a:latin typeface="Times New Roman" panose="02020603050405020304" pitchFamily="18" charset="0"/>
                <a:cs typeface="Times New Roman" panose="02020603050405020304" pitchFamily="18" charset="0"/>
              </a:rPr>
              <a:t>которого изменя­ют. На диаграмме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показан </a:t>
            </a:r>
            <a:r>
              <a:rPr lang="ru-RU" sz="2800" dirty="0">
                <a:latin typeface="Times New Roman" panose="02020603050405020304" pitchFamily="18" charset="0"/>
                <a:cs typeface="Times New Roman" panose="02020603050405020304" pitchFamily="18" charset="0"/>
              </a:rPr>
              <a:t>процесс изменения состояния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газа </a:t>
            </a:r>
            <a:r>
              <a:rPr lang="ru-RU" sz="2800" dirty="0">
                <a:latin typeface="Times New Roman" panose="02020603050405020304" pitchFamily="18" charset="0"/>
                <a:cs typeface="Times New Roman" panose="02020603050405020304" pitchFamily="18" charset="0"/>
              </a:rPr>
              <a:t>при постоянном объеме</a:t>
            </a:r>
            <a:r>
              <a:rPr lang="ru-RU" sz="2800" dirty="0" smtClean="0">
                <a:latin typeface="Times New Roman" panose="02020603050405020304" pitchFamily="18" charset="0"/>
                <a:cs typeface="Times New Roman" panose="02020603050405020304" pitchFamily="18" charset="0"/>
              </a:rPr>
              <a:t>.</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какой из точек диаграммы масса газа наибольшая?</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1)А                      2) В                      3)С                      4)</a:t>
            </a:r>
            <a:r>
              <a:rPr lang="en-US" sz="2800" dirty="0" smtClean="0">
                <a:latin typeface="Times New Roman" panose="02020603050405020304" pitchFamily="18" charset="0"/>
                <a:cs typeface="Times New Roman" panose="02020603050405020304" pitchFamily="18" charset="0"/>
              </a:rPr>
              <a:t>D</a:t>
            </a:r>
            <a:endParaRPr lang="ru-RU" sz="2800" dirty="0">
              <a:latin typeface="Times New Roman" panose="02020603050405020304" pitchFamily="18" charset="0"/>
              <a:cs typeface="Times New Roman" panose="02020603050405020304" pitchFamily="18" charset="0"/>
            </a:endParaRPr>
          </a:p>
        </p:txBody>
      </p:sp>
      <p:pic>
        <p:nvPicPr>
          <p:cNvPr id="4" name="Рисунок 3"/>
          <p:cNvPicPr/>
          <p:nvPr/>
        </p:nvPicPr>
        <p:blipFill>
          <a:blip r:embed="rId2" cstate="print"/>
          <a:srcRect/>
          <a:stretch>
            <a:fillRect/>
          </a:stretch>
        </p:blipFill>
        <p:spPr bwMode="auto">
          <a:xfrm>
            <a:off x="6732240" y="764705"/>
            <a:ext cx="2016224" cy="1584176"/>
          </a:xfrm>
          <a:prstGeom prst="rect">
            <a:avLst/>
          </a:prstGeom>
          <a:noFill/>
          <a:ln w="9525">
            <a:noFill/>
            <a:miter lim="800000"/>
            <a:headEnd/>
            <a:tailEnd/>
          </a:ln>
        </p:spPr>
      </p:pic>
      <p:pic>
        <p:nvPicPr>
          <p:cNvPr id="5" name="Объект 4"/>
          <p:cNvPicPr>
            <a:picLocks noGrp="1"/>
          </p:cNvPicPr>
          <p:nvPr>
            <p:ph idx="1"/>
          </p:nvPr>
        </p:nvPicPr>
        <p:blipFill>
          <a:blip r:embed="rId3" cstate="print"/>
          <a:srcRect/>
          <a:stretch>
            <a:fillRect/>
          </a:stretch>
        </p:blipFill>
        <p:spPr bwMode="auto">
          <a:xfrm>
            <a:off x="5724128" y="3789040"/>
            <a:ext cx="3096344" cy="2102753"/>
          </a:xfrm>
          <a:prstGeom prst="rect">
            <a:avLst/>
          </a:prstGeom>
          <a:noFill/>
          <a:ln w="9525">
            <a:noFill/>
            <a:miter lim="800000"/>
            <a:headEnd/>
            <a:tailEnd/>
          </a:ln>
        </p:spPr>
      </p:pic>
      <p:sp>
        <p:nvSpPr>
          <p:cNvPr id="6" name="Прямоугольник 5"/>
          <p:cNvSpPr/>
          <p:nvPr/>
        </p:nvSpPr>
        <p:spPr>
          <a:xfrm>
            <a:off x="395536" y="3789040"/>
            <a:ext cx="5256584" cy="2246769"/>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Как изменится сопротивление участка цепи АВ, изображенного на рис, если ключ К разомкнуть? Сопротивление каждого резистора  </a:t>
            </a:r>
            <a:r>
              <a:rPr lang="ru-RU" sz="2800" dirty="0" smtClean="0">
                <a:latin typeface="Times New Roman" panose="02020603050405020304" pitchFamily="18" charset="0"/>
                <a:cs typeface="Times New Roman" panose="02020603050405020304" pitchFamily="18" charset="0"/>
              </a:rPr>
              <a:t>2 Ом</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1384446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936104"/>
          </a:xfrm>
        </p:spPr>
        <p:txBody>
          <a:bodyPr>
            <a:noAutofit/>
          </a:bodyPr>
          <a:lstStyle/>
          <a:p>
            <a:r>
              <a:rPr lang="ru-RU" sz="3600" i="1" u="sng" dirty="0">
                <a:latin typeface="Times New Roman" pitchFamily="18" charset="0"/>
                <a:cs typeface="Times New Roman" pitchFamily="18" charset="0"/>
              </a:rPr>
              <a:t>Ошибки в задачах, требующих умения применять знания в новых ситуациях</a:t>
            </a:r>
            <a:r>
              <a:rPr lang="ru-RU" sz="3600" i="1" u="sng" dirty="0" smtClean="0">
                <a:latin typeface="Times New Roman" pitchFamily="18" charset="0"/>
                <a:cs typeface="Times New Roman" pitchFamily="18" charset="0"/>
              </a:rPr>
              <a:t>.</a:t>
            </a:r>
            <a:endParaRPr lang="ru-RU" sz="3200" i="1" u="sng" dirty="0"/>
          </a:p>
        </p:txBody>
      </p:sp>
      <p:pic>
        <p:nvPicPr>
          <p:cNvPr id="4" name="Объект 3"/>
          <p:cNvPicPr>
            <a:picLocks noGrp="1"/>
          </p:cNvPicPr>
          <p:nvPr>
            <p:ph idx="1"/>
          </p:nvPr>
        </p:nvPicPr>
        <p:blipFill>
          <a:blip r:embed="rId2" cstate="print"/>
          <a:srcRect/>
          <a:stretch>
            <a:fillRect/>
          </a:stretch>
        </p:blipFill>
        <p:spPr bwMode="auto">
          <a:xfrm>
            <a:off x="5724128" y="1484784"/>
            <a:ext cx="2868324" cy="1872208"/>
          </a:xfrm>
          <a:prstGeom prst="rect">
            <a:avLst/>
          </a:prstGeom>
          <a:noFill/>
          <a:ln w="9525">
            <a:noFill/>
            <a:miter lim="800000"/>
            <a:headEnd/>
            <a:tailEnd/>
          </a:ln>
        </p:spPr>
      </p:pic>
      <p:sp>
        <p:nvSpPr>
          <p:cNvPr id="5" name="Прямоугольник 4"/>
          <p:cNvSpPr/>
          <p:nvPr/>
        </p:nvSpPr>
        <p:spPr>
          <a:xfrm>
            <a:off x="311264" y="1484784"/>
            <a:ext cx="8221175" cy="3046988"/>
          </a:xfrm>
          <a:prstGeom prst="rect">
            <a:avLst/>
          </a:prstGeom>
        </p:spPr>
        <p:txBody>
          <a:bodyPr wrap="square">
            <a:spAutoFit/>
          </a:bodyPr>
          <a:lstStyle/>
          <a:p>
            <a:pPr marL="342900" indent="-342900">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К столу прикреплены две </a:t>
            </a:r>
            <a:r>
              <a:rPr lang="ru-RU" sz="2400" dirty="0" smtClean="0">
                <a:latin typeface="Times New Roman" panose="02020603050405020304" pitchFamily="18" charset="0"/>
                <a:cs typeface="Times New Roman" panose="02020603050405020304" pitchFamily="18" charset="0"/>
              </a:rPr>
              <a:t>одинаковые</a:t>
            </a:r>
          </a:p>
          <a:p>
            <a:r>
              <a:rPr lang="ru-RU" sz="2400" dirty="0" smtClean="0">
                <a:latin typeface="Times New Roman" panose="02020603050405020304" pitchFamily="18" charset="0"/>
                <a:cs typeface="Times New Roman" panose="02020603050405020304" pitchFamily="18" charset="0"/>
              </a:rPr>
              <a:t>невесомые </a:t>
            </a:r>
            <a:r>
              <a:rPr lang="ru-RU" sz="2400" dirty="0">
                <a:latin typeface="Times New Roman" panose="02020603050405020304" pitchFamily="18" charset="0"/>
                <a:cs typeface="Times New Roman" panose="02020603050405020304" pitchFamily="18" charset="0"/>
              </a:rPr>
              <a:t>пружины жесткостью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К=80Н/м </a:t>
            </a:r>
            <a:r>
              <a:rPr lang="ru-RU" sz="2400" dirty="0">
                <a:latin typeface="Times New Roman" panose="02020603050405020304" pitchFamily="18" charset="0"/>
                <a:cs typeface="Times New Roman" panose="02020603050405020304" pitchFamily="18" charset="0"/>
              </a:rPr>
              <a:t>каждая. К пружинам сверху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прикреплена </a:t>
            </a:r>
            <a:r>
              <a:rPr lang="ru-RU" sz="2400" dirty="0">
                <a:latin typeface="Times New Roman" panose="02020603050405020304" pitchFamily="18" charset="0"/>
                <a:cs typeface="Times New Roman" panose="02020603050405020304" pitchFamily="18" charset="0"/>
              </a:rPr>
              <a:t>невесомая платформа.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На </a:t>
            </a:r>
            <a:r>
              <a:rPr lang="ru-RU" sz="2400" dirty="0">
                <a:latin typeface="Times New Roman" panose="02020603050405020304" pitchFamily="18" charset="0"/>
                <a:cs typeface="Times New Roman" panose="02020603050405020304" pitchFamily="18" charset="0"/>
              </a:rPr>
              <a:t>платформу с высоты </a:t>
            </a:r>
            <a:r>
              <a:rPr lang="en-US" sz="2400" i="1" dirty="0">
                <a:latin typeface="Times New Roman" panose="02020603050405020304" pitchFamily="18" charset="0"/>
                <a:cs typeface="Times New Roman" panose="02020603050405020304" pitchFamily="18" charset="0"/>
              </a:rPr>
              <a:t>h</a:t>
            </a:r>
            <a:r>
              <a:rPr lang="ru-RU" sz="2400" i="1" dirty="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80 см </a:t>
            </a:r>
            <a:r>
              <a:rPr lang="ru-RU" sz="2400" dirty="0" smtClean="0">
                <a:latin typeface="Times New Roman" panose="02020603050405020304" pitchFamily="18" charset="0"/>
                <a:cs typeface="Times New Roman" panose="02020603050405020304" pitchFamily="18" charset="0"/>
              </a:rPr>
              <a:t> </a:t>
            </a:r>
          </a:p>
          <a:p>
            <a:r>
              <a:rPr lang="ru-RU" sz="2400" dirty="0" smtClean="0">
                <a:latin typeface="Times New Roman" panose="02020603050405020304" pitchFamily="18" charset="0"/>
                <a:cs typeface="Times New Roman" panose="02020603050405020304" pitchFamily="18" charset="0"/>
              </a:rPr>
              <a:t>роняют </a:t>
            </a:r>
            <a:r>
              <a:rPr lang="ru-RU" sz="2400" dirty="0">
                <a:latin typeface="Times New Roman" panose="02020603050405020304" pitchFamily="18" charset="0"/>
                <a:cs typeface="Times New Roman" panose="02020603050405020304" pitchFamily="18" charset="0"/>
              </a:rPr>
              <a:t>кусок пластилина массой  m = 400г с нулевой начальной скоростью. Максимальная деформация </a:t>
            </a:r>
            <a:r>
              <a:rPr lang="ru-RU" sz="2400" i="1" dirty="0">
                <a:latin typeface="Times New Roman" panose="02020603050405020304" pitchFamily="18" charset="0"/>
                <a:cs typeface="Times New Roman" panose="02020603050405020304" pitchFamily="18" charset="0"/>
              </a:rPr>
              <a:t>х </a:t>
            </a:r>
            <a:r>
              <a:rPr lang="ru-RU" sz="2400" dirty="0">
                <a:latin typeface="Times New Roman" panose="02020603050405020304" pitchFamily="18" charset="0"/>
                <a:cs typeface="Times New Roman" panose="02020603050405020304" pitchFamily="18" charset="0"/>
              </a:rPr>
              <a:t>каждой пружины после удара рав­на </a:t>
            </a:r>
          </a:p>
        </p:txBody>
      </p:sp>
      <p:sp>
        <p:nvSpPr>
          <p:cNvPr id="6" name="Прямоугольник 5"/>
          <p:cNvSpPr/>
          <p:nvPr/>
        </p:nvSpPr>
        <p:spPr>
          <a:xfrm>
            <a:off x="311264" y="4725144"/>
            <a:ext cx="8293184" cy="1631216"/>
          </a:xfrm>
          <a:prstGeom prst="rect">
            <a:avLst/>
          </a:prstGeom>
        </p:spPr>
        <p:txBody>
          <a:bodyPr wrap="square">
            <a:spAutoFit/>
          </a:bodyPr>
          <a:lstStyle/>
          <a:p>
            <a:pPr marL="457200" indent="-457200">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Время рабочего импульса ускорителя электронов равно 1 </a:t>
            </a:r>
            <a:r>
              <a:rPr lang="ru-RU" sz="2400" dirty="0" err="1">
                <a:latin typeface="Times New Roman" panose="02020603050405020304" pitchFamily="18" charset="0"/>
                <a:cs typeface="Times New Roman" panose="02020603050405020304" pitchFamily="18" charset="0"/>
              </a:rPr>
              <a:t>мкс</a:t>
            </a:r>
            <a:r>
              <a:rPr lang="ru-RU" sz="2400" dirty="0">
                <a:latin typeface="Times New Roman" panose="02020603050405020304" pitchFamily="18" charset="0"/>
                <a:cs typeface="Times New Roman" panose="02020603050405020304" pitchFamily="18" charset="0"/>
              </a:rPr>
              <a:t>. Средняя сила тока создаваемого этим ускорителем 32кА. Определить число электронов ускоряемых за один пуск ускорителя</a:t>
            </a:r>
            <a:r>
              <a:rPr lang="ru-RU" sz="2800"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2047251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0616"/>
          </a:xfrm>
        </p:spPr>
        <p:txBody>
          <a:bodyPr>
            <a:normAutofit fontScale="90000"/>
          </a:bodyPr>
          <a:lstStyle/>
          <a:p>
            <a:endParaRPr lang="ru-RU" dirty="0"/>
          </a:p>
        </p:txBody>
      </p:sp>
      <p:pic>
        <p:nvPicPr>
          <p:cNvPr id="4" name="Объект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908720"/>
            <a:ext cx="8856984" cy="5472608"/>
          </a:xfrm>
          <a:prstGeom prst="rect">
            <a:avLst/>
          </a:prstGeom>
          <a:noFill/>
          <a:ln>
            <a:noFill/>
          </a:ln>
        </p:spPr>
      </p:pic>
    </p:spTree>
    <p:extLst>
      <p:ext uri="{BB962C8B-B14F-4D97-AF65-F5344CB8AC3E}">
        <p14:creationId xmlns="" xmlns:p14="http://schemas.microsoft.com/office/powerpoint/2010/main" val="3129257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440160"/>
          </a:xfrm>
        </p:spPr>
        <p:txBody>
          <a:bodyPr>
            <a:noAutofit/>
          </a:bodyPr>
          <a:lstStyle/>
          <a:p>
            <a:r>
              <a:rPr lang="ru-RU" sz="3200" i="1" u="sng" dirty="0">
                <a:latin typeface="Times New Roman" pitchFamily="18" charset="0"/>
                <a:cs typeface="Times New Roman" pitchFamily="18" charset="0"/>
              </a:rPr>
              <a:t>Наличие задач для решения которых требуется углубление и расширение теоретических </a:t>
            </a:r>
            <a:r>
              <a:rPr lang="ru-RU" sz="3200" i="1" u="sng" dirty="0" smtClean="0">
                <a:latin typeface="Times New Roman" pitchFamily="18" charset="0"/>
                <a:cs typeface="Times New Roman" pitchFamily="18" charset="0"/>
              </a:rPr>
              <a:t>знаний.</a:t>
            </a:r>
            <a:endParaRPr lang="ru-RU" sz="2800" i="1" u="sng" dirty="0"/>
          </a:p>
        </p:txBody>
      </p:sp>
      <p:pic>
        <p:nvPicPr>
          <p:cNvPr id="4" name="Объект 3"/>
          <p:cNvPicPr>
            <a:picLocks noGrp="1"/>
          </p:cNvPicPr>
          <p:nvPr>
            <p:ph idx="1"/>
          </p:nvPr>
        </p:nvPicPr>
        <p:blipFill>
          <a:blip r:embed="rId2" cstate="print"/>
          <a:srcRect/>
          <a:stretch>
            <a:fillRect/>
          </a:stretch>
        </p:blipFill>
        <p:spPr bwMode="auto">
          <a:xfrm>
            <a:off x="6300192" y="1988840"/>
            <a:ext cx="2344975" cy="2664296"/>
          </a:xfrm>
          <a:prstGeom prst="rect">
            <a:avLst/>
          </a:prstGeom>
          <a:noFill/>
          <a:ln w="9525">
            <a:noFill/>
            <a:miter lim="800000"/>
            <a:headEnd/>
            <a:tailEnd/>
          </a:ln>
        </p:spPr>
      </p:pic>
      <mc:AlternateContent xmlns:mc="http://schemas.openxmlformats.org/markup-compatibility/2006">
        <mc:Choice xmlns="" xmlns:a14="http://schemas.microsoft.com/office/drawing/2010/main" Requires="a14">
          <p:sp>
            <p:nvSpPr>
              <p:cNvPr id="5" name="Прямоугольник 4"/>
              <p:cNvSpPr/>
              <p:nvPr/>
            </p:nvSpPr>
            <p:spPr>
              <a:xfrm>
                <a:off x="395536" y="2132856"/>
                <a:ext cx="8208912" cy="4485267"/>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Одна сторона стеклянного клина закрыта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экраном </a:t>
                </a:r>
                <a:r>
                  <a:rPr lang="ru-RU" sz="2400" dirty="0">
                    <a:latin typeface="Times New Roman" panose="02020603050405020304" pitchFamily="18" charset="0"/>
                    <a:cs typeface="Times New Roman" panose="02020603050405020304" pitchFamily="18" charset="0"/>
                  </a:rPr>
                  <a:t>с двумя щелями, как показано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на </a:t>
                </a:r>
                <a:r>
                  <a:rPr lang="ru-RU" sz="2400" dirty="0">
                    <a:latin typeface="Times New Roman" panose="02020603050405020304" pitchFamily="18" charset="0"/>
                    <a:cs typeface="Times New Roman" panose="02020603050405020304" pitchFamily="18" charset="0"/>
                  </a:rPr>
                  <a:t>рисунке. На клин, перпендику­лярно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его </a:t>
                </a:r>
                <a:r>
                  <a:rPr lang="ru-RU" sz="2400" dirty="0">
                    <a:latin typeface="Times New Roman" panose="02020603050405020304" pitchFamily="18" charset="0"/>
                    <a:cs typeface="Times New Roman" panose="02020603050405020304" pitchFamily="18" charset="0"/>
                  </a:rPr>
                  <a:t>поверхности, падает световой пучок</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который </a:t>
                </a:r>
                <a:r>
                  <a:rPr lang="ru-RU" sz="2400" dirty="0">
                    <a:latin typeface="Times New Roman" panose="02020603050405020304" pitchFamily="18" charset="0"/>
                    <a:cs typeface="Times New Roman" panose="02020603050405020304" pitchFamily="18" charset="0"/>
                  </a:rPr>
                  <a:t>после прохождения </a:t>
                </a:r>
                <a:r>
                  <a:rPr lang="ru-RU" sz="2400" dirty="0" smtClean="0">
                    <a:latin typeface="Times New Roman" panose="02020603050405020304" pitchFamily="18" charset="0"/>
                    <a:cs typeface="Times New Roman" panose="02020603050405020304" pitchFamily="18" charset="0"/>
                  </a:rPr>
                  <a:t>клина</a:t>
                </a:r>
              </a:p>
              <a:p>
                <a:r>
                  <a:rPr lang="ru-RU" sz="2400" dirty="0" smtClean="0">
                    <a:latin typeface="Times New Roman" panose="02020603050405020304" pitchFamily="18" charset="0"/>
                    <a:cs typeface="Times New Roman" panose="02020603050405020304" pitchFamily="18" charset="0"/>
                  </a:rPr>
                  <a:t>собирается </a:t>
                </a:r>
                <a:r>
                  <a:rPr lang="ru-RU" sz="2400" dirty="0">
                    <a:latin typeface="Times New Roman" panose="02020603050405020304" pitchFamily="18" charset="0"/>
                    <a:cs typeface="Times New Roman" panose="02020603050405020304" pitchFamily="18" charset="0"/>
                  </a:rPr>
                  <a:t>линзой. Длина па­дающей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световой </a:t>
                </a:r>
                <a:r>
                  <a:rPr lang="ru-RU" sz="2400" dirty="0">
                    <a:latin typeface="Times New Roman" panose="02020603050405020304" pitchFamily="18" charset="0"/>
                    <a:cs typeface="Times New Roman" panose="02020603050405020304" pitchFamily="18" charset="0"/>
                  </a:rPr>
                  <a:t>волны  </a:t>
                </a:r>
                <a:r>
                  <a:rPr lang="ru-RU" sz="2400" i="1" dirty="0">
                    <a:latin typeface="Times New Roman" panose="02020603050405020304" pitchFamily="18" charset="0"/>
                    <a:cs typeface="Times New Roman" panose="02020603050405020304" pitchFamily="18" charset="0"/>
                  </a:rPr>
                  <a:t>λ; </a:t>
                </a:r>
                <a:r>
                  <a:rPr lang="ru-RU" sz="2400" dirty="0">
                    <a:latin typeface="Times New Roman" panose="02020603050405020304" pitchFamily="18" charset="0"/>
                    <a:cs typeface="Times New Roman" panose="02020603050405020304" pitchFamily="18" charset="0"/>
                  </a:rPr>
                  <a:t>в стекле она меньше</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и </a:t>
                </a:r>
                <a:r>
                  <a:rPr lang="ru-RU" sz="2400" dirty="0">
                    <a:latin typeface="Times New Roman" panose="02020603050405020304" pitchFamily="18" charset="0"/>
                    <a:cs typeface="Times New Roman" panose="02020603050405020304" pitchFamily="18" charset="0"/>
                  </a:rPr>
                  <a:t>равна 2/3 λ. При каком из указанных значений разности толщины  клина </a:t>
                </a:r>
                <a:r>
                  <a:rPr lang="en-US" sz="2400" i="1" dirty="0">
                    <a:latin typeface="Times New Roman" panose="02020603050405020304" pitchFamily="18" charset="0"/>
                    <a:cs typeface="Times New Roman" panose="02020603050405020304" pitchFamily="18" charset="0"/>
                  </a:rPr>
                  <a:t>d </a:t>
                </a:r>
                <a:r>
                  <a:rPr lang="ru-RU" sz="2400" dirty="0">
                    <a:latin typeface="Times New Roman" panose="02020603050405020304" pitchFamily="18" charset="0"/>
                    <a:cs typeface="Times New Roman" panose="02020603050405020304" pitchFamily="18" charset="0"/>
                  </a:rPr>
                  <a:t>около щелей интенсивность света в фокусе линзы будет максимальной? Отражением света пренебречь.    1) </a:t>
                </a:r>
                <a:r>
                  <a:rPr lang="ru-RU" sz="2400" i="1" dirty="0">
                    <a:latin typeface="Times New Roman" panose="02020603050405020304" pitchFamily="18" charset="0"/>
                    <a:cs typeface="Times New Roman" panose="02020603050405020304" pitchFamily="18" charset="0"/>
                  </a:rPr>
                  <a:t>λ       </a:t>
                </a:r>
                <a:r>
                  <a:rPr lang="ru-RU" sz="2400" dirty="0">
                    <a:latin typeface="Times New Roman" panose="02020603050405020304" pitchFamily="18" charset="0"/>
                    <a:cs typeface="Times New Roman" panose="02020603050405020304" pitchFamily="18" charset="0"/>
                  </a:rPr>
                  <a:t>2) 2λ    </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3)  </a:t>
                </a:r>
                <a14:m>
                  <m:oMath xmlns:m="http://schemas.openxmlformats.org/officeDocument/2006/math">
                    <m:f>
                      <m:fPr>
                        <m:ctrlPr>
                          <a:rPr lang="ru-RU" sz="2400" i="1">
                            <a:latin typeface="Cambria Math"/>
                          </a:rPr>
                        </m:ctrlPr>
                      </m:fPr>
                      <m:num>
                        <m:r>
                          <a:rPr lang="ru-RU" sz="2400" i="1">
                            <a:latin typeface="Cambria Math"/>
                          </a:rPr>
                          <m:t>3</m:t>
                        </m:r>
                      </m:num>
                      <m:den>
                        <m:r>
                          <a:rPr lang="ru-RU" sz="2400" i="1">
                            <a:latin typeface="Cambria Math"/>
                          </a:rPr>
                          <m:t>2</m:t>
                        </m:r>
                      </m:den>
                    </m:f>
                    <m:r>
                      <a:rPr lang="ru-RU" sz="2400" i="1">
                        <a:latin typeface="Cambria Math"/>
                      </a:rPr>
                      <m:t>𝜆</m:t>
                    </m:r>
                  </m:oMath>
                </a14:m>
                <a:r>
                  <a:rPr lang="ru-RU" sz="2400" dirty="0">
                    <a:latin typeface="Times New Roman" panose="02020603050405020304" pitchFamily="18" charset="0"/>
                    <a:cs typeface="Times New Roman" panose="02020603050405020304" pitchFamily="18" charset="0"/>
                  </a:rPr>
                  <a:t>,       4) </a:t>
                </a:r>
                <a14:m>
                  <m:oMath xmlns:m="http://schemas.openxmlformats.org/officeDocument/2006/math">
                    <m:f>
                      <m:fPr>
                        <m:ctrlPr>
                          <a:rPr lang="ru-RU" sz="2400" i="1">
                            <a:latin typeface="Cambria Math"/>
                          </a:rPr>
                        </m:ctrlPr>
                      </m:fPr>
                      <m:num>
                        <m:r>
                          <a:rPr lang="ru-RU" sz="2400" i="1">
                            <a:latin typeface="Cambria Math"/>
                          </a:rPr>
                          <m:t>5</m:t>
                        </m:r>
                      </m:num>
                      <m:den>
                        <m:r>
                          <a:rPr lang="ru-RU" sz="2400" i="1">
                            <a:latin typeface="Cambria Math"/>
                          </a:rPr>
                          <m:t>2</m:t>
                        </m:r>
                      </m:den>
                    </m:f>
                    <m:r>
                      <a:rPr lang="ru-RU" sz="2400" i="1">
                        <a:latin typeface="Cambria Math"/>
                      </a:rPr>
                      <m:t>𝜆</m:t>
                    </m:r>
                  </m:oMath>
                </a14:m>
                <a:r>
                  <a:rPr lang="ru-RU" sz="2400" dirty="0">
                    <a:latin typeface="Times New Roman" panose="02020603050405020304" pitchFamily="18" charset="0"/>
                    <a:cs typeface="Times New Roman" panose="02020603050405020304" pitchFamily="18" charset="0"/>
                  </a:rPr>
                  <a:t>.</a:t>
                </a:r>
              </a:p>
            </p:txBody>
          </p:sp>
        </mc:Choice>
        <mc:Fallback>
          <p:sp>
            <p:nvSpPr>
              <p:cNvPr id="5" name="Прямоугольник 4"/>
              <p:cNvSpPr>
                <a:spLocks noRot="1" noChangeAspect="1" noMove="1" noResize="1" noEditPoints="1" noAdjustHandles="1" noChangeArrowheads="1" noChangeShapeType="1" noTextEdit="1"/>
              </p:cNvSpPr>
              <p:nvPr/>
            </p:nvSpPr>
            <p:spPr>
              <a:xfrm>
                <a:off x="395536" y="2132856"/>
                <a:ext cx="8208912" cy="4485267"/>
              </a:xfrm>
              <a:prstGeom prst="rect">
                <a:avLst/>
              </a:prstGeom>
              <a:blipFill rotWithShape="1">
                <a:blip r:embed="rId3" cstate="print"/>
                <a:stretch>
                  <a:fillRect l="-1189" t="-1087"/>
                </a:stretch>
              </a:blipFill>
            </p:spPr>
            <p:txBody>
              <a:bodyPr/>
              <a:lstStyle/>
              <a:p>
                <a:r>
                  <a:rPr lang="ru-RU">
                    <a:noFill/>
                  </a:rPr>
                  <a:t> </a:t>
                </a:r>
              </a:p>
            </p:txBody>
          </p:sp>
        </mc:Fallback>
      </mc:AlternateContent>
    </p:spTree>
    <p:extLst>
      <p:ext uri="{BB962C8B-B14F-4D97-AF65-F5344CB8AC3E}">
        <p14:creationId xmlns="" xmlns:p14="http://schemas.microsoft.com/office/powerpoint/2010/main" val="1107551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0616"/>
          </a:xfrm>
        </p:spPr>
        <p:txBody>
          <a:bodyPr>
            <a:normAutofit fontScale="90000"/>
          </a:bodyPr>
          <a:lstStyle/>
          <a:p>
            <a:endParaRPr lang="ru-RU" dirty="0"/>
          </a:p>
        </p:txBody>
      </p:sp>
      <p:pic>
        <p:nvPicPr>
          <p:cNvPr id="4" name="Объект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052736"/>
            <a:ext cx="8424936" cy="3024336"/>
          </a:xfrm>
          <a:prstGeom prst="rect">
            <a:avLst/>
          </a:prstGeom>
          <a:noFill/>
          <a:ln>
            <a:noFill/>
          </a:ln>
        </p:spPr>
      </p:pic>
    </p:spTree>
    <p:extLst>
      <p:ext uri="{BB962C8B-B14F-4D97-AF65-F5344CB8AC3E}">
        <p14:creationId xmlns="" xmlns:p14="http://schemas.microsoft.com/office/powerpoint/2010/main" val="3607465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428768"/>
          </a:xfrm>
        </p:spPr>
        <p:txBody>
          <a:bodyPr>
            <a:noAutofit/>
          </a:bodyPr>
          <a:lstStyle/>
          <a:p>
            <a:r>
              <a:rPr lang="ru-RU" sz="3200" i="1" u="sng" dirty="0">
                <a:latin typeface="Times New Roman" pitchFamily="18" charset="0"/>
                <a:cs typeface="Times New Roman" pitchFamily="18" charset="0"/>
              </a:rPr>
              <a:t>Учащиеся не понимают сущности физического эксперимента и не умеют работать с измерительными </a:t>
            </a:r>
            <a:r>
              <a:rPr lang="ru-RU" sz="3200" i="1" u="sng" dirty="0" smtClean="0">
                <a:latin typeface="Times New Roman" pitchFamily="18" charset="0"/>
                <a:cs typeface="Times New Roman" pitchFamily="18" charset="0"/>
              </a:rPr>
              <a:t>приборами.</a:t>
            </a:r>
            <a:endParaRPr lang="ru-RU" sz="2800" i="1" u="sng" dirty="0"/>
          </a:p>
        </p:txBody>
      </p:sp>
      <p:pic>
        <p:nvPicPr>
          <p:cNvPr id="4" name="Объект 3"/>
          <p:cNvPicPr>
            <a:picLocks noGrp="1"/>
          </p:cNvPicPr>
          <p:nvPr>
            <p:ph idx="1"/>
          </p:nvPr>
        </p:nvPicPr>
        <p:blipFill>
          <a:blip r:embed="rId2" cstate="print"/>
          <a:srcRect/>
          <a:stretch>
            <a:fillRect/>
          </a:stretch>
        </p:blipFill>
        <p:spPr bwMode="auto">
          <a:xfrm>
            <a:off x="611560" y="2564904"/>
            <a:ext cx="3816424" cy="3600400"/>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4788024" y="2564904"/>
            <a:ext cx="3281278" cy="3456384"/>
          </a:xfrm>
          <a:prstGeom prst="rect">
            <a:avLst/>
          </a:prstGeom>
          <a:noFill/>
          <a:ln w="9525">
            <a:noFill/>
            <a:miter lim="800000"/>
            <a:headEnd/>
            <a:tailEnd/>
          </a:ln>
        </p:spPr>
      </p:pic>
    </p:spTree>
    <p:extLst>
      <p:ext uri="{BB962C8B-B14F-4D97-AF65-F5344CB8AC3E}">
        <p14:creationId xmlns="" xmlns:p14="http://schemas.microsoft.com/office/powerpoint/2010/main" val="4040682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i="1" u="sng" dirty="0">
                <a:latin typeface="Times New Roman" pitchFamily="18" charset="0"/>
                <a:cs typeface="Times New Roman" pitchFamily="18" charset="0"/>
              </a:rPr>
              <a:t>В задачах заданных графически и с помощью </a:t>
            </a:r>
            <a:r>
              <a:rPr lang="ru-RU" sz="3200" i="1" u="sng" dirty="0" smtClean="0">
                <a:latin typeface="Times New Roman" pitchFamily="18" charset="0"/>
                <a:cs typeface="Times New Roman" pitchFamily="18" charset="0"/>
              </a:rPr>
              <a:t>таблиц.</a:t>
            </a:r>
            <a:endParaRPr lang="ru-RU" sz="2800" i="1" u="sng" dirty="0"/>
          </a:p>
        </p:txBody>
      </p:sp>
      <p:pic>
        <p:nvPicPr>
          <p:cNvPr id="4" name="Объект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988840"/>
            <a:ext cx="8064896" cy="4392488"/>
          </a:xfrm>
          <a:prstGeom prst="rect">
            <a:avLst/>
          </a:prstGeom>
          <a:noFill/>
          <a:ln>
            <a:noFill/>
          </a:ln>
        </p:spPr>
      </p:pic>
    </p:spTree>
    <p:extLst>
      <p:ext uri="{BB962C8B-B14F-4D97-AF65-F5344CB8AC3E}">
        <p14:creationId xmlns="" xmlns:p14="http://schemas.microsoft.com/office/powerpoint/2010/main" val="3591455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0616"/>
          </a:xfrm>
        </p:spPr>
        <p:txBody>
          <a:bodyPr>
            <a:normAutofit fontScale="90000"/>
          </a:bodyPr>
          <a:lstStyle/>
          <a:p>
            <a:endParaRPr lang="ru-RU" dirty="0"/>
          </a:p>
        </p:txBody>
      </p:sp>
      <p:pic>
        <p:nvPicPr>
          <p:cNvPr id="4" name="Объект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412776"/>
            <a:ext cx="8208912" cy="4320480"/>
          </a:xfrm>
          <a:prstGeom prst="rect">
            <a:avLst/>
          </a:prstGeom>
          <a:noFill/>
          <a:ln>
            <a:noFill/>
          </a:ln>
        </p:spPr>
      </p:pic>
    </p:spTree>
    <p:extLst>
      <p:ext uri="{BB962C8B-B14F-4D97-AF65-F5344CB8AC3E}">
        <p14:creationId xmlns="" xmlns:p14="http://schemas.microsoft.com/office/powerpoint/2010/main" val="3575604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48068"/>
          </a:xfrm>
        </p:spPr>
        <p:txBody>
          <a:bodyPr>
            <a:noAutofit/>
          </a:bodyPr>
          <a:lstStyle/>
          <a:p>
            <a:pPr algn="ctr"/>
            <a:endParaRPr lang="ru-RU" sz="20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395536" y="548680"/>
            <a:ext cx="8229600" cy="5703912"/>
          </a:xfrm>
        </p:spPr>
        <p:txBody>
          <a:bodyPr>
            <a:normAutofit lnSpcReduction="10000"/>
          </a:bodyPr>
          <a:lstStyle/>
          <a:p>
            <a:pPr marL="0" indent="0" algn="r">
              <a:lnSpc>
                <a:spcPct val="110000"/>
              </a:lnSpc>
              <a:spcBef>
                <a:spcPts val="0"/>
              </a:spcBef>
              <a:buNone/>
            </a:pPr>
            <a:r>
              <a:rPr lang="ru-RU" sz="3600" b="1" dirty="0" smtClean="0">
                <a:latin typeface="Times New Roman" pitchFamily="18" charset="0"/>
                <a:cs typeface="Times New Roman" pitchFamily="18" charset="0"/>
              </a:rPr>
              <a:t>Экзаменационные варианты конструируются таким образом, </a:t>
            </a:r>
          </a:p>
          <a:p>
            <a:pPr marL="0" indent="0" algn="r">
              <a:lnSpc>
                <a:spcPct val="110000"/>
              </a:lnSpc>
              <a:spcBef>
                <a:spcPts val="0"/>
              </a:spcBef>
              <a:buNone/>
            </a:pPr>
            <a:r>
              <a:rPr lang="ru-RU" sz="3600" b="1" dirty="0" smtClean="0">
                <a:latin typeface="Times New Roman" pitchFamily="18" charset="0"/>
                <a:cs typeface="Times New Roman" pitchFamily="18" charset="0"/>
              </a:rPr>
              <a:t>чтобы обеспечить проверку различных видов деятельности:</a:t>
            </a:r>
          </a:p>
          <a:p>
            <a:pPr marL="0" indent="0">
              <a:lnSpc>
                <a:spcPct val="110000"/>
              </a:lnSpc>
              <a:spcBef>
                <a:spcPts val="0"/>
              </a:spcBef>
              <a:buNone/>
            </a:pPr>
            <a:r>
              <a:rPr lang="ru-RU" sz="3600" dirty="0" smtClean="0">
                <a:latin typeface="Times New Roman" pitchFamily="18" charset="0"/>
                <a:cs typeface="Times New Roman" pitchFamily="18" charset="0"/>
              </a:rPr>
              <a:t>-  </a:t>
            </a:r>
            <a:r>
              <a:rPr lang="ru-RU" sz="3600" i="1" dirty="0" smtClean="0">
                <a:latin typeface="Times New Roman" pitchFamily="18" charset="0"/>
                <a:cs typeface="Times New Roman" pitchFamily="18" charset="0"/>
              </a:rPr>
              <a:t>владение основным понятийным аппаратом  школьного  курса  физики,                                                                                                             -  владение основами знаний о методах научного познания,            </a:t>
            </a:r>
          </a:p>
          <a:p>
            <a:pPr marL="0" indent="0">
              <a:buNone/>
            </a:pPr>
            <a:r>
              <a:rPr lang="ru-RU" sz="3600" i="1" dirty="0" smtClean="0">
                <a:latin typeface="Times New Roman" pitchFamily="18" charset="0"/>
                <a:cs typeface="Times New Roman" pitchFamily="18" charset="0"/>
              </a:rPr>
              <a:t>-  решения задач различного типа и уровня сложности</a:t>
            </a:r>
            <a:r>
              <a:rPr lang="ru-RU" sz="3600" dirty="0" smtClean="0">
                <a:latin typeface="Times New Roman" pitchFamily="18" charset="0"/>
                <a:cs typeface="Times New Roman" pitchFamily="18" charset="0"/>
              </a:rPr>
              <a:t>.</a:t>
            </a: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733024"/>
          </a:xfrm>
        </p:spPr>
        <p:txBody>
          <a:bodyPr>
            <a:noAutofit/>
          </a:bodyPr>
          <a:lstStyle/>
          <a:p>
            <a:r>
              <a:rPr lang="ru-RU" sz="3200" i="1" u="sng" dirty="0">
                <a:latin typeface="Times New Roman" pitchFamily="18" charset="0"/>
                <a:cs typeface="Times New Roman" pitchFamily="18" charset="0"/>
              </a:rPr>
              <a:t>Наличие физических ситуаций, которые учащиеся просто </a:t>
            </a:r>
            <a:r>
              <a:rPr lang="ru-RU" sz="3200" i="1" u="sng" dirty="0" smtClean="0">
                <a:latin typeface="Times New Roman" pitchFamily="18" charset="0"/>
                <a:cs typeface="Times New Roman" pitchFamily="18" charset="0"/>
              </a:rPr>
              <a:t>путают.</a:t>
            </a:r>
            <a:br>
              <a:rPr lang="ru-RU" sz="3200" i="1" u="sng" dirty="0" smtClean="0">
                <a:latin typeface="Times New Roman" pitchFamily="18" charset="0"/>
                <a:cs typeface="Times New Roman" pitchFamily="18" charset="0"/>
              </a:rPr>
            </a:br>
            <a:r>
              <a:rPr lang="ru-RU" sz="3200" i="1" u="sng" dirty="0">
                <a:latin typeface="Times New Roman" pitchFamily="18" charset="0"/>
                <a:cs typeface="Times New Roman" pitchFamily="18" charset="0"/>
              </a:rPr>
              <a:t/>
            </a:r>
            <a:br>
              <a:rPr lang="ru-RU" sz="3200" i="1" u="sng" dirty="0">
                <a:latin typeface="Times New Roman" pitchFamily="18" charset="0"/>
                <a:cs typeface="Times New Roman" pitchFamily="18" charset="0"/>
              </a:rPr>
            </a:br>
            <a:r>
              <a:rPr lang="ru-RU" sz="2400" dirty="0" smtClean="0">
                <a:latin typeface="Times New Roman" pitchFamily="18" charset="0"/>
                <a:cs typeface="Times New Roman" pitchFamily="18" charset="0"/>
              </a:rPr>
              <a:t>Вращение тела на нити или на </a:t>
            </a:r>
            <a:r>
              <a:rPr lang="ru-RU" sz="2400" dirty="0" smtClean="0">
                <a:latin typeface="Times New Roman" pitchFamily="18" charset="0"/>
                <a:cs typeface="Times New Roman" pitchFamily="18" charset="0"/>
              </a:rPr>
              <a:t>стержне.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Движение проводника по замкнутым рельсам или по шинам из диэлектрика в магнитном </a:t>
            </a:r>
            <a:r>
              <a:rPr lang="ru-RU" sz="2400" dirty="0" smtClean="0">
                <a:latin typeface="Times New Roman" pitchFamily="18" charset="0"/>
                <a:cs typeface="Times New Roman" pitchFamily="18" charset="0"/>
              </a:rPr>
              <a:t>поле.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000" dirty="0"/>
          </a:p>
        </p:txBody>
      </p:sp>
      <p:pic>
        <p:nvPicPr>
          <p:cNvPr id="4" name="Объект 3"/>
          <p:cNvPicPr>
            <a:picLocks noGrp="1"/>
          </p:cNvPicPr>
          <p:nvPr>
            <p:ph idx="1"/>
          </p:nvPr>
        </p:nvPicPr>
        <p:blipFill>
          <a:blip r:embed="rId2" cstate="print"/>
          <a:srcRect/>
          <a:stretch>
            <a:fillRect/>
          </a:stretch>
        </p:blipFill>
        <p:spPr bwMode="auto">
          <a:xfrm>
            <a:off x="5796136" y="4561832"/>
            <a:ext cx="1840222" cy="1656183"/>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683568" y="4725144"/>
            <a:ext cx="2880320" cy="1512168"/>
          </a:xfrm>
          <a:prstGeom prst="rect">
            <a:avLst/>
          </a:prstGeom>
          <a:noFill/>
          <a:ln w="9525">
            <a:noFill/>
            <a:miter lim="800000"/>
            <a:headEnd/>
            <a:tailEnd/>
          </a:ln>
        </p:spPr>
      </p:pic>
    </p:spTree>
    <p:extLst>
      <p:ext uri="{BB962C8B-B14F-4D97-AF65-F5344CB8AC3E}">
        <p14:creationId xmlns="" xmlns:p14="http://schemas.microsoft.com/office/powerpoint/2010/main" val="1507704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404664"/>
            <a:ext cx="8229600" cy="299424"/>
          </a:xfrm>
        </p:spPr>
        <p:txBody>
          <a:bodyPr>
            <a:normAutofit fontScale="90000"/>
          </a:bodyPr>
          <a:lstStyle/>
          <a:p>
            <a:endParaRPr lang="ru-RU" dirty="0"/>
          </a:p>
        </p:txBody>
      </p:sp>
      <p:sp>
        <p:nvSpPr>
          <p:cNvPr id="3" name="Объект 2"/>
          <p:cNvSpPr>
            <a:spLocks noGrp="1"/>
          </p:cNvSpPr>
          <p:nvPr>
            <p:ph idx="1"/>
          </p:nvPr>
        </p:nvSpPr>
        <p:spPr>
          <a:xfrm>
            <a:off x="457200" y="764704"/>
            <a:ext cx="8229600" cy="5559896"/>
          </a:xfrm>
        </p:spPr>
        <p:txBody>
          <a:bodyPr>
            <a:normAutofit/>
          </a:bodyPr>
          <a:lstStyle/>
          <a:p>
            <a:pPr>
              <a:buNone/>
            </a:pPr>
            <a:r>
              <a:rPr lang="ru-RU" sz="2800" b="1" dirty="0">
                <a:latin typeface="Times New Roman" pitchFamily="18" charset="0"/>
                <a:cs typeface="Times New Roman" pitchFamily="18" charset="0"/>
              </a:rPr>
              <a:t> </a:t>
            </a:r>
            <a:r>
              <a:rPr lang="ru-RU" sz="2800" b="1" u="sng" dirty="0">
                <a:latin typeface="Times New Roman" pitchFamily="18" charset="0"/>
                <a:cs typeface="Times New Roman" pitchFamily="18" charset="0"/>
              </a:rPr>
              <a:t>Основная  проблема  преподавания  физики  </a:t>
            </a:r>
            <a:r>
              <a:rPr lang="ru-RU" sz="2800" b="1" dirty="0">
                <a:latin typeface="Times New Roman" pitchFamily="18" charset="0"/>
                <a:cs typeface="Times New Roman" pitchFamily="18" charset="0"/>
              </a:rPr>
              <a:t>- </a:t>
            </a:r>
          </a:p>
          <a:p>
            <a:pPr>
              <a:buNone/>
            </a:pPr>
            <a:r>
              <a:rPr lang="ru-RU" sz="2800" b="1" dirty="0">
                <a:latin typeface="Times New Roman" pitchFamily="18" charset="0"/>
                <a:cs typeface="Times New Roman" pitchFamily="18" charset="0"/>
              </a:rPr>
              <a:t>   </a:t>
            </a:r>
            <a:r>
              <a:rPr lang="ru-RU" sz="2800" b="1" i="1" dirty="0">
                <a:latin typeface="Times New Roman" pitchFamily="18" charset="0"/>
                <a:cs typeface="Times New Roman" pitchFamily="18" charset="0"/>
              </a:rPr>
              <a:t>нехватка учебного времени </a:t>
            </a:r>
            <a:r>
              <a:rPr lang="ru-RU" sz="2800" b="1" i="1" dirty="0" smtClean="0">
                <a:latin typeface="Times New Roman" pitchFamily="18" charset="0"/>
                <a:cs typeface="Times New Roman" pitchFamily="18" charset="0"/>
              </a:rPr>
              <a:t>для </a:t>
            </a:r>
            <a:r>
              <a:rPr lang="ru-RU" sz="2800" b="1" i="1" dirty="0" smtClean="0">
                <a:latin typeface="Times New Roman" pitchFamily="18" charset="0"/>
                <a:cs typeface="Times New Roman" pitchFamily="18" charset="0"/>
              </a:rPr>
              <a:t> систематизации </a:t>
            </a:r>
            <a:r>
              <a:rPr lang="ru-RU" sz="2800" b="1" i="1" dirty="0">
                <a:latin typeface="Times New Roman" pitchFamily="18" charset="0"/>
                <a:cs typeface="Times New Roman" pitchFamily="18" charset="0"/>
              </a:rPr>
              <a:t>и  </a:t>
            </a:r>
            <a:r>
              <a:rPr lang="ru-RU" sz="2800" b="1" i="1" dirty="0" smtClean="0">
                <a:latin typeface="Times New Roman" pitchFamily="18" charset="0"/>
                <a:cs typeface="Times New Roman" pitchFamily="18" charset="0"/>
              </a:rPr>
              <a:t>обобщения </a:t>
            </a:r>
            <a:r>
              <a:rPr lang="ru-RU" sz="2800" b="1" i="1" dirty="0">
                <a:latin typeface="Times New Roman" pitchFamily="18" charset="0"/>
                <a:cs typeface="Times New Roman" pitchFamily="18" charset="0"/>
              </a:rPr>
              <a:t>материала.</a:t>
            </a:r>
          </a:p>
          <a:p>
            <a:pPr>
              <a:buNone/>
            </a:pPr>
            <a:r>
              <a:rPr lang="ru-RU" sz="2800" b="1" dirty="0">
                <a:latin typeface="Times New Roman" pitchFamily="18" charset="0"/>
                <a:cs typeface="Times New Roman" pitchFamily="18" charset="0"/>
              </a:rPr>
              <a:t> </a:t>
            </a:r>
          </a:p>
          <a:p>
            <a:pPr>
              <a:buNone/>
            </a:pPr>
            <a:r>
              <a:rPr lang="ru-RU" sz="2800" b="1" u="sng" dirty="0">
                <a:latin typeface="Times New Roman" pitchFamily="18" charset="0"/>
                <a:cs typeface="Times New Roman" pitchFamily="18" charset="0"/>
              </a:rPr>
              <a:t>Возможные  конструктивные  подходы  ее  </a:t>
            </a:r>
            <a:r>
              <a:rPr lang="ru-RU" sz="2800" b="1" u="sng" dirty="0" smtClean="0">
                <a:latin typeface="Times New Roman" pitchFamily="18" charset="0"/>
                <a:cs typeface="Times New Roman" pitchFamily="18" charset="0"/>
              </a:rPr>
              <a:t>решения</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a:p>
            <a:pPr>
              <a:buFont typeface="Arial" pitchFamily="34" charset="0"/>
              <a:buChar char="•"/>
            </a:pPr>
            <a:r>
              <a:rPr lang="ru-RU" sz="2800" b="1" i="1" dirty="0">
                <a:latin typeface="Times New Roman" pitchFamily="18" charset="0"/>
                <a:cs typeface="Times New Roman" pitchFamily="18" charset="0"/>
              </a:rPr>
              <a:t>пропедевтика   физического   </a:t>
            </a:r>
            <a:r>
              <a:rPr lang="ru-RU" sz="2800" b="1" i="1" dirty="0" smtClean="0">
                <a:latin typeface="Times New Roman" pitchFamily="18" charset="0"/>
                <a:cs typeface="Times New Roman" pitchFamily="18" charset="0"/>
              </a:rPr>
              <a:t>образования;</a:t>
            </a:r>
            <a:endParaRPr lang="ru-RU" sz="2800" b="1" i="1" dirty="0">
              <a:latin typeface="Times New Roman" pitchFamily="18" charset="0"/>
              <a:cs typeface="Times New Roman" pitchFamily="18" charset="0"/>
            </a:endParaRPr>
          </a:p>
          <a:p>
            <a:pPr>
              <a:buFont typeface="Arial" pitchFamily="34" charset="0"/>
              <a:buChar char="•"/>
            </a:pPr>
            <a:r>
              <a:rPr lang="ru-RU" sz="2800" b="1" i="1" dirty="0" err="1">
                <a:latin typeface="Times New Roman" pitchFamily="18" charset="0"/>
                <a:cs typeface="Times New Roman" pitchFamily="18" charset="0"/>
              </a:rPr>
              <a:t>внутрипредметные</a:t>
            </a:r>
            <a:r>
              <a:rPr lang="ru-RU" sz="2800" b="1" i="1" dirty="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связи;</a:t>
            </a:r>
            <a:endParaRPr lang="ru-RU" sz="2800" b="1" i="1" dirty="0">
              <a:latin typeface="Times New Roman" pitchFamily="18" charset="0"/>
              <a:cs typeface="Times New Roman" pitchFamily="18" charset="0"/>
            </a:endParaRPr>
          </a:p>
          <a:p>
            <a:pPr>
              <a:buFont typeface="Arial" pitchFamily="34" charset="0"/>
              <a:buChar char="•"/>
            </a:pPr>
            <a:r>
              <a:rPr lang="ru-RU" sz="2800" b="1" i="1" dirty="0" err="1">
                <a:latin typeface="Times New Roman" pitchFamily="18" charset="0"/>
                <a:cs typeface="Times New Roman" pitchFamily="18" charset="0"/>
              </a:rPr>
              <a:t>межпредметные</a:t>
            </a:r>
            <a:r>
              <a:rPr lang="ru-RU" sz="2800" b="1" i="1" dirty="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связи;</a:t>
            </a:r>
            <a:endParaRPr lang="ru-RU" sz="2800" b="1" i="1" dirty="0" smtClean="0">
              <a:latin typeface="Times New Roman" pitchFamily="18" charset="0"/>
              <a:cs typeface="Times New Roman" pitchFamily="18" charset="0"/>
            </a:endParaRPr>
          </a:p>
          <a:p>
            <a:pPr>
              <a:buFont typeface="Arial" pitchFamily="34" charset="0"/>
              <a:buChar char="•"/>
            </a:pPr>
            <a:r>
              <a:rPr lang="ru-RU" sz="2800" b="1" i="1" dirty="0">
                <a:latin typeface="Times New Roman" panose="02020603050405020304" pitchFamily="18" charset="0"/>
                <a:cs typeface="Times New Roman" panose="02020603050405020304" pitchFamily="18" charset="0"/>
              </a:rPr>
              <a:t>расширении диапазона каждого занятия, в прохождении учебного материала </a:t>
            </a:r>
            <a:r>
              <a:rPr lang="ru-RU" sz="2800" b="1" i="1" dirty="0" smtClean="0">
                <a:latin typeface="Times New Roman" panose="02020603050405020304" pitchFamily="18" charset="0"/>
                <a:cs typeface="Times New Roman" panose="02020603050405020304" pitchFamily="18" charset="0"/>
              </a:rPr>
              <a:t>блоками.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79357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76064"/>
          </a:xfrm>
        </p:spPr>
        <p:txBody>
          <a:bodyPr>
            <a:noAutofit/>
          </a:bodyPr>
          <a:lstStyle/>
          <a:p>
            <a:r>
              <a:rPr lang="ru-RU" sz="3200" b="1" u="sng" dirty="0">
                <a:solidFill>
                  <a:prstClr val="black"/>
                </a:solidFill>
                <a:latin typeface="Times New Roman" pitchFamily="18" charset="0"/>
                <a:cs typeface="Times New Roman" pitchFamily="18" charset="0"/>
              </a:rPr>
              <a:t>Возможность  изучения  физики с 5 класса</a:t>
            </a:r>
            <a:endParaRPr lang="ru-RU" sz="5400" dirty="0"/>
          </a:p>
        </p:txBody>
      </p:sp>
      <p:sp>
        <p:nvSpPr>
          <p:cNvPr id="3" name="Объект 2"/>
          <p:cNvSpPr>
            <a:spLocks noGrp="1"/>
          </p:cNvSpPr>
          <p:nvPr>
            <p:ph idx="1"/>
          </p:nvPr>
        </p:nvSpPr>
        <p:spPr>
          <a:xfrm>
            <a:off x="457200" y="1556792"/>
            <a:ext cx="8229600" cy="4767808"/>
          </a:xfrm>
        </p:spPr>
        <p:txBody>
          <a:bodyPr/>
          <a:lstStyle/>
          <a:p>
            <a:pPr lvl="0">
              <a:buClr>
                <a:srgbClr val="FEB80A"/>
              </a:buClr>
            </a:pPr>
            <a:r>
              <a:rPr lang="ru-RU" sz="2400" dirty="0">
                <a:solidFill>
                  <a:prstClr val="black"/>
                </a:solidFill>
                <a:latin typeface="Times New Roman" pitchFamily="18" charset="0"/>
                <a:cs typeface="Times New Roman" pitchFamily="18" charset="0"/>
              </a:rPr>
              <a:t>Современные дети – это уже не чистый лист, на который наносятся знания. Информация к ним поступает из разных источников. Но зачастую дети не умеют информацию превращать в знания.</a:t>
            </a:r>
          </a:p>
          <a:p>
            <a:pPr lvl="0">
              <a:buClr>
                <a:srgbClr val="FEB80A"/>
              </a:buClr>
            </a:pPr>
            <a:r>
              <a:rPr lang="ru-RU" sz="2400" dirty="0">
                <a:solidFill>
                  <a:prstClr val="black"/>
                </a:solidFill>
                <a:latin typeface="Times New Roman" pitchFamily="18" charset="0"/>
                <a:cs typeface="Times New Roman" pitchFamily="18" charset="0"/>
              </a:rPr>
              <a:t>Дети 10 – 11 лет ещё с удовольствием занимаются прикладными видами деятельности (лепкой, конструированием…), более эмоциональны и любознательны.</a:t>
            </a:r>
          </a:p>
          <a:p>
            <a:pPr lvl="0">
              <a:buClr>
                <a:srgbClr val="FEB80A"/>
              </a:buClr>
            </a:pPr>
            <a:r>
              <a:rPr lang="ru-RU" sz="2400" dirty="0">
                <a:solidFill>
                  <a:prstClr val="black"/>
                </a:solidFill>
                <a:latin typeface="Times New Roman" pitchFamily="18" charset="0"/>
                <a:cs typeface="Times New Roman" pitchFamily="18" charset="0"/>
              </a:rPr>
              <a:t>В начальной школе создана геометрическая база для изучения некоторых физических величин.</a:t>
            </a:r>
          </a:p>
          <a:p>
            <a:pPr lvl="0">
              <a:buClr>
                <a:srgbClr val="FEB80A"/>
              </a:buClr>
            </a:pPr>
            <a:r>
              <a:rPr lang="ru-RU" sz="2400" dirty="0">
                <a:solidFill>
                  <a:prstClr val="black"/>
                </a:solidFill>
                <a:latin typeface="Times New Roman" pitchFamily="18" charset="0"/>
                <a:cs typeface="Times New Roman" pitchFamily="18" charset="0"/>
              </a:rPr>
              <a:t>Наличие в курсе </a:t>
            </a:r>
            <a:r>
              <a:rPr lang="ru-RU" sz="2400" dirty="0" smtClean="0">
                <a:solidFill>
                  <a:prstClr val="black"/>
                </a:solidFill>
                <a:latin typeface="Times New Roman" pitchFamily="18" charset="0"/>
                <a:cs typeface="Times New Roman" pitchFamily="18" charset="0"/>
              </a:rPr>
              <a:t>«Окружающий мир» </a:t>
            </a:r>
            <a:r>
              <a:rPr lang="ru-RU" sz="2400" dirty="0">
                <a:solidFill>
                  <a:prstClr val="black"/>
                </a:solidFill>
                <a:latin typeface="Times New Roman" pitchFamily="18" charset="0"/>
                <a:cs typeface="Times New Roman" pitchFamily="18" charset="0"/>
              </a:rPr>
              <a:t>тем, которые изучаются в курсе физики и </a:t>
            </a:r>
            <a:r>
              <a:rPr lang="ru-RU" sz="2400" dirty="0" smtClean="0">
                <a:solidFill>
                  <a:prstClr val="black"/>
                </a:solidFill>
                <a:latin typeface="Times New Roman" pitchFamily="18" charset="0"/>
                <a:cs typeface="Times New Roman" pitchFamily="18" charset="0"/>
              </a:rPr>
              <a:t>астрономии.</a:t>
            </a:r>
            <a:endParaRPr lang="ru-RU" sz="24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81606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2008"/>
          </a:xfrm>
        </p:spPr>
        <p:txBody>
          <a:bodyPr>
            <a:normAutofit fontScale="90000"/>
          </a:bodyPr>
          <a:lstStyle/>
          <a:p>
            <a:endParaRPr lang="ru-RU" dirty="0"/>
          </a:p>
        </p:txBody>
      </p:sp>
      <p:pic>
        <p:nvPicPr>
          <p:cNvPr id="4" name="Picture 2" descr="D:\ЖЕНЯ-4\презинтации и выступления\Карчина 5А\DSC03305.jpg"/>
          <p:cNvPicPr>
            <a:picLocks noGrp="1" noChangeAspect="1" noChangeArrowheads="1"/>
          </p:cNvPicPr>
          <p:nvPr>
            <p:ph idx="1"/>
          </p:nvPr>
        </p:nvPicPr>
        <p:blipFill>
          <a:blip r:embed="rId2" cstate="print"/>
          <a:srcRect/>
          <a:stretch>
            <a:fillRect/>
          </a:stretch>
        </p:blipFill>
        <p:spPr bwMode="auto">
          <a:xfrm>
            <a:off x="770741" y="620713"/>
            <a:ext cx="7602518" cy="5703887"/>
          </a:xfrm>
          <a:prstGeom prst="rect">
            <a:avLst/>
          </a:prstGeom>
          <a:noFill/>
        </p:spPr>
      </p:pic>
    </p:spTree>
    <p:extLst>
      <p:ext uri="{BB962C8B-B14F-4D97-AF65-F5344CB8AC3E}">
        <p14:creationId xmlns="" xmlns:p14="http://schemas.microsoft.com/office/powerpoint/2010/main" val="1484170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14290"/>
            <a:ext cx="8229600" cy="71438"/>
          </a:xfrm>
        </p:spPr>
        <p:txBody>
          <a:bodyPr>
            <a:normAutofit fontScale="90000"/>
          </a:bodyPr>
          <a:lstStyle/>
          <a:p>
            <a:endParaRPr lang="ru-RU" dirty="0"/>
          </a:p>
        </p:txBody>
      </p:sp>
      <p:pic>
        <p:nvPicPr>
          <p:cNvPr id="1026" name="Picture 2" descr="D:\ЖЕНЯ-4\презинтации и выступления\Карчина 5А\DSC03293.jpg"/>
          <p:cNvPicPr>
            <a:picLocks noGrp="1" noChangeAspect="1" noChangeArrowheads="1"/>
          </p:cNvPicPr>
          <p:nvPr>
            <p:ph idx="1"/>
          </p:nvPr>
        </p:nvPicPr>
        <p:blipFill>
          <a:blip r:embed="rId2" cstate="print"/>
          <a:srcRect/>
          <a:stretch>
            <a:fillRect/>
          </a:stretch>
        </p:blipFill>
        <p:spPr bwMode="auto">
          <a:xfrm>
            <a:off x="357159" y="500041"/>
            <a:ext cx="8383644" cy="6287733"/>
          </a:xfrm>
          <a:prstGeom prst="rect">
            <a:avLst/>
          </a:prstGeom>
          <a:noFill/>
        </p:spPr>
      </p:pic>
    </p:spTree>
    <p:extLst>
      <p:ext uri="{BB962C8B-B14F-4D97-AF65-F5344CB8AC3E}">
        <p14:creationId xmlns="" xmlns:p14="http://schemas.microsoft.com/office/powerpoint/2010/main" val="2982459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14291"/>
            <a:ext cx="8229600" cy="142875"/>
          </a:xfrm>
        </p:spPr>
        <p:txBody>
          <a:bodyPr>
            <a:normAutofit fontScale="90000"/>
          </a:bodyPr>
          <a:lstStyle/>
          <a:p>
            <a:endParaRPr lang="ru-RU" dirty="0"/>
          </a:p>
        </p:txBody>
      </p:sp>
      <p:pic>
        <p:nvPicPr>
          <p:cNvPr id="3074" name="Picture 2" descr="D:\ЖЕНЯ-4\презинтации и выступления\Карчина 5А\DSC03315.jpg"/>
          <p:cNvPicPr>
            <a:picLocks noGrp="1" noChangeAspect="1" noChangeArrowheads="1"/>
          </p:cNvPicPr>
          <p:nvPr>
            <p:ph idx="1"/>
          </p:nvPr>
        </p:nvPicPr>
        <p:blipFill>
          <a:blip r:embed="rId2" cstate="print"/>
          <a:srcRect/>
          <a:stretch>
            <a:fillRect/>
          </a:stretch>
        </p:blipFill>
        <p:spPr bwMode="auto">
          <a:xfrm>
            <a:off x="714348" y="857232"/>
            <a:ext cx="7643866" cy="5732900"/>
          </a:xfrm>
          <a:prstGeom prst="rect">
            <a:avLst/>
          </a:prstGeom>
          <a:noFill/>
        </p:spPr>
      </p:pic>
    </p:spTree>
    <p:extLst>
      <p:ext uri="{BB962C8B-B14F-4D97-AF65-F5344CB8AC3E}">
        <p14:creationId xmlns="" xmlns:p14="http://schemas.microsoft.com/office/powerpoint/2010/main" val="2718221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780696"/>
          </a:xfrm>
        </p:spPr>
        <p:txBody>
          <a:bodyPr>
            <a:noAutofit/>
          </a:bodyPr>
          <a:lstStyle/>
          <a:p>
            <a:pPr algn="ctr"/>
            <a:r>
              <a:rPr lang="ru-RU" sz="3600" b="1" i="1" dirty="0" err="1">
                <a:latin typeface="Times New Roman" panose="02020603050405020304" pitchFamily="18" charset="0"/>
                <a:cs typeface="Times New Roman" panose="02020603050405020304" pitchFamily="18" charset="0"/>
              </a:rPr>
              <a:t>Л</a:t>
            </a:r>
            <a:r>
              <a:rPr lang="ru-RU" sz="3600" b="1" i="1" dirty="0" err="1" smtClean="0">
                <a:latin typeface="Times New Roman" panose="02020603050405020304" pitchFamily="18" charset="0"/>
                <a:cs typeface="Times New Roman" panose="02020603050405020304" pitchFamily="18" charset="0"/>
              </a:rPr>
              <a:t>екционно-семинарско</a:t>
            </a:r>
            <a:r>
              <a:rPr lang="ru-RU" sz="3600" b="1" i="1" dirty="0" smtClean="0">
                <a:latin typeface="Times New Roman" panose="02020603050405020304" pitchFamily="18" charset="0"/>
                <a:cs typeface="Times New Roman" panose="02020603050405020304" pitchFamily="18" charset="0"/>
              </a:rPr>
              <a:t>-</a:t>
            </a:r>
            <a:br>
              <a:rPr lang="ru-RU" sz="3600" b="1" i="1" dirty="0" smtClean="0">
                <a:latin typeface="Times New Roman" panose="02020603050405020304" pitchFamily="18" charset="0"/>
                <a:cs typeface="Times New Roman" panose="02020603050405020304" pitchFamily="18" charset="0"/>
              </a:rPr>
            </a:br>
            <a:r>
              <a:rPr lang="ru-RU" sz="3600" b="1" i="1" dirty="0" smtClean="0">
                <a:latin typeface="Times New Roman" panose="02020603050405020304" pitchFamily="18" charset="0"/>
                <a:cs typeface="Times New Roman" panose="02020603050405020304" pitchFamily="18" charset="0"/>
              </a:rPr>
              <a:t>зачетная </a:t>
            </a:r>
            <a:r>
              <a:rPr lang="ru-RU" sz="3600" b="1" i="1">
                <a:latin typeface="Times New Roman" panose="02020603050405020304" pitchFamily="18" charset="0"/>
                <a:cs typeface="Times New Roman" panose="02020603050405020304" pitchFamily="18" charset="0"/>
              </a:rPr>
              <a:t>система </a:t>
            </a:r>
            <a:r>
              <a:rPr lang="ru-RU" sz="3600" b="1" i="1" smtClean="0">
                <a:latin typeface="Times New Roman" panose="02020603050405020304" pitchFamily="18" charset="0"/>
                <a:cs typeface="Times New Roman" panose="02020603050405020304" pitchFamily="18" charset="0"/>
              </a:rPr>
              <a:t>обучения.</a:t>
            </a:r>
            <a:endParaRPr lang="ru-RU" sz="5400" dirty="0"/>
          </a:p>
        </p:txBody>
      </p:sp>
      <p:sp>
        <p:nvSpPr>
          <p:cNvPr id="3" name="Объект 2"/>
          <p:cNvSpPr>
            <a:spLocks noGrp="1"/>
          </p:cNvSpPr>
          <p:nvPr>
            <p:ph idx="1"/>
          </p:nvPr>
        </p:nvSpPr>
        <p:spPr>
          <a:xfrm>
            <a:off x="457200" y="1628800"/>
            <a:ext cx="8229600" cy="4695800"/>
          </a:xfrm>
        </p:spPr>
        <p:txBody>
          <a:bodyPr>
            <a:normAutofit lnSpcReduction="10000"/>
          </a:bodyPr>
          <a:lstStyle/>
          <a:p>
            <a:r>
              <a:rPr lang="ru-RU" sz="3200" i="1" dirty="0">
                <a:latin typeface="Times New Roman" panose="02020603050405020304" pitchFamily="18" charset="0"/>
                <a:cs typeface="Times New Roman" panose="02020603050405020304" pitchFamily="18" charset="0"/>
              </a:rPr>
              <a:t>1. Расширение тематического диапазона каждого занятия. </a:t>
            </a:r>
            <a:endParaRPr lang="ru-RU" sz="3200" i="1" dirty="0" smtClean="0">
              <a:latin typeface="Times New Roman" panose="02020603050405020304" pitchFamily="18" charset="0"/>
              <a:cs typeface="Times New Roman" panose="02020603050405020304" pitchFamily="18" charset="0"/>
            </a:endParaRPr>
          </a:p>
          <a:p>
            <a:r>
              <a:rPr lang="ru-RU" sz="3200" i="1" dirty="0">
                <a:latin typeface="Times New Roman" panose="02020603050405020304" pitchFamily="18" charset="0"/>
                <a:cs typeface="Times New Roman" panose="02020603050405020304" pitchFamily="18" charset="0"/>
              </a:rPr>
              <a:t>2. Многократное повторение и </a:t>
            </a:r>
            <a:r>
              <a:rPr lang="ru-RU" sz="3200" i="1" dirty="0" smtClean="0">
                <a:latin typeface="Times New Roman" panose="02020603050405020304" pitchFamily="18" charset="0"/>
                <a:cs typeface="Times New Roman" panose="02020603050405020304" pitchFamily="18" charset="0"/>
              </a:rPr>
              <a:t>выучивание </a:t>
            </a:r>
            <a:r>
              <a:rPr lang="ru-RU" sz="3200" i="1" dirty="0">
                <a:latin typeface="Times New Roman" panose="02020603050405020304" pitchFamily="18" charset="0"/>
                <a:cs typeface="Times New Roman" panose="02020603050405020304" pitchFamily="18" charset="0"/>
              </a:rPr>
              <a:t>материала тут же на занятии. </a:t>
            </a:r>
            <a:endParaRPr lang="ru-RU" sz="3200" i="1" dirty="0" smtClean="0">
              <a:latin typeface="Times New Roman" panose="02020603050405020304" pitchFamily="18" charset="0"/>
              <a:cs typeface="Times New Roman" panose="02020603050405020304" pitchFamily="18" charset="0"/>
            </a:endParaRPr>
          </a:p>
          <a:p>
            <a:r>
              <a:rPr lang="ru-RU" sz="3200" i="1" dirty="0">
                <a:latin typeface="Times New Roman" panose="02020603050405020304" pitchFamily="18" charset="0"/>
                <a:cs typeface="Times New Roman" panose="02020603050405020304" pitchFamily="18" charset="0"/>
              </a:rPr>
              <a:t>3. Поэтапное  усложнение изучаемого материала. </a:t>
            </a:r>
            <a:endParaRPr lang="ru-RU" sz="3200" i="1" dirty="0" smtClean="0">
              <a:latin typeface="Times New Roman" panose="02020603050405020304" pitchFamily="18" charset="0"/>
              <a:cs typeface="Times New Roman" panose="02020603050405020304" pitchFamily="18" charset="0"/>
            </a:endParaRPr>
          </a:p>
          <a:p>
            <a:r>
              <a:rPr lang="ru-RU" sz="3200" i="1" dirty="0">
                <a:latin typeface="Times New Roman" panose="02020603050405020304" pitchFamily="18" charset="0"/>
                <a:cs typeface="Times New Roman" panose="02020603050405020304" pitchFamily="18" charset="0"/>
              </a:rPr>
              <a:t> 4. Выделение главного.</a:t>
            </a:r>
            <a:endParaRPr lang="ru-RU" sz="3200" dirty="0">
              <a:latin typeface="Times New Roman" panose="02020603050405020304" pitchFamily="18" charset="0"/>
              <a:cs typeface="Times New Roman" panose="02020603050405020304" pitchFamily="18" charset="0"/>
            </a:endParaRPr>
          </a:p>
          <a:p>
            <a:r>
              <a:rPr lang="ru-RU" sz="3200" i="1" dirty="0">
                <a:latin typeface="Times New Roman" panose="02020603050405020304" pitchFamily="18" charset="0"/>
                <a:cs typeface="Times New Roman" panose="02020603050405020304" pitchFamily="18" charset="0"/>
              </a:rPr>
              <a:t>  5. Включение в каждый урок самостоятельной работы </a:t>
            </a:r>
            <a:r>
              <a:rPr lang="ru-RU" sz="3200" i="1" dirty="0" smtClean="0">
                <a:latin typeface="Times New Roman" panose="02020603050405020304" pitchFamily="18" charset="0"/>
                <a:cs typeface="Times New Roman" panose="02020603050405020304" pitchFamily="18" charset="0"/>
              </a:rPr>
              <a:t>учащихся.</a:t>
            </a:r>
          </a:p>
          <a:p>
            <a:endParaRPr lang="ru-RU" dirty="0"/>
          </a:p>
        </p:txBody>
      </p:sp>
    </p:spTree>
    <p:extLst>
      <p:ext uri="{BB962C8B-B14F-4D97-AF65-F5344CB8AC3E}">
        <p14:creationId xmlns="" xmlns:p14="http://schemas.microsoft.com/office/powerpoint/2010/main" val="3143250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58369"/>
            <a:ext cx="8229600" cy="45719"/>
          </a:xfrm>
        </p:spPr>
        <p:txBody>
          <a:bodyPr>
            <a:normAutofit fontScale="90000"/>
          </a:bodyPr>
          <a:lstStyle/>
          <a:p>
            <a:endParaRPr lang="ru-RU" dirty="0"/>
          </a:p>
        </p:txBody>
      </p:sp>
      <p:sp>
        <p:nvSpPr>
          <p:cNvPr id="3" name="Объект 2"/>
          <p:cNvSpPr>
            <a:spLocks noGrp="1"/>
          </p:cNvSpPr>
          <p:nvPr>
            <p:ph idx="1"/>
          </p:nvPr>
        </p:nvSpPr>
        <p:spPr>
          <a:xfrm>
            <a:off x="395536" y="908720"/>
            <a:ext cx="8229600" cy="5469240"/>
          </a:xfrm>
        </p:spPr>
        <p:txBody>
          <a:bodyPr>
            <a:noAutofit/>
          </a:bodyPr>
          <a:lstStyle/>
          <a:p>
            <a:r>
              <a:rPr lang="ru-RU" sz="2800" i="1" dirty="0">
                <a:latin typeface="Times New Roman" panose="02020603050405020304" pitchFamily="18" charset="0"/>
                <a:cs typeface="Times New Roman" panose="02020603050405020304" pitchFamily="18" charset="0"/>
              </a:rPr>
              <a:t>6. Ежедневный опрос и проверка усвоения </a:t>
            </a:r>
            <a:r>
              <a:rPr lang="ru-RU" sz="2800" i="1" dirty="0" smtClean="0">
                <a:latin typeface="Times New Roman" panose="02020603050405020304" pitchFamily="18" charset="0"/>
                <a:cs typeface="Times New Roman" panose="02020603050405020304" pitchFamily="18" charset="0"/>
              </a:rPr>
              <a:t>материала.</a:t>
            </a:r>
          </a:p>
          <a:p>
            <a:r>
              <a:rPr lang="ru-RU" sz="2800" i="1" dirty="0">
                <a:latin typeface="Times New Roman" panose="02020603050405020304" pitchFamily="18" charset="0"/>
                <a:cs typeface="Times New Roman" panose="02020603050405020304" pitchFamily="18" charset="0"/>
              </a:rPr>
              <a:t>7. Возможность исправить оценку на любом этапе изучения темы.</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r>
              <a:rPr lang="ru-RU" sz="2800" i="1" dirty="0">
                <a:latin typeface="Times New Roman" panose="02020603050405020304" pitchFamily="18" charset="0"/>
                <a:cs typeface="Times New Roman" panose="02020603050405020304" pitchFamily="18" charset="0"/>
              </a:rPr>
              <a:t>8. Выделение для класса обязательных циклов заданий малой, средней и повышенной сложности, </a:t>
            </a:r>
            <a:r>
              <a:rPr lang="ru-RU" sz="2800" i="1" dirty="0" smtClean="0">
                <a:latin typeface="Times New Roman" panose="02020603050405020304" pitchFamily="18" charset="0"/>
                <a:cs typeface="Times New Roman" panose="02020603050405020304" pitchFamily="18" charset="0"/>
              </a:rPr>
              <a:t>оцениваемых соответствующими </a:t>
            </a:r>
            <a:r>
              <a:rPr lang="ru-RU" sz="2800" i="1" dirty="0">
                <a:latin typeface="Times New Roman" panose="02020603050405020304" pitchFamily="18" charset="0"/>
                <a:cs typeface="Times New Roman" panose="02020603050405020304" pitchFamily="18" charset="0"/>
              </a:rPr>
              <a:t>баллами. </a:t>
            </a:r>
            <a:endParaRPr lang="ru-RU" sz="2800" i="1" dirty="0" smtClean="0">
              <a:latin typeface="Times New Roman" panose="02020603050405020304" pitchFamily="18" charset="0"/>
              <a:cs typeface="Times New Roman" panose="02020603050405020304" pitchFamily="18" charset="0"/>
            </a:endParaRPr>
          </a:p>
          <a:p>
            <a:r>
              <a:rPr lang="ru-RU" sz="2800" i="1" dirty="0">
                <a:latin typeface="Times New Roman" panose="02020603050405020304" pitchFamily="18" charset="0"/>
                <a:cs typeface="Times New Roman" panose="02020603050405020304" pitchFamily="18" charset="0"/>
              </a:rPr>
              <a:t>9. Индивидуальный подход и бережно-щадящее отношение к детской личности.</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r>
              <a:rPr lang="ru-RU" sz="2800" i="1" dirty="0">
                <a:latin typeface="Times New Roman" panose="02020603050405020304" pitchFamily="18" charset="0"/>
                <a:cs typeface="Times New Roman" panose="02020603050405020304" pitchFamily="18" charset="0"/>
              </a:rPr>
              <a:t>10. Дифференцированный подход.</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r>
              <a:rPr lang="ru-RU" sz="2800" i="1" dirty="0">
                <a:latin typeface="Times New Roman" panose="02020603050405020304" pitchFamily="18" charset="0"/>
                <a:cs typeface="Times New Roman" panose="02020603050405020304" pitchFamily="18" charset="0"/>
              </a:rPr>
              <a:t>11. Функциональность структуры урока</a:t>
            </a:r>
            <a:r>
              <a:rPr lang="ru-RU" sz="3200" i="1"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3108673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58369"/>
            <a:ext cx="8229600" cy="45719"/>
          </a:xfrm>
        </p:spPr>
        <p:txBody>
          <a:bodyPr>
            <a:normAutofit fontScale="90000"/>
          </a:bodyPr>
          <a:lstStyle/>
          <a:p>
            <a:endParaRPr lang="ru-RU" dirty="0"/>
          </a:p>
        </p:txBody>
      </p:sp>
      <p:sp>
        <p:nvSpPr>
          <p:cNvPr id="3" name="Объект 2"/>
          <p:cNvSpPr>
            <a:spLocks noGrp="1"/>
          </p:cNvSpPr>
          <p:nvPr>
            <p:ph idx="1"/>
          </p:nvPr>
        </p:nvSpPr>
        <p:spPr>
          <a:xfrm>
            <a:off x="457200" y="764704"/>
            <a:ext cx="8229600" cy="5559896"/>
          </a:xfrm>
        </p:spPr>
        <p:txBody>
          <a:bodyPr/>
          <a:lstStyle/>
          <a:p>
            <a:endParaRPr lang="ru-RU" dirty="0"/>
          </a:p>
        </p:txBody>
      </p:sp>
      <p:sp>
        <p:nvSpPr>
          <p:cNvPr id="4" name="Овал 3"/>
          <p:cNvSpPr/>
          <p:nvPr/>
        </p:nvSpPr>
        <p:spPr>
          <a:xfrm>
            <a:off x="2699792" y="404664"/>
            <a:ext cx="4176464" cy="180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latin typeface="Times New Roman" panose="02020603050405020304" pitchFamily="18" charset="0"/>
                <a:cs typeface="Times New Roman" panose="02020603050405020304" pitchFamily="18" charset="0"/>
              </a:rPr>
              <a:t>ЭТАПЫ </a:t>
            </a:r>
          </a:p>
          <a:p>
            <a:pPr algn="ctr"/>
            <a:r>
              <a:rPr lang="ru-RU" sz="3600" b="1" dirty="0" smtClean="0">
                <a:latin typeface="Times New Roman" panose="02020603050405020304" pitchFamily="18" charset="0"/>
                <a:cs typeface="Times New Roman" panose="02020603050405020304" pitchFamily="18" charset="0"/>
              </a:rPr>
              <a:t>ОБУЧЕНИЯ</a:t>
            </a:r>
            <a:endParaRPr lang="ru-RU" sz="3600" b="1" dirty="0">
              <a:latin typeface="Times New Roman" panose="02020603050405020304" pitchFamily="18" charset="0"/>
              <a:cs typeface="Times New Roman" panose="02020603050405020304" pitchFamily="18" charset="0"/>
            </a:endParaRPr>
          </a:p>
        </p:txBody>
      </p:sp>
      <p:sp>
        <p:nvSpPr>
          <p:cNvPr id="6" name="Стрелка вниз 5"/>
          <p:cNvSpPr/>
          <p:nvPr/>
        </p:nvSpPr>
        <p:spPr>
          <a:xfrm rot="2576310">
            <a:off x="1912136" y="1650963"/>
            <a:ext cx="574831" cy="129614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09309" y="3041764"/>
            <a:ext cx="309634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t>Урок  изучения нового  материала</a:t>
            </a:r>
          </a:p>
        </p:txBody>
      </p:sp>
      <p:sp>
        <p:nvSpPr>
          <p:cNvPr id="8" name="Стрелка вправо 7"/>
          <p:cNvSpPr/>
          <p:nvPr/>
        </p:nvSpPr>
        <p:spPr>
          <a:xfrm>
            <a:off x="4007195" y="3127939"/>
            <a:ext cx="1152128" cy="57606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580112" y="2636912"/>
            <a:ext cx="295232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t>Урок  начальной  отработки знаний и  первичного  контроля</a:t>
            </a:r>
          </a:p>
        </p:txBody>
      </p:sp>
      <p:sp>
        <p:nvSpPr>
          <p:cNvPr id="10" name="Стрелка вниз 9"/>
          <p:cNvSpPr/>
          <p:nvPr/>
        </p:nvSpPr>
        <p:spPr>
          <a:xfrm>
            <a:off x="6552220" y="4077072"/>
            <a:ext cx="504056" cy="57606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076056" y="4797152"/>
            <a:ext cx="360040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Times New Roman" panose="02020603050405020304" pitchFamily="18" charset="0"/>
                <a:cs typeface="Times New Roman" panose="02020603050405020304" pitchFamily="18" charset="0"/>
              </a:rPr>
              <a:t>Урок  углубления  и  упрочения  знаний (урок  вторичного  контроля)</a:t>
            </a:r>
          </a:p>
        </p:txBody>
      </p:sp>
      <p:sp>
        <p:nvSpPr>
          <p:cNvPr id="12" name="Стрелка вниз 11"/>
          <p:cNvSpPr/>
          <p:nvPr/>
        </p:nvSpPr>
        <p:spPr>
          <a:xfrm rot="5400000">
            <a:off x="4067944" y="5157192"/>
            <a:ext cx="504056" cy="93610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09310" y="4437112"/>
            <a:ext cx="3096344" cy="20162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atin typeface="Times New Roman" panose="02020603050405020304" pitchFamily="18" charset="0"/>
                <a:cs typeface="Times New Roman" panose="02020603050405020304" pitchFamily="18" charset="0"/>
              </a:rPr>
              <a:t>Уроки итогового                           </a:t>
            </a:r>
            <a:r>
              <a:rPr lang="ru-RU" sz="3200" b="1" dirty="0" smtClean="0">
                <a:latin typeface="Times New Roman" panose="02020603050405020304" pitchFamily="18" charset="0"/>
                <a:cs typeface="Times New Roman" panose="02020603050405020304" pitchFamily="18" charset="0"/>
              </a:rPr>
              <a:t>контроля</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75819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ru-RU" sz="6000" b="1" dirty="0" smtClean="0">
                <a:latin typeface="Times New Roman" panose="02020603050405020304" pitchFamily="18" charset="0"/>
                <a:cs typeface="Times New Roman" panose="02020603050405020304" pitchFamily="18" charset="0"/>
              </a:rPr>
              <a:t>Спасибо за внимание!</a:t>
            </a:r>
            <a:endParaRPr lang="ru-RU"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3386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728192"/>
          </a:xfrm>
        </p:spPr>
        <p:txBody>
          <a:bodyPr>
            <a:noAutofit/>
          </a:bodyPr>
          <a:lstStyle/>
          <a:p>
            <a:pPr algn="ctr"/>
            <a:r>
              <a:rPr lang="ru-RU" sz="2800" b="1" dirty="0" smtClean="0">
                <a:latin typeface="Times New Roman" panose="02020603050405020304" pitchFamily="18" charset="0"/>
                <a:cs typeface="Times New Roman" panose="02020603050405020304" pitchFamily="18" charset="0"/>
              </a:rPr>
              <a:t>Методические рекомендации  для учителей, подготовленные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  на основе анализа типичных ошибок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   участников ЕГЭ  2016 года по физике </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132856"/>
            <a:ext cx="8229600" cy="4191744"/>
          </a:xfrm>
        </p:spPr>
        <p:txBody>
          <a:bodyPr>
            <a:normAutofit lnSpcReduction="10000"/>
          </a:bodyPr>
          <a:lstStyle/>
          <a:p>
            <a:pPr marL="0" lvl="0" indent="0">
              <a:buClr>
                <a:srgbClr val="0BD0D9"/>
              </a:buClr>
              <a:buNone/>
            </a:pPr>
            <a:r>
              <a:rPr lang="ru-RU" sz="2400" dirty="0" smtClean="0">
                <a:solidFill>
                  <a:prstClr val="black"/>
                </a:solidFill>
                <a:latin typeface="Times New Roman" pitchFamily="18" charset="0"/>
                <a:cs typeface="Times New Roman" pitchFamily="18" charset="0"/>
              </a:rPr>
              <a:t>Анализ  </a:t>
            </a:r>
            <a:r>
              <a:rPr lang="ru-RU" sz="2400" dirty="0">
                <a:solidFill>
                  <a:prstClr val="black"/>
                </a:solidFill>
                <a:latin typeface="Times New Roman" pitchFamily="18" charset="0"/>
                <a:cs typeface="Times New Roman" pitchFamily="18" charset="0"/>
              </a:rPr>
              <a:t>результатов  выполнения  групп  заданий  показал  отсутствие  существенной положительной  </a:t>
            </a:r>
            <a:r>
              <a:rPr lang="ru-RU" sz="2400" dirty="0" smtClean="0">
                <a:solidFill>
                  <a:prstClr val="black"/>
                </a:solidFill>
                <a:latin typeface="Times New Roman" pitchFamily="18" charset="0"/>
                <a:cs typeface="Times New Roman" pitchFamily="18" charset="0"/>
              </a:rPr>
              <a:t>динамики </a:t>
            </a:r>
            <a:r>
              <a:rPr lang="ru-RU" sz="2400" dirty="0">
                <a:solidFill>
                  <a:prstClr val="black"/>
                </a:solidFill>
                <a:latin typeface="Times New Roman" pitchFamily="18" charset="0"/>
                <a:cs typeface="Times New Roman" pitchFamily="18" charset="0"/>
              </a:rPr>
              <a:t>в  освоении  какого-либо  вида  деятельности  или  какого-либо элемента содержания. </a:t>
            </a:r>
            <a:endParaRPr lang="ru-RU" sz="2400" dirty="0" smtClean="0">
              <a:solidFill>
                <a:prstClr val="black"/>
              </a:solidFill>
              <a:latin typeface="Times New Roman" pitchFamily="18" charset="0"/>
              <a:cs typeface="Times New Roman" pitchFamily="18" charset="0"/>
            </a:endParaRPr>
          </a:p>
          <a:p>
            <a:pPr marL="0" lvl="0" indent="0">
              <a:buClr>
                <a:srgbClr val="0BD0D9"/>
              </a:buClr>
              <a:buNone/>
            </a:pPr>
            <a:r>
              <a:rPr lang="ru-RU" sz="2400" dirty="0" smtClean="0">
                <a:solidFill>
                  <a:prstClr val="black"/>
                </a:solidFill>
                <a:latin typeface="Times New Roman" pitchFamily="18" charset="0"/>
                <a:cs typeface="Times New Roman" pitchFamily="18" charset="0"/>
              </a:rPr>
              <a:t>Как </a:t>
            </a:r>
            <a:r>
              <a:rPr lang="ru-RU" sz="2400" dirty="0">
                <a:solidFill>
                  <a:prstClr val="black"/>
                </a:solidFill>
                <a:latin typeface="Times New Roman" pitchFamily="18" charset="0"/>
                <a:cs typeface="Times New Roman" pitchFamily="18" charset="0"/>
              </a:rPr>
              <a:t>и в прошлые годы, самые высокие результаты показывают задания на проверку основных формул и законов школьного курса физики с использованием простейших расчетов. </a:t>
            </a:r>
            <a:endParaRPr lang="ru-RU" sz="2400" dirty="0" smtClean="0">
              <a:solidFill>
                <a:prstClr val="black"/>
              </a:solidFill>
              <a:latin typeface="Times New Roman" pitchFamily="18" charset="0"/>
              <a:cs typeface="Times New Roman" pitchFamily="18" charset="0"/>
            </a:endParaRPr>
          </a:p>
          <a:p>
            <a:pPr marL="0" lvl="0" indent="0">
              <a:buClr>
                <a:srgbClr val="0BD0D9"/>
              </a:buClr>
              <a:buNone/>
            </a:pPr>
            <a:r>
              <a:rPr lang="ru-RU" sz="2400" dirty="0" smtClean="0">
                <a:solidFill>
                  <a:prstClr val="black"/>
                </a:solidFill>
                <a:latin typeface="Times New Roman" pitchFamily="18" charset="0"/>
                <a:cs typeface="Times New Roman" pitchFamily="18" charset="0"/>
              </a:rPr>
              <a:t>Наибольшие </a:t>
            </a:r>
            <a:r>
              <a:rPr lang="ru-RU" sz="2400" dirty="0">
                <a:solidFill>
                  <a:prstClr val="black"/>
                </a:solidFill>
                <a:latin typeface="Times New Roman" pitchFamily="18" charset="0"/>
                <a:cs typeface="Times New Roman" pitchFamily="18" charset="0"/>
              </a:rPr>
              <a:t>трудности вызывают любые вопросы на поиск объяснений процессов и явлений и на интерпретацию результатов исследований</a:t>
            </a:r>
            <a:r>
              <a:rPr lang="ru-RU" sz="2400" dirty="0" smtClean="0">
                <a:solidFill>
                  <a:prstClr val="black"/>
                </a:solidFill>
                <a:latin typeface="Times New Roman" pitchFamily="18" charset="0"/>
                <a:cs typeface="Times New Roman" pitchFamily="18" charset="0"/>
              </a:rPr>
              <a:t>.</a:t>
            </a:r>
          </a:p>
          <a:p>
            <a:pPr marL="0" lvl="0" indent="0">
              <a:buClr>
                <a:srgbClr val="0BD0D9"/>
              </a:buClr>
              <a:buNone/>
            </a:pPr>
            <a:endParaRPr lang="ru-RU" sz="24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1532871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04056"/>
          </a:xfrm>
        </p:spPr>
        <p:txBody>
          <a:bodyPr>
            <a:normAutofit/>
          </a:bodyPr>
          <a:lstStyle/>
          <a:p>
            <a:r>
              <a:rPr lang="ru-RU" sz="2800" b="1" dirty="0">
                <a:solidFill>
                  <a:prstClr val="black"/>
                </a:solidFill>
                <a:latin typeface="Times New Roman" pitchFamily="18" charset="0"/>
                <a:ea typeface="+mn-ea"/>
                <a:cs typeface="Times New Roman" pitchFamily="18" charset="0"/>
              </a:rPr>
              <a:t>Эти результаты убедительно </a:t>
            </a:r>
            <a:r>
              <a:rPr lang="ru-RU" sz="2800" b="1" dirty="0" smtClean="0">
                <a:solidFill>
                  <a:prstClr val="black"/>
                </a:solidFill>
                <a:latin typeface="Times New Roman" pitchFamily="18" charset="0"/>
                <a:ea typeface="+mn-ea"/>
                <a:cs typeface="Times New Roman" pitchFamily="18" charset="0"/>
              </a:rPr>
              <a:t>доказывают:</a:t>
            </a:r>
            <a:endParaRPr lang="ru-RU" sz="28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5181616"/>
          </a:xfrm>
        </p:spPr>
        <p:txBody>
          <a:bodyPr>
            <a:normAutofit fontScale="92500" lnSpcReduction="10000"/>
          </a:bodyPr>
          <a:lstStyle/>
          <a:p>
            <a:pPr lvl="0">
              <a:buClr>
                <a:srgbClr val="0BD0D9"/>
              </a:buClr>
            </a:pPr>
            <a:r>
              <a:rPr lang="ru-RU" sz="2400" dirty="0">
                <a:solidFill>
                  <a:prstClr val="black"/>
                </a:solidFill>
                <a:latin typeface="Times New Roman" pitchFamily="18" charset="0"/>
                <a:cs typeface="Times New Roman" pitchFamily="18" charset="0"/>
              </a:rPr>
              <a:t>Лучше всего оказываются усвоенными частные законы и формулы, но зафиксирован явный дефицит в понимании сути изучаемых физических явлений и процессов</a:t>
            </a:r>
            <a:r>
              <a:rPr lang="ru-RU" sz="2400" dirty="0" smtClean="0">
                <a:solidFill>
                  <a:prstClr val="black"/>
                </a:solidFill>
                <a:latin typeface="Times New Roman" pitchFamily="18" charset="0"/>
                <a:cs typeface="Times New Roman" pitchFamily="18" charset="0"/>
              </a:rPr>
              <a:t>.</a:t>
            </a:r>
            <a:endParaRPr lang="ru-RU" sz="2800" dirty="0" smtClean="0">
              <a:solidFill>
                <a:prstClr val="black"/>
              </a:solidFill>
              <a:latin typeface="Times New Roman" pitchFamily="18" charset="0"/>
              <a:cs typeface="Times New Roman" pitchFamily="18" charset="0"/>
            </a:endParaRPr>
          </a:p>
          <a:p>
            <a:pPr lvl="0">
              <a:buClr>
                <a:srgbClr val="0BD0D9"/>
              </a:buClr>
            </a:pPr>
            <a:r>
              <a:rPr lang="ru-RU" sz="2400" dirty="0" smtClean="0">
                <a:solidFill>
                  <a:prstClr val="black"/>
                </a:solidFill>
                <a:latin typeface="Times New Roman" pitchFamily="18" charset="0"/>
                <a:cs typeface="Times New Roman" pitchFamily="18" charset="0"/>
              </a:rPr>
              <a:t>Бессистемные </a:t>
            </a:r>
            <a:r>
              <a:rPr lang="ru-RU" sz="2400" dirty="0">
                <a:solidFill>
                  <a:prstClr val="black"/>
                </a:solidFill>
                <a:latin typeface="Times New Roman" pitchFamily="18" charset="0"/>
                <a:cs typeface="Times New Roman" pitchFamily="18" charset="0"/>
              </a:rPr>
              <a:t>знания, заучивание формул без осмысления сущности физических процессов и </a:t>
            </a:r>
            <a:r>
              <a:rPr lang="ru-RU" sz="2400" dirty="0" smtClean="0">
                <a:solidFill>
                  <a:prstClr val="black"/>
                </a:solidFill>
                <a:latin typeface="Times New Roman" pitchFamily="18" charset="0"/>
                <a:cs typeface="Times New Roman" pitchFamily="18" charset="0"/>
              </a:rPr>
              <a:t>явлений (т</a:t>
            </a:r>
            <a:r>
              <a:rPr lang="ru-RU" sz="2400" dirty="0">
                <a:solidFill>
                  <a:prstClr val="black"/>
                </a:solidFill>
                <a:latin typeface="Times New Roman" pitchFamily="18" charset="0"/>
                <a:cs typeface="Times New Roman" pitchFamily="18" charset="0"/>
              </a:rPr>
              <a:t>. е. все то, что можно получить в результате «натаскивания</a:t>
            </a:r>
            <a:r>
              <a:rPr lang="ru-RU" sz="2400" dirty="0" smtClean="0">
                <a:solidFill>
                  <a:prstClr val="black"/>
                </a:solidFill>
                <a:latin typeface="Times New Roman" pitchFamily="18" charset="0"/>
                <a:cs typeface="Times New Roman" pitchFamily="18" charset="0"/>
              </a:rPr>
              <a:t>») </a:t>
            </a:r>
            <a:r>
              <a:rPr lang="ru-RU" sz="2400" dirty="0">
                <a:solidFill>
                  <a:prstClr val="black"/>
                </a:solidFill>
                <a:latin typeface="Times New Roman" pitchFamily="18" charset="0"/>
                <a:cs typeface="Times New Roman" pitchFamily="18" charset="0"/>
              </a:rPr>
              <a:t>не приводят к желаемым результатам при сдаче ЕГЭ.              </a:t>
            </a:r>
          </a:p>
          <a:p>
            <a:endParaRPr lang="ru-RU" sz="2200" dirty="0" smtClean="0">
              <a:latin typeface="Times New Roman" pitchFamily="18" charset="0"/>
              <a:cs typeface="Times New Roman" pitchFamily="18" charset="0"/>
            </a:endParaRPr>
          </a:p>
          <a:p>
            <a:r>
              <a:rPr lang="ru-RU" sz="3000" b="1" dirty="0" smtClean="0">
                <a:latin typeface="Times New Roman" pitchFamily="18" charset="0"/>
                <a:cs typeface="Times New Roman" pitchFamily="18" charset="0"/>
              </a:rPr>
              <a:t>Только</a:t>
            </a:r>
          </a:p>
          <a:p>
            <a:pPr lvl="1"/>
            <a:r>
              <a:rPr lang="ru-RU" sz="2600" u="sng" dirty="0" smtClean="0">
                <a:latin typeface="Times New Roman" pitchFamily="18" charset="0"/>
                <a:cs typeface="Times New Roman" pitchFamily="18" charset="0"/>
              </a:rPr>
              <a:t>сформированная система физических знаний,</a:t>
            </a:r>
          </a:p>
          <a:p>
            <a:pPr lvl="1"/>
            <a:r>
              <a:rPr lang="ru-RU" sz="2600" u="sng" dirty="0" smtClean="0">
                <a:latin typeface="Times New Roman" pitchFamily="18" charset="0"/>
                <a:cs typeface="Times New Roman" pitchFamily="18" charset="0"/>
              </a:rPr>
              <a:t>понимание особенностей протекания изученных явлений,</a:t>
            </a:r>
          </a:p>
          <a:p>
            <a:pPr lvl="1"/>
            <a:r>
              <a:rPr lang="ru-RU" sz="2600" u="sng" dirty="0" smtClean="0">
                <a:latin typeface="Times New Roman" pitchFamily="18" charset="0"/>
                <a:cs typeface="Times New Roman" pitchFamily="18" charset="0"/>
              </a:rPr>
              <a:t>выстраивание иерархии физических законов</a:t>
            </a:r>
          </a:p>
          <a:p>
            <a:r>
              <a:rPr lang="ru-RU" sz="3000" b="1" dirty="0" smtClean="0">
                <a:latin typeface="Times New Roman" pitchFamily="18" charset="0"/>
                <a:cs typeface="Times New Roman" pitchFamily="18" charset="0"/>
              </a:rPr>
              <a:t>смогут </a:t>
            </a:r>
            <a:r>
              <a:rPr lang="ru-RU" sz="3000" b="1" dirty="0" smtClean="0">
                <a:latin typeface="Times New Roman" pitchFamily="18" charset="0"/>
                <a:cs typeface="Times New Roman" pitchFamily="18" charset="0"/>
              </a:rPr>
              <a:t>обеспечить успешность сдачи экзамена.</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Autofit/>
          </a:bodyPr>
          <a:lstStyle/>
          <a:p>
            <a:r>
              <a:rPr lang="ru-RU" sz="4000" b="1" u="sng" dirty="0">
                <a:solidFill>
                  <a:schemeClr val="tx1"/>
                </a:solidFill>
                <a:latin typeface="Times New Roman" pitchFamily="18" charset="0"/>
                <a:cs typeface="Times New Roman" pitchFamily="18" charset="0"/>
              </a:rPr>
              <a:t>Ошибки  учащихся и их причины.</a:t>
            </a:r>
            <a:endParaRPr lang="ru-RU" sz="3600" dirty="0"/>
          </a:p>
        </p:txBody>
      </p:sp>
      <p:sp>
        <p:nvSpPr>
          <p:cNvPr id="3" name="Объект 2"/>
          <p:cNvSpPr>
            <a:spLocks noGrp="1"/>
          </p:cNvSpPr>
          <p:nvPr>
            <p:ph idx="1"/>
          </p:nvPr>
        </p:nvSpPr>
        <p:spPr>
          <a:xfrm>
            <a:off x="457200" y="1556792"/>
            <a:ext cx="8229600" cy="4767808"/>
          </a:xfrm>
        </p:spPr>
        <p:txBody>
          <a:bodyPr>
            <a:normAutofit fontScale="92500" lnSpcReduction="10000"/>
          </a:bodyPr>
          <a:lstStyle/>
          <a:p>
            <a:r>
              <a:rPr lang="ru-RU" sz="3500" i="1" u="sng" dirty="0" smtClean="0">
                <a:latin typeface="Times New Roman" pitchFamily="18" charset="0"/>
                <a:cs typeface="Times New Roman" pitchFamily="18" charset="0"/>
              </a:rPr>
              <a:t>Вычислительные.</a:t>
            </a:r>
          </a:p>
          <a:p>
            <a:pPr lvl="0"/>
            <a:r>
              <a:rPr lang="ru-RU" sz="3500" i="1" u="sng" dirty="0">
                <a:latin typeface="Times New Roman" panose="02020603050405020304" pitchFamily="18" charset="0"/>
                <a:cs typeface="Times New Roman" panose="02020603050405020304" pitchFamily="18" charset="0"/>
              </a:rPr>
              <a:t>Ошибки при заполнении </a:t>
            </a:r>
            <a:r>
              <a:rPr lang="ru-RU" sz="3500" i="1" u="sng" dirty="0" smtClean="0">
                <a:latin typeface="Times New Roman" panose="02020603050405020304" pitchFamily="18" charset="0"/>
                <a:cs typeface="Times New Roman" panose="02020603050405020304" pitchFamily="18" charset="0"/>
              </a:rPr>
              <a:t>бланков.</a:t>
            </a:r>
            <a:endParaRPr lang="ru-RU" sz="3500" i="1" u="sng" dirty="0">
              <a:latin typeface="Times New Roman" pitchFamily="18" charset="0"/>
              <a:cs typeface="Times New Roman" pitchFamily="18" charset="0"/>
            </a:endParaRPr>
          </a:p>
          <a:p>
            <a:r>
              <a:rPr lang="ru-RU" sz="3500" i="1" u="sng" dirty="0">
                <a:latin typeface="Times New Roman" pitchFamily="18" charset="0"/>
                <a:cs typeface="Times New Roman" pitchFamily="18" charset="0"/>
              </a:rPr>
              <a:t>Ошибки при работе с </a:t>
            </a:r>
            <a:r>
              <a:rPr lang="ru-RU" sz="3500" i="1" u="sng" dirty="0" smtClean="0">
                <a:latin typeface="Times New Roman" pitchFamily="18" charset="0"/>
                <a:cs typeface="Times New Roman" pitchFamily="18" charset="0"/>
              </a:rPr>
              <a:t>размерностью. </a:t>
            </a:r>
            <a:r>
              <a:rPr lang="ru-RU" sz="3500" i="1" u="sng" dirty="0">
                <a:latin typeface="Times New Roman" pitchFamily="18" charset="0"/>
                <a:cs typeface="Times New Roman" pitchFamily="18" charset="0"/>
              </a:rPr>
              <a:t>физических </a:t>
            </a:r>
            <a:r>
              <a:rPr lang="ru-RU" sz="3500" i="1" u="sng" dirty="0" smtClean="0">
                <a:latin typeface="Times New Roman" pitchFamily="18" charset="0"/>
                <a:cs typeface="Times New Roman" pitchFamily="18" charset="0"/>
              </a:rPr>
              <a:t>величин.</a:t>
            </a:r>
            <a:endParaRPr lang="ru-RU" sz="3500" i="1" u="sng" dirty="0">
              <a:latin typeface="Times New Roman" pitchFamily="18" charset="0"/>
              <a:cs typeface="Times New Roman" pitchFamily="18" charset="0"/>
            </a:endParaRPr>
          </a:p>
          <a:p>
            <a:pPr>
              <a:spcBef>
                <a:spcPts val="0"/>
              </a:spcBef>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Учащиеся могут не обратить внимания на размерность физической величины, которая указана около осей графиков или в заголовках таблиц отражающих физические законы. Это приводит к неверному ответу, хотя закон может быть применен правильно. </a:t>
            </a:r>
            <a:endParaRPr lang="ru-RU" sz="2400" dirty="0" smtClean="0">
              <a:latin typeface="Times New Roman" panose="02020603050405020304" pitchFamily="18" charset="0"/>
              <a:cs typeface="Times New Roman" panose="02020603050405020304" pitchFamily="18" charset="0"/>
            </a:endParaRPr>
          </a:p>
          <a:p>
            <a:pPr marL="0" indent="0">
              <a:spcBef>
                <a:spcPts val="0"/>
              </a:spcBef>
              <a:buNone/>
            </a:pPr>
            <a:endParaRPr lang="ru-RU" sz="2400" dirty="0"/>
          </a:p>
          <a:p>
            <a:pPr>
              <a:spcBef>
                <a:spcPts val="0"/>
              </a:spcBef>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Шар плотностью 2,5 </a:t>
            </a:r>
            <a:r>
              <a:rPr lang="ru-RU" sz="2400" dirty="0" smtClean="0">
                <a:latin typeface="Times New Roman" panose="02020603050405020304" pitchFamily="18" charset="0"/>
                <a:cs typeface="Times New Roman" panose="02020603050405020304" pitchFamily="18" charset="0"/>
              </a:rPr>
              <a:t>г/см3  и </a:t>
            </a:r>
            <a:r>
              <a:rPr lang="ru-RU" sz="2400" dirty="0">
                <a:latin typeface="Times New Roman" panose="02020603050405020304" pitchFamily="18" charset="0"/>
                <a:cs typeface="Times New Roman" panose="02020603050405020304" pitchFamily="18" charset="0"/>
              </a:rPr>
              <a:t>объёмом 400 см3</a:t>
            </a:r>
          </a:p>
          <a:p>
            <a:pPr marL="0" indent="0">
              <a:spcBef>
                <a:spcPts val="0"/>
              </a:spcBef>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целиком </a:t>
            </a:r>
            <a:r>
              <a:rPr lang="ru-RU" sz="2400" dirty="0">
                <a:latin typeface="Times New Roman" panose="02020603050405020304" pitchFamily="18" charset="0"/>
                <a:cs typeface="Times New Roman" panose="02020603050405020304" pitchFamily="18" charset="0"/>
              </a:rPr>
              <a:t>опущен в воду. Определите </a:t>
            </a:r>
            <a:r>
              <a:rPr lang="ru-RU" sz="2400" dirty="0" smtClean="0">
                <a:latin typeface="Times New Roman" panose="02020603050405020304" pitchFamily="18" charset="0"/>
                <a:cs typeface="Times New Roman" panose="02020603050405020304" pitchFamily="18" charset="0"/>
              </a:rPr>
              <a:t>архимедову силу,   действующую </a:t>
            </a:r>
            <a:r>
              <a:rPr lang="ru-RU" sz="2400" dirty="0">
                <a:latin typeface="Times New Roman" panose="02020603050405020304" pitchFamily="18" charset="0"/>
                <a:cs typeface="Times New Roman" panose="02020603050405020304" pitchFamily="18" charset="0"/>
              </a:rPr>
              <a:t>на шар. </a:t>
            </a:r>
          </a:p>
        </p:txBody>
      </p:sp>
    </p:spTree>
    <p:extLst>
      <p:ext uri="{BB962C8B-B14F-4D97-AF65-F5344CB8AC3E}">
        <p14:creationId xmlns="" xmlns:p14="http://schemas.microsoft.com/office/powerpoint/2010/main" val="954131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792088"/>
          </a:xfrm>
        </p:spPr>
        <p:txBody>
          <a:bodyPr>
            <a:normAutofit/>
          </a:bodyPr>
          <a:lstStyle/>
          <a:p>
            <a:r>
              <a:rPr lang="ru-RU" sz="4000" i="1" u="sng" dirty="0">
                <a:latin typeface="Times New Roman" pitchFamily="18" charset="0"/>
                <a:cs typeface="Times New Roman" pitchFamily="18" charset="0"/>
              </a:rPr>
              <a:t>Нет математической </a:t>
            </a:r>
            <a:r>
              <a:rPr lang="ru-RU" sz="4000" i="1" u="sng" dirty="0" smtClean="0">
                <a:latin typeface="Times New Roman" pitchFamily="18" charset="0"/>
                <a:cs typeface="Times New Roman" pitchFamily="18" charset="0"/>
              </a:rPr>
              <a:t>базы. </a:t>
            </a:r>
            <a:endParaRPr lang="ru-RU" sz="3600" i="1" u="sng" dirty="0"/>
          </a:p>
        </p:txBody>
      </p:sp>
      <p:pic>
        <p:nvPicPr>
          <p:cNvPr id="4" name="Объект 3"/>
          <p:cNvPicPr>
            <a:picLocks noGrp="1"/>
          </p:cNvPicPr>
          <p:nvPr>
            <p:ph idx="1"/>
          </p:nvPr>
        </p:nvPicPr>
        <p:blipFill>
          <a:blip r:embed="rId2" cstate="print"/>
          <a:srcRect/>
          <a:stretch>
            <a:fillRect/>
          </a:stretch>
        </p:blipFill>
        <p:spPr bwMode="auto">
          <a:xfrm>
            <a:off x="5652120" y="1700808"/>
            <a:ext cx="2691765" cy="1872208"/>
          </a:xfrm>
          <a:prstGeom prst="rect">
            <a:avLst/>
          </a:prstGeom>
          <a:noFill/>
          <a:ln w="9525">
            <a:noFill/>
            <a:miter lim="800000"/>
            <a:headEnd/>
            <a:tailEnd/>
          </a:ln>
        </p:spPr>
      </p:pic>
      <p:sp>
        <p:nvSpPr>
          <p:cNvPr id="5" name="Прямоугольник 4"/>
          <p:cNvSpPr/>
          <p:nvPr/>
        </p:nvSpPr>
        <p:spPr>
          <a:xfrm>
            <a:off x="467544" y="1772816"/>
            <a:ext cx="4968552" cy="156966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Зависимость емкостного сопротивления конденсатора от частоты переменного тока правильно изображена на графике</a:t>
            </a:r>
          </a:p>
        </p:txBody>
      </p:sp>
      <p:sp>
        <p:nvSpPr>
          <p:cNvPr id="6" name="Прямоугольник 5"/>
          <p:cNvSpPr/>
          <p:nvPr/>
        </p:nvSpPr>
        <p:spPr>
          <a:xfrm>
            <a:off x="611560" y="4077072"/>
            <a:ext cx="7704856" cy="1938992"/>
          </a:xfrm>
          <a:prstGeom prst="rect">
            <a:avLst/>
          </a:prstGeom>
        </p:spPr>
        <p:txBody>
          <a:bodyPr wrap="square">
            <a:spAutoFit/>
          </a:bodyPr>
          <a:lstStyle/>
          <a:p>
            <a:r>
              <a:rPr lang="ru-RU" sz="2400" dirty="0"/>
              <a:t>Плотность  Меркурия  приблизительно равна плотности Земли, а масса в 18 раз меньше. Определите отношение периода обращения спутника движущегося вокруг Меркурия по низкой орбите, к периоду обращения аналогичного спутника Земли</a:t>
            </a:r>
          </a:p>
        </p:txBody>
      </p:sp>
    </p:spTree>
    <p:extLst>
      <p:ext uri="{BB962C8B-B14F-4D97-AF65-F5344CB8AC3E}">
        <p14:creationId xmlns="" xmlns:p14="http://schemas.microsoft.com/office/powerpoint/2010/main" val="10900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Заголовок 1"/>
              <p:cNvSpPr>
                <a:spLocks noGrp="1"/>
              </p:cNvSpPr>
              <p:nvPr>
                <p:ph type="title"/>
              </p:nvPr>
            </p:nvSpPr>
            <p:spPr>
              <a:xfrm>
                <a:off x="457200" y="704088"/>
                <a:ext cx="8229600" cy="1860816"/>
              </a:xfrm>
            </p:spPr>
            <p:txBody>
              <a:bodyPr>
                <a:normAutofit/>
              </a:bodyPr>
              <a:lstStyle/>
              <a:p>
                <a:r>
                  <a:rPr lang="ru-RU" sz="2400" dirty="0">
                    <a:latin typeface="Times New Roman" panose="02020603050405020304" pitchFamily="18" charset="0"/>
                    <a:cs typeface="Times New Roman" panose="02020603050405020304" pitchFamily="18" charset="0"/>
                  </a:rPr>
                  <a:t>На рисунке показан ход светового луча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через </a:t>
                </a:r>
                <a:r>
                  <a:rPr lang="ru-RU" sz="2400" dirty="0">
                    <a:latin typeface="Times New Roman" panose="02020603050405020304" pitchFamily="18" charset="0"/>
                    <a:cs typeface="Times New Roman" panose="02020603050405020304" pitchFamily="18" charset="0"/>
                  </a:rPr>
                  <a:t>стеклянную пластину.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Показатель </a:t>
                </a:r>
                <a:r>
                  <a:rPr lang="ru-RU" sz="2400" dirty="0">
                    <a:latin typeface="Times New Roman" panose="02020603050405020304" pitchFamily="18" charset="0"/>
                    <a:cs typeface="Times New Roman" panose="02020603050405020304" pitchFamily="18" charset="0"/>
                  </a:rPr>
                  <a:t>преломления стекла    n равен</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a:t>
                </a:r>
                <a14:m>
                  <m:oMath xmlns:m="http://schemas.openxmlformats.org/officeDocument/2006/math">
                    <m:f>
                      <m:fPr>
                        <m:ctrlPr>
                          <a:rPr lang="ru-RU" sz="2400" i="1">
                            <a:latin typeface="Cambria Math"/>
                          </a:rPr>
                        </m:ctrlPr>
                      </m:fPr>
                      <m:num>
                        <m:r>
                          <a:rPr lang="ru-RU" sz="2400" i="1">
                            <a:latin typeface="Cambria Math"/>
                          </a:rPr>
                          <m:t>СВ</m:t>
                        </m:r>
                      </m:num>
                      <m:den>
                        <m:r>
                          <a:rPr lang="ru-RU" sz="2400" i="1">
                            <a:latin typeface="Cambria Math"/>
                          </a:rPr>
                          <m:t>ДО</m:t>
                        </m:r>
                      </m:den>
                    </m:f>
                  </m:oMath>
                </a14:m>
                <a:r>
                  <a:rPr lang="ru-RU" sz="2400" dirty="0">
                    <a:latin typeface="Times New Roman" panose="02020603050405020304" pitchFamily="18" charset="0"/>
                    <a:cs typeface="Times New Roman" panose="02020603050405020304" pitchFamily="18" charset="0"/>
                  </a:rPr>
                  <a:t>       2)   </a:t>
                </a:r>
                <a14:m>
                  <m:oMath xmlns:m="http://schemas.openxmlformats.org/officeDocument/2006/math">
                    <m:f>
                      <m:fPr>
                        <m:ctrlPr>
                          <a:rPr lang="ru-RU" sz="2400" i="1">
                            <a:latin typeface="Cambria Math"/>
                          </a:rPr>
                        </m:ctrlPr>
                      </m:fPr>
                      <m:num>
                        <m:r>
                          <a:rPr lang="ru-RU" sz="2400" i="1">
                            <a:latin typeface="Cambria Math"/>
                          </a:rPr>
                          <m:t>ДО</m:t>
                        </m:r>
                      </m:num>
                      <m:den>
                        <m:r>
                          <a:rPr lang="ru-RU" sz="2400">
                            <a:latin typeface="Cambria Math"/>
                          </a:rPr>
                          <m:t>ОС</m:t>
                        </m:r>
                      </m:den>
                    </m:f>
                  </m:oMath>
                </a14:m>
                <a:r>
                  <a:rPr lang="ru-RU" sz="2400" dirty="0">
                    <a:latin typeface="Times New Roman" panose="02020603050405020304" pitchFamily="18" charset="0"/>
                    <a:cs typeface="Times New Roman" panose="02020603050405020304" pitchFamily="18" charset="0"/>
                  </a:rPr>
                  <a:t>       3)</a:t>
                </a:r>
                <a14:m>
                  <m:oMath xmlns:m="http://schemas.openxmlformats.org/officeDocument/2006/math">
                    <m:f>
                      <m:fPr>
                        <m:ctrlPr>
                          <a:rPr lang="ru-RU" sz="2400" i="1">
                            <a:latin typeface="Cambria Math"/>
                          </a:rPr>
                        </m:ctrlPr>
                      </m:fPr>
                      <m:num>
                        <m:r>
                          <a:rPr lang="ru-RU" sz="2400" i="1">
                            <a:latin typeface="Cambria Math"/>
                          </a:rPr>
                          <m:t>АД</m:t>
                        </m:r>
                      </m:num>
                      <m:den>
                        <m:r>
                          <a:rPr lang="ru-RU" sz="2400" i="1">
                            <a:latin typeface="Cambria Math"/>
                          </a:rPr>
                          <m:t>СВ</m:t>
                        </m:r>
                      </m:den>
                    </m:f>
                  </m:oMath>
                </a14:m>
                <a:r>
                  <a:rPr lang="ru-RU" sz="2400" dirty="0">
                    <a:latin typeface="Times New Roman" panose="02020603050405020304" pitchFamily="18" charset="0"/>
                    <a:cs typeface="Times New Roman" panose="02020603050405020304" pitchFamily="18" charset="0"/>
                  </a:rPr>
                  <a:t>       4)</a:t>
                </a:r>
                <a14:m>
                  <m:oMath xmlns:m="http://schemas.openxmlformats.org/officeDocument/2006/math">
                    <m:f>
                      <m:fPr>
                        <m:ctrlPr>
                          <a:rPr lang="ru-RU" sz="2400" i="1">
                            <a:latin typeface="Cambria Math"/>
                          </a:rPr>
                        </m:ctrlPr>
                      </m:fPr>
                      <m:num>
                        <m:r>
                          <a:rPr lang="ru-RU" sz="2400" i="1">
                            <a:latin typeface="Cambria Math"/>
                          </a:rPr>
                          <m:t>ДО</m:t>
                        </m:r>
                      </m:num>
                      <m:den>
                        <m:r>
                          <a:rPr lang="ru-RU" sz="2400" i="1">
                            <a:latin typeface="Cambria Math"/>
                          </a:rPr>
                          <m:t>СВ</m:t>
                        </m:r>
                      </m:den>
                    </m:f>
                  </m:oMath>
                </a14:m>
                <a:r>
                  <a:rPr lang="ru-RU" sz="2400" dirty="0">
                    <a:latin typeface="Times New Roman" panose="02020603050405020304" pitchFamily="18" charset="0"/>
                    <a:cs typeface="Times New Roman" panose="02020603050405020304" pitchFamily="18" charset="0"/>
                  </a:rPr>
                  <a:t>   </a:t>
                </a:r>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457200" y="704088"/>
                <a:ext cx="8229600" cy="1860816"/>
              </a:xfrm>
              <a:blipFill rotWithShape="1">
                <a:blip r:embed="rId2" cstate="print"/>
                <a:stretch>
                  <a:fillRect l="-2222" b="-3279"/>
                </a:stretch>
              </a:blipFill>
            </p:spPr>
            <p:txBody>
              <a:bodyPr/>
              <a:lstStyle/>
              <a:p>
                <a:r>
                  <a:rPr lang="ru-RU">
                    <a:noFill/>
                  </a:rPr>
                  <a:t> </a:t>
                </a:r>
              </a:p>
            </p:txBody>
          </p:sp>
        </mc:Fallback>
      </mc:AlternateContent>
      <p:sp>
        <p:nvSpPr>
          <p:cNvPr id="3" name="Объект 2"/>
          <p:cNvSpPr>
            <a:spLocks noGrp="1"/>
          </p:cNvSpPr>
          <p:nvPr>
            <p:ph idx="1"/>
          </p:nvPr>
        </p:nvSpPr>
        <p:spPr>
          <a:xfrm>
            <a:off x="457200" y="3068960"/>
            <a:ext cx="8229600" cy="3255640"/>
          </a:xfrm>
        </p:spPr>
        <p:txBody>
          <a:bodyPr/>
          <a:lstStyle/>
          <a:p>
            <a:endParaRPr lang="ru-RU" dirty="0"/>
          </a:p>
        </p:txBody>
      </p:sp>
      <p:pic>
        <p:nvPicPr>
          <p:cNvPr id="4" name="Рисунок 3"/>
          <p:cNvPicPr/>
          <p:nvPr/>
        </p:nvPicPr>
        <p:blipFill>
          <a:blip r:embed="rId3" cstate="print"/>
          <a:srcRect/>
          <a:stretch>
            <a:fillRect/>
          </a:stretch>
        </p:blipFill>
        <p:spPr bwMode="auto">
          <a:xfrm>
            <a:off x="6084168" y="764704"/>
            <a:ext cx="2592288" cy="1944216"/>
          </a:xfrm>
          <a:prstGeom prst="rect">
            <a:avLst/>
          </a:prstGeom>
          <a:noFill/>
          <a:ln w="9525">
            <a:noFill/>
            <a:miter lim="800000"/>
            <a:headEnd/>
            <a:tailEnd/>
          </a:ln>
        </p:spPr>
      </p:pic>
    </p:spTree>
    <p:extLst>
      <p:ext uri="{BB962C8B-B14F-4D97-AF65-F5344CB8AC3E}">
        <p14:creationId xmlns="" xmlns:p14="http://schemas.microsoft.com/office/powerpoint/2010/main" val="85285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a:bodyPr>
          <a:lstStyle/>
          <a:p>
            <a:pPr lvl="0" algn="ctr"/>
            <a:r>
              <a:rPr lang="ru-RU" sz="4000" i="1" u="sng" dirty="0">
                <a:latin typeface="Times New Roman" panose="02020603050405020304" pitchFamily="18" charset="0"/>
                <a:cs typeface="Times New Roman" panose="02020603050405020304" pitchFamily="18" charset="0"/>
              </a:rPr>
              <a:t>Плохие теоретические </a:t>
            </a:r>
            <a:r>
              <a:rPr lang="ru-RU" sz="4000" i="1" u="sng" dirty="0" smtClean="0">
                <a:latin typeface="Times New Roman" panose="02020603050405020304" pitchFamily="18" charset="0"/>
                <a:cs typeface="Times New Roman" panose="02020603050405020304" pitchFamily="18" charset="0"/>
              </a:rPr>
              <a:t>знания.</a:t>
            </a:r>
            <a:endParaRPr lang="ru-RU" sz="4000" i="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sz="2400" dirty="0" smtClean="0">
                <a:latin typeface="Times New Roman" panose="02020603050405020304" pitchFamily="18" charset="0"/>
                <a:cs typeface="Times New Roman" panose="02020603050405020304" pitchFamily="18" charset="0"/>
              </a:rPr>
              <a:t>Какое </a:t>
            </a:r>
            <a:r>
              <a:rPr lang="ru-RU" sz="2400" dirty="0">
                <a:latin typeface="Times New Roman" panose="02020603050405020304" pitchFamily="18" charset="0"/>
                <a:cs typeface="Times New Roman" panose="02020603050405020304" pitchFamily="18" charset="0"/>
              </a:rPr>
              <a:t>свойство отличает монокристалл от аморфного тела?</a:t>
            </a:r>
          </a:p>
          <a:p>
            <a:pPr marL="0" indent="0">
              <a:buNone/>
            </a:pPr>
            <a:r>
              <a:rPr lang="ru-RU" sz="2400" dirty="0" smtClean="0">
                <a:latin typeface="Times New Roman" panose="02020603050405020304" pitchFamily="18" charset="0"/>
                <a:cs typeface="Times New Roman" panose="02020603050405020304" pitchFamily="18" charset="0"/>
              </a:rPr>
              <a:t>1) прозрачность   2)электропроводность  3</a:t>
            </a:r>
            <a:r>
              <a:rPr lang="ru-RU" sz="2400" dirty="0">
                <a:latin typeface="Times New Roman" panose="02020603050405020304" pitchFamily="18" charset="0"/>
                <a:cs typeface="Times New Roman" panose="02020603050405020304" pitchFamily="18" charset="0"/>
              </a:rPr>
              <a:t>) прочность          4) </a:t>
            </a:r>
            <a:r>
              <a:rPr lang="ru-RU" sz="2400" dirty="0" err="1" smtClean="0">
                <a:latin typeface="Times New Roman" panose="02020603050405020304" pitchFamily="18" charset="0"/>
                <a:cs typeface="Times New Roman" panose="02020603050405020304" pitchFamily="18" charset="0"/>
              </a:rPr>
              <a:t>анизотропность</a:t>
            </a: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ru-RU" sz="2400" dirty="0">
              <a:latin typeface="Times New Roman" panose="02020603050405020304" pitchFamily="18" charset="0"/>
              <a:cs typeface="Times New Roman" panose="02020603050405020304" pitchFamily="18" charset="0"/>
            </a:endParaRPr>
          </a:p>
          <a:p>
            <a:pPr marL="0" indent="0">
              <a:buNone/>
            </a:pPr>
            <a:endParaRPr lang="ru-RU" dirty="0" smtClean="0"/>
          </a:p>
          <a:p>
            <a:pPr marL="0" indent="0">
              <a:buNone/>
            </a:pPr>
            <a:endParaRPr lang="ru-RU" dirty="0"/>
          </a:p>
        </p:txBody>
      </p:sp>
      <p:pic>
        <p:nvPicPr>
          <p:cNvPr id="4" name="Рисунок 3"/>
          <p:cNvPicPr/>
          <p:nvPr/>
        </p:nvPicPr>
        <p:blipFill>
          <a:blip r:embed="rId2" cstate="print"/>
          <a:srcRect/>
          <a:stretch>
            <a:fillRect/>
          </a:stretch>
        </p:blipFill>
        <p:spPr bwMode="auto">
          <a:xfrm>
            <a:off x="6012160" y="3212976"/>
            <a:ext cx="2880320" cy="2088232"/>
          </a:xfrm>
          <a:prstGeom prst="rect">
            <a:avLst/>
          </a:prstGeom>
          <a:noFill/>
          <a:ln w="9525">
            <a:noFill/>
            <a:miter lim="800000"/>
            <a:headEnd/>
            <a:tailEnd/>
          </a:ln>
        </p:spPr>
      </p:pic>
      <p:sp>
        <p:nvSpPr>
          <p:cNvPr id="5" name="Прямоугольник 4"/>
          <p:cNvSpPr/>
          <p:nvPr/>
        </p:nvSpPr>
        <p:spPr>
          <a:xfrm>
            <a:off x="611560" y="3789040"/>
            <a:ext cx="5400600" cy="1938992"/>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Какой из лучей  изображенных на рисунке,  продолжает световой луч </a:t>
            </a:r>
            <a:r>
              <a:rPr lang="en-US" sz="2400" dirty="0">
                <a:latin typeface="Times New Roman" panose="02020603050405020304" pitchFamily="18" charset="0"/>
                <a:cs typeface="Times New Roman" panose="02020603050405020304" pitchFamily="18" charset="0"/>
              </a:rPr>
              <a:t>S</a:t>
            </a:r>
            <a:r>
              <a:rPr lang="ru-RU" sz="2400" dirty="0">
                <a:latin typeface="Times New Roman" panose="02020603050405020304" pitchFamily="18" charset="0"/>
                <a:cs typeface="Times New Roman" panose="02020603050405020304" pitchFamily="18" charset="0"/>
              </a:rPr>
              <a:t> после прелом­ления его в линзе</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00' - оптическая ось линзы.</a:t>
            </a:r>
          </a:p>
          <a:p>
            <a:r>
              <a:rPr lang="ru-RU" sz="2400" dirty="0">
                <a:latin typeface="Times New Roman" panose="02020603050405020304" pitchFamily="18" charset="0"/>
                <a:cs typeface="Times New Roman" panose="02020603050405020304" pitchFamily="18" charset="0"/>
              </a:rPr>
              <a:t>1) I    2) 2     3) 3      4) 4</a:t>
            </a:r>
          </a:p>
        </p:txBody>
      </p:sp>
    </p:spTree>
    <p:extLst>
      <p:ext uri="{BB962C8B-B14F-4D97-AF65-F5344CB8AC3E}">
        <p14:creationId xmlns="" xmlns:p14="http://schemas.microsoft.com/office/powerpoint/2010/main" val="4057379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658369"/>
            <a:ext cx="8229600" cy="45719"/>
          </a:xfrm>
        </p:spPr>
        <p:txBody>
          <a:bodyPr>
            <a:normAutofit fontScale="90000"/>
          </a:bodyPr>
          <a:lstStyle/>
          <a:p>
            <a:endParaRPr lang="ru-RU" dirty="0"/>
          </a:p>
        </p:txBody>
      </p:sp>
      <p:pic>
        <p:nvPicPr>
          <p:cNvPr id="4" name="Объект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196752"/>
            <a:ext cx="8136904" cy="5040560"/>
          </a:xfrm>
          <a:prstGeom prst="rect">
            <a:avLst/>
          </a:prstGeom>
          <a:noFill/>
          <a:ln>
            <a:noFill/>
          </a:ln>
        </p:spPr>
      </p:pic>
    </p:spTree>
    <p:extLst>
      <p:ext uri="{BB962C8B-B14F-4D97-AF65-F5344CB8AC3E}">
        <p14:creationId xmlns="" xmlns:p14="http://schemas.microsoft.com/office/powerpoint/2010/main" val="3920574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1206</TotalTime>
  <Words>1016</Words>
  <Application>Microsoft Office PowerPoint</Application>
  <PresentationFormat>Экран (4:3)</PresentationFormat>
  <Paragraphs>92</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Поток</vt:lpstr>
      <vt:lpstr>АНАЛИЗ   ЗАТРУДНЕНИЙ  ПРИ  ВЫПОЛНЕНИИ  ЭКЗАМЕНАЦИОННОЙ РАБОТЫ   ЕГЭ   ПО  ФИЗИКЕ</vt:lpstr>
      <vt:lpstr>Слайд 2</vt:lpstr>
      <vt:lpstr>Методические рекомендации  для учителей, подготовленные     на основе анализа типичных ошибок      участников ЕГЭ  2016 года по физике </vt:lpstr>
      <vt:lpstr>Эти результаты убедительно доказывают:</vt:lpstr>
      <vt:lpstr>Ошибки  учащихся и их причины.</vt:lpstr>
      <vt:lpstr>Нет математической базы. </vt:lpstr>
      <vt:lpstr> </vt:lpstr>
      <vt:lpstr>Плохие теоретические знания.</vt:lpstr>
      <vt:lpstr>Слайд 9</vt:lpstr>
      <vt:lpstr>Не умеют выделять главное в задаче и отбрасывать лишние данные.</vt:lpstr>
      <vt:lpstr>Ошибки в задачах, требующих глубокого осмысления теоретического материала.</vt:lpstr>
      <vt:lpstr>В сосуде находится идеальный газ,  массу которого изменя­ют. На диаграмме  показан процесс изменения состояния  газа при постоянном объеме.  В какой из точек диаграммы масса газа наибольшая? 1)А                      2) В                      3)С                      4)D</vt:lpstr>
      <vt:lpstr>Ошибки в задачах, требующих умения применять знания в новых ситуациях.</vt:lpstr>
      <vt:lpstr>Слайд 14</vt:lpstr>
      <vt:lpstr>Наличие задач для решения которых требуется углубление и расширение теоретических знаний.</vt:lpstr>
      <vt:lpstr>Слайд 16</vt:lpstr>
      <vt:lpstr>Учащиеся не понимают сущности физического эксперимента и не умеют работать с измерительными приборами.</vt:lpstr>
      <vt:lpstr>В задачах заданных графически и с помощью таблиц.</vt:lpstr>
      <vt:lpstr>Слайд 19</vt:lpstr>
      <vt:lpstr>Наличие физических ситуаций, которые учащиеся просто путают.  Вращение тела на нити или на стержне.  Движение проводника по замкнутым рельсам или по шинам из диэлектрика в магнитном поле.  </vt:lpstr>
      <vt:lpstr>Слайд 21</vt:lpstr>
      <vt:lpstr>Возможность  изучения  физики с 5 класса</vt:lpstr>
      <vt:lpstr>Слайд 23</vt:lpstr>
      <vt:lpstr>Слайд 24</vt:lpstr>
      <vt:lpstr>Слайд 25</vt:lpstr>
      <vt:lpstr>Лекционно-семинарско- зачетная система обучения.</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ЗАТРУДНЕНИЙ</dc:title>
  <dc:creator>Вячеслав</dc:creator>
  <cp:lastModifiedBy>FIZIKA</cp:lastModifiedBy>
  <cp:revision>98</cp:revision>
  <dcterms:created xsi:type="dcterms:W3CDTF">2010-04-07T06:08:50Z</dcterms:created>
  <dcterms:modified xsi:type="dcterms:W3CDTF">2016-12-13T07:47:03Z</dcterms:modified>
</cp:coreProperties>
</file>