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7" r:id="rId4"/>
    <p:sldId id="278" r:id="rId5"/>
    <p:sldId id="279" r:id="rId6"/>
    <p:sldId id="280" r:id="rId7"/>
    <p:sldId id="281" r:id="rId8"/>
    <p:sldId id="27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6" r:id="rId17"/>
    <p:sldId id="267" r:id="rId18"/>
    <p:sldId id="269" r:id="rId19"/>
    <p:sldId id="270" r:id="rId20"/>
    <p:sldId id="272" r:id="rId21"/>
    <p:sldId id="273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26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DA25F-1720-4EEC-AFA7-07A5F5A7E068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7FBA5-EB24-469F-AEBE-156BC235A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http://metod-phys-tula.nethouse.ru/posts/1344218</a:t>
            </a:r>
            <a:endParaRPr lang="ru-RU" dirty="0" smtClean="0"/>
          </a:p>
          <a:p>
            <a:r>
              <a:rPr lang="en-US" dirty="0" smtClean="0"/>
              <a:t>http://metod-phys-tula.nethouse.ru/posts/1040312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7FBA5-EB24-469F-AEBE-156BC235A3A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http://metod-phys-tula.nethouse.ru/posts/1344218</a:t>
            </a:r>
            <a:endParaRPr lang="ru-RU" dirty="0" smtClean="0"/>
          </a:p>
          <a:p>
            <a:r>
              <a:rPr lang="en-US" smtClean="0"/>
              <a:t>http://metod-phys-tula.nethouse.ru/posts/1040312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7FBA5-EB24-469F-AEBE-156BC235A3A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7C6F-808D-4266-A3FD-CDFA572E855D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0E89B-019D-46B2-826B-D8C80098C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T4okEaP6jk0DiG6_uYA19A" TargetMode="External"/><Relationship Id="rId2" Type="http://schemas.openxmlformats.org/officeDocument/2006/relationships/hyperlink" Target="https://www.kursoteka.ru/course/905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vkotov.narod.ru/" TargetMode="External"/><Relationship Id="rId4" Type="http://schemas.openxmlformats.org/officeDocument/2006/relationships/hyperlink" Target="http://metod-phys-tula.nethouse.ru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etod-phys-tula.nethouse.ru/posts/1344218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hyperlink" Target="https://yadi.sk/d/Frbd8C5aZmB3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5" y="3519055"/>
            <a:ext cx="8811490" cy="21539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Развитие физического образования в Тульской области:</a:t>
            </a: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опыт, проблемы, перспективы</a:t>
            </a:r>
            <a:endParaRPr lang="ru-RU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151" y="5750842"/>
            <a:ext cx="8062141" cy="899339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Котов Вадим Евгеньевич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pPr algn="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ГОУ ДПО ТО «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ИПКиППРО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ТО»</a:t>
            </a: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2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85786" y="5669948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753" y="207832"/>
            <a:ext cx="3010640" cy="329736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2254" y="214313"/>
            <a:ext cx="2700771" cy="32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249" y="200967"/>
            <a:ext cx="2167088" cy="329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Из истории ЛМШ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42" y="690490"/>
            <a:ext cx="8325915" cy="1098554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2012 г. </a:t>
            </a:r>
          </a:p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ЛМШ участвует в международной выставке 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EXPO-SCIENES EUROPE 2012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13" y="1846720"/>
            <a:ext cx="6795185" cy="4837587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Концепция ЛМШ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40" y="889270"/>
            <a:ext cx="8590960" cy="5882588"/>
          </a:xfrm>
        </p:spPr>
        <p:txBody>
          <a:bodyPr>
            <a:normAutofit fontScale="70000" lnSpcReduction="20000"/>
          </a:bodyPr>
          <a:lstStyle/>
          <a:p>
            <a:pPr marL="450850" indent="-358775" algn="just">
              <a:buFont typeface="Wingdings" pitchFamily="2" charset="2"/>
              <a:buChar char="q"/>
            </a:pP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Обеспечение доступности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повышенного уровня образования и высококачественного руководства научным творчеством детей независимо от места их проживания и материального положения.</a:t>
            </a:r>
          </a:p>
          <a:p>
            <a:pPr marL="450850" indent="-358775" algn="just"/>
            <a:endParaRPr lang="ru-RU" sz="1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0850" indent="-358775" algn="just">
              <a:buFont typeface="Wingdings" pitchFamily="2" charset="2"/>
              <a:buChar char="q"/>
            </a:pP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Выявление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 развитие творческих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способностей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учащихся в области математики, естественных наук и компьютерных технологий.</a:t>
            </a:r>
          </a:p>
          <a:p>
            <a:pPr marL="450850" indent="-358775" algn="just"/>
            <a:endParaRPr lang="ru-RU" sz="1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0850" indent="-358775" algn="just">
              <a:buFont typeface="Wingdings" pitchFamily="2" charset="2"/>
              <a:buChar char="q"/>
            </a:pP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Организация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творческих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контактов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школьников с активно работающими молодыми учеными, аспирантами и студентами. </a:t>
            </a:r>
          </a:p>
          <a:p>
            <a:pPr marL="450850" indent="-358775" algn="just"/>
            <a:endParaRPr lang="ru-RU" sz="1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0850" indent="-358775" algn="just">
              <a:buFont typeface="Wingdings" pitchFamily="2" charset="2"/>
              <a:buChar char="q"/>
            </a:pP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Профориентация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учащихся  на наукоемкие специальности.</a:t>
            </a:r>
          </a:p>
          <a:p>
            <a:pPr marL="450850" indent="-358775" algn="just"/>
            <a:endParaRPr lang="ru-RU" sz="17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0850" indent="-358775" algn="just">
              <a:buFont typeface="Wingdings" pitchFamily="2" charset="2"/>
              <a:buChar char="q"/>
            </a:pP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Социализация и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формирование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среды общения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школьников, интересы которых лежат в области естественных наук, компьютерных технологий и математики. </a:t>
            </a:r>
          </a:p>
          <a:p>
            <a:pPr marL="450850" indent="-358775" algn="just"/>
            <a:endParaRPr lang="ru-RU" sz="17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0850" indent="-358775" algn="just">
              <a:buFont typeface="Wingdings" pitchFamily="2" charset="2"/>
              <a:buChar char="q"/>
            </a:pP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Формирование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здоровьесберегающих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бытовых навыков и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привычки к здоровому образу жизни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Образовательная система ЛМШ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39" y="648924"/>
            <a:ext cx="8696977" cy="5945837"/>
          </a:xfrm>
        </p:spPr>
        <p:txBody>
          <a:bodyPr>
            <a:normAutofit/>
          </a:bodyPr>
          <a:lstStyle/>
          <a:p>
            <a:pPr marL="457200" indent="-457200" algn="l"/>
            <a:r>
              <a:rPr lang="ru-RU" sz="2200" b="1" dirty="0" smtClean="0">
                <a:solidFill>
                  <a:srgbClr val="C00000"/>
                </a:solidFill>
              </a:rPr>
              <a:t>1. Набор учащихся: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собеседования в Туле, Новомосковске, Узловой и Ефремове.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Поиск детей, которым будет 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</a:rPr>
              <a:t>не скучно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не утомительно,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 интересно 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</a:rPr>
              <a:t>и полезно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обучаться в летней школе.</a:t>
            </a:r>
          </a:p>
          <a:p>
            <a:pPr algn="l"/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собеседованиях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приняли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участие: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 г. – 314 чел.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2014 г. – 356 чел.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 г. – 478 чел.</a:t>
            </a:r>
          </a:p>
          <a:p>
            <a:pPr algn="l"/>
            <a:endParaRPr lang="ru-RU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image_1.jpg"/>
          <p:cNvPicPr>
            <a:picLocks noChangeAspect="1"/>
          </p:cNvPicPr>
          <p:nvPr/>
        </p:nvPicPr>
        <p:blipFill>
          <a:blip r:embed="rId2" cstate="print"/>
          <a:srcRect l="26505" t="26898"/>
          <a:stretch>
            <a:fillRect/>
          </a:stretch>
        </p:blipFill>
        <p:spPr>
          <a:xfrm>
            <a:off x="3061855" y="2750216"/>
            <a:ext cx="5856861" cy="3883695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Образовательная система ЛМШ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40" y="690488"/>
            <a:ext cx="6249541" cy="6167511"/>
          </a:xfrm>
        </p:spPr>
        <p:txBody>
          <a:bodyPr>
            <a:normAutofit/>
          </a:bodyPr>
          <a:lstStyle/>
          <a:p>
            <a:pPr marL="457200" indent="-457200" algn="l"/>
            <a:r>
              <a:rPr lang="ru-RU" sz="2200" b="1" dirty="0" smtClean="0">
                <a:solidFill>
                  <a:srgbClr val="C00000"/>
                </a:solidFill>
              </a:rPr>
              <a:t>2. Свободный выбор учебных курсов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indent="-457200"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начале каждой </a:t>
            </a:r>
          </a:p>
          <a:p>
            <a:pPr marL="457200" indent="-457200"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из трех недель ЛМШ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педагогическая команда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предлагает школьнику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выбрать три курса,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которые он будет изучать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течение ближайшей недели.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Краткие аннотации курсов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развешиваются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специальной стене,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 затем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каждый преподаватель 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лично презентует свой курс</a:t>
            </a:r>
          </a:p>
          <a:p>
            <a:pPr algn="l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перед школьниками.</a:t>
            </a: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x_fdf384c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542" y="3948103"/>
            <a:ext cx="3854745" cy="2571957"/>
          </a:xfrm>
          <a:prstGeom prst="rect">
            <a:avLst/>
          </a:prstGeom>
        </p:spPr>
      </p:pic>
      <p:pic>
        <p:nvPicPr>
          <p:cNvPr id="9" name="Рисунок 8" descr="study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25" y="1179372"/>
            <a:ext cx="3856383" cy="2566666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Образовательная система ЛМШ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847" y="723145"/>
            <a:ext cx="6483863" cy="555216"/>
          </a:xfrm>
        </p:spPr>
        <p:txBody>
          <a:bodyPr>
            <a:norm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3. Творческая работа в малых группах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02.jpg"/>
          <p:cNvPicPr>
            <a:picLocks noChangeAspect="1"/>
          </p:cNvPicPr>
          <p:nvPr/>
        </p:nvPicPr>
        <p:blipFill>
          <a:blip r:embed="rId2"/>
          <a:srcRect l="14492" t="6525" r="18851" b="27773"/>
          <a:stretch>
            <a:fillRect/>
          </a:stretch>
        </p:blipFill>
        <p:spPr>
          <a:xfrm>
            <a:off x="5074246" y="1370180"/>
            <a:ext cx="3794526" cy="2805213"/>
          </a:xfrm>
          <a:prstGeom prst="rect">
            <a:avLst/>
          </a:prstGeom>
        </p:spPr>
      </p:pic>
      <p:pic>
        <p:nvPicPr>
          <p:cNvPr id="11" name="Рисунок 10" descr="803020.800x600.JPG"/>
          <p:cNvPicPr>
            <a:picLocks noChangeAspect="1"/>
          </p:cNvPicPr>
          <p:nvPr/>
        </p:nvPicPr>
        <p:blipFill>
          <a:blip r:embed="rId3"/>
          <a:srcRect l="3881" t="15269" r="10168" b="15908"/>
          <a:stretch>
            <a:fillRect/>
          </a:stretch>
        </p:blipFill>
        <p:spPr>
          <a:xfrm>
            <a:off x="259466" y="1369231"/>
            <a:ext cx="4662381" cy="2799998"/>
          </a:xfrm>
          <a:prstGeom prst="rect">
            <a:avLst/>
          </a:prstGeom>
        </p:spPr>
      </p:pic>
      <p:pic>
        <p:nvPicPr>
          <p:cNvPr id="12" name="Рисунок 11" descr="03.jpg"/>
          <p:cNvPicPr>
            <a:picLocks noChangeAspect="1"/>
          </p:cNvPicPr>
          <p:nvPr/>
        </p:nvPicPr>
        <p:blipFill>
          <a:blip r:embed="rId4"/>
          <a:srcRect l="4067" t="1" r="9743" b="1968"/>
          <a:stretch>
            <a:fillRect/>
          </a:stretch>
        </p:blipFill>
        <p:spPr>
          <a:xfrm>
            <a:off x="284533" y="4365171"/>
            <a:ext cx="4642340" cy="2155371"/>
          </a:xfrm>
          <a:prstGeom prst="rect">
            <a:avLst/>
          </a:prstGeom>
        </p:spPr>
      </p:pic>
      <p:pic>
        <p:nvPicPr>
          <p:cNvPr id="13" name="Рисунок 12" descr="LMSH-10.JPG"/>
          <p:cNvPicPr>
            <a:picLocks noChangeAspect="1"/>
          </p:cNvPicPr>
          <p:nvPr/>
        </p:nvPicPr>
        <p:blipFill>
          <a:blip r:embed="rId5"/>
          <a:srcRect l="821" t="17294" r="2319" b="3434"/>
          <a:stretch>
            <a:fillRect/>
          </a:stretch>
        </p:blipFill>
        <p:spPr>
          <a:xfrm>
            <a:off x="5079495" y="4368188"/>
            <a:ext cx="3800294" cy="215379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Образовательная система ЛМШ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52406" y="612305"/>
            <a:ext cx="9462655" cy="357510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Насыщенная спортивная, игровая и культурная программа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study3.JPG"/>
          <p:cNvPicPr>
            <a:picLocks noChangeAspect="1"/>
          </p:cNvPicPr>
          <p:nvPr/>
        </p:nvPicPr>
        <p:blipFill>
          <a:blip r:embed="rId2"/>
          <a:srcRect l="10539" t="14385" r="10539" b="13150"/>
          <a:stretch>
            <a:fillRect/>
          </a:stretch>
        </p:blipFill>
        <p:spPr>
          <a:xfrm>
            <a:off x="527438" y="1168559"/>
            <a:ext cx="3941380" cy="2408621"/>
          </a:xfrm>
          <a:prstGeom prst="rect">
            <a:avLst/>
          </a:prstGeom>
        </p:spPr>
      </p:pic>
      <p:pic>
        <p:nvPicPr>
          <p:cNvPr id="15" name="Рисунок 14" descr="04.jpg"/>
          <p:cNvPicPr>
            <a:picLocks noChangeAspect="1"/>
          </p:cNvPicPr>
          <p:nvPr/>
        </p:nvPicPr>
        <p:blipFill>
          <a:blip r:embed="rId3"/>
          <a:srcRect r="9600" b="1297"/>
          <a:stretch>
            <a:fillRect/>
          </a:stretch>
        </p:blipFill>
        <p:spPr>
          <a:xfrm>
            <a:off x="4626472" y="1165264"/>
            <a:ext cx="3941380" cy="2399653"/>
          </a:xfrm>
          <a:prstGeom prst="rect">
            <a:avLst/>
          </a:prstGeom>
        </p:spPr>
      </p:pic>
      <p:pic>
        <p:nvPicPr>
          <p:cNvPr id="16" name="Рисунок 15" descr="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413" y="5564855"/>
            <a:ext cx="3925404" cy="1138521"/>
          </a:xfrm>
          <a:prstGeom prst="rect">
            <a:avLst/>
          </a:prstGeom>
        </p:spPr>
      </p:pic>
      <p:pic>
        <p:nvPicPr>
          <p:cNvPr id="17" name="Рисунок 16" descr="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413" y="3648895"/>
            <a:ext cx="3925921" cy="1870947"/>
          </a:xfrm>
          <a:prstGeom prst="rect">
            <a:avLst/>
          </a:prstGeom>
        </p:spPr>
      </p:pic>
      <p:pic>
        <p:nvPicPr>
          <p:cNvPr id="18" name="Рисунок 17" descr="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7821" y="3649756"/>
            <a:ext cx="3947673" cy="304398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ЛМШ сегодня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6292" y="667724"/>
            <a:ext cx="5735782" cy="509913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Четыре педагогические команды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2514" y="1330039"/>
            <a:ext cx="4585855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ТЛШ «Атмосфера»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369" y="2687814"/>
            <a:ext cx="350288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ЛМШ «Альтернатива»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203" y="4488874"/>
            <a:ext cx="2844048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ЛНШ «Ориентир»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96268" y="1403662"/>
            <a:ext cx="1938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http://www.tlsh.ru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68343" y="2743576"/>
            <a:ext cx="3061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http://www.summer-school.ru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67468" y="4497188"/>
            <a:ext cx="2680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http://orientir-school.ru</a:t>
            </a:r>
            <a:endParaRPr lang="ru-RU" dirty="0"/>
          </a:p>
        </p:txBody>
      </p:sp>
      <p:pic>
        <p:nvPicPr>
          <p:cNvPr id="18" name="Рисунок 17" descr="alt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366" y="2045996"/>
            <a:ext cx="1874745" cy="1777859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3"/>
          <a:srcRect l="7302" t="11756" r="63923" b="63622"/>
          <a:stretch>
            <a:fillRect/>
          </a:stretch>
        </p:blipFill>
        <p:spPr bwMode="auto">
          <a:xfrm>
            <a:off x="6844761" y="3970322"/>
            <a:ext cx="2139590" cy="129044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 descr="logo_at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1664" y="1041911"/>
            <a:ext cx="966553" cy="9373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702" y="5830784"/>
            <a:ext cx="3152893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ЛМШ при МЦНМО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91862" y="5886599"/>
            <a:ext cx="211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http://lmsh.edu.ru</a:t>
            </a:r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9813" y="5454398"/>
            <a:ext cx="1192298" cy="121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ТЛШ «Атмосфера»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8655" y="667724"/>
            <a:ext cx="8562109" cy="842421"/>
          </a:xfrm>
        </p:spPr>
        <p:txBody>
          <a:bodyPr>
            <a:noAutofit/>
          </a:bodyPr>
          <a:lstStyle/>
          <a:p>
            <a:pPr marL="14288" indent="-14288"/>
            <a:r>
              <a:rPr lang="ru-RU" sz="2000" b="1" dirty="0" smtClean="0">
                <a:solidFill>
                  <a:srgbClr val="C00000"/>
                </a:solidFill>
              </a:rPr>
              <a:t>Занятие по физике ведет выпускник ЛМШ, студент физического факультета МГУ им. М. В. Ломоносова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l0d-N-fzX8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86" y="1540882"/>
            <a:ext cx="7342909" cy="4893361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ТЛШ «Атмосфера»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617" y="667724"/>
            <a:ext cx="7994073" cy="897840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Наблюдение и компьютерное моделирование броуновского движения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uB82YdvT9z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3" y="1551711"/>
            <a:ext cx="7389037" cy="492410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ЛМШ «Альтернатива»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617" y="667724"/>
            <a:ext cx="7994073" cy="551476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Работа одной из творческих групп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yy9ZKpaJgB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016" y="1207260"/>
            <a:ext cx="7910947" cy="5274995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Страницы истории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42" y="690489"/>
            <a:ext cx="5556813" cy="192802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1962 г. </a:t>
            </a:r>
          </a:p>
          <a:p>
            <a:pPr algn="l"/>
            <a:r>
              <a:rPr lang="ru-RU" sz="2400" b="1" dirty="0" smtClean="0">
                <a:solidFill>
                  <a:schemeClr val="accent2"/>
                </a:solidFill>
              </a:rPr>
              <a:t>Борис Анатольевич </a:t>
            </a:r>
            <a:r>
              <a:rPr lang="ru-RU" sz="2400" b="1" dirty="0" err="1" smtClean="0">
                <a:solidFill>
                  <a:schemeClr val="accent2"/>
                </a:solidFill>
              </a:rPr>
              <a:t>Слободсков</a:t>
            </a:r>
            <a:endParaRPr lang="ru-RU" sz="2400" b="1" dirty="0" smtClean="0">
              <a:solidFill>
                <a:schemeClr val="accent2"/>
              </a:solidFill>
            </a:endParaRPr>
          </a:p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создает физико-математические классы с изучением основ радиоэлектроники. </a:t>
            </a:r>
          </a:p>
          <a:p>
            <a:endParaRPr lang="ru-RU" sz="2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Слободсков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341" y="735157"/>
            <a:ext cx="2247900" cy="3448050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248240" y="2527206"/>
            <a:ext cx="8677395" cy="216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лекционная система;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лаборатория радиоэлектроники;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коррекция курса математики;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138 кандидатов и докторов наук;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 победителя Международной олимпиады по физике.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Рисунок 13" descr="041_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6144" y="4667617"/>
            <a:ext cx="1378424" cy="201720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3846" y="4683870"/>
            <a:ext cx="1436975" cy="200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8213" t="6325" b="2046"/>
          <a:stretch>
            <a:fillRect/>
          </a:stretch>
        </p:blipFill>
        <p:spPr bwMode="auto">
          <a:xfrm>
            <a:off x="339969" y="5967045"/>
            <a:ext cx="4842445" cy="71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693" y="4595062"/>
            <a:ext cx="4908883" cy="123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Прямая соединительная линия 17"/>
          <p:cNvCxnSpPr/>
          <p:nvPr/>
        </p:nvCxnSpPr>
        <p:spPr>
          <a:xfrm flipV="1">
            <a:off x="3103116" y="5266006"/>
            <a:ext cx="1192219" cy="220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583806" y="6717186"/>
            <a:ext cx="1407923" cy="2482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ЛНШ «Ориентир»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617" y="778564"/>
            <a:ext cx="7994073" cy="551476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Конструирование и программирование роботов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indent="-457200" algn="l"/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565576"/>
            <a:ext cx="3457010" cy="3786249"/>
          </a:xfrm>
          <a:prstGeom prst="rect">
            <a:avLst/>
          </a:prstGeom>
        </p:spPr>
      </p:pic>
      <p:pic>
        <p:nvPicPr>
          <p:cNvPr id="8" name="Рисунок 7" descr="IMG_0029.jpg"/>
          <p:cNvPicPr>
            <a:picLocks noChangeAspect="1"/>
          </p:cNvPicPr>
          <p:nvPr/>
        </p:nvPicPr>
        <p:blipFill>
          <a:blip r:embed="rId3" cstate="print"/>
          <a:srcRect r="15464"/>
          <a:stretch>
            <a:fillRect/>
          </a:stretch>
        </p:blipFill>
        <p:spPr>
          <a:xfrm>
            <a:off x="4031249" y="1564224"/>
            <a:ext cx="4780244" cy="376978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ЛНШ «Ориентир»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384" y="695434"/>
            <a:ext cx="8326581" cy="646478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Знакомство с современным научным </a:t>
            </a:r>
            <a:r>
              <a:rPr lang="ru-RU" sz="2200" b="1" dirty="0" smtClean="0">
                <a:solidFill>
                  <a:srgbClr val="C00000"/>
                </a:solidFill>
              </a:rPr>
              <a:t>оборудованием</a:t>
            </a:r>
            <a:endParaRPr lang="ru-RU" sz="2200" b="1" dirty="0" smtClean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IMG_0035.jpg"/>
          <p:cNvPicPr>
            <a:picLocks noChangeAspect="1"/>
          </p:cNvPicPr>
          <p:nvPr/>
        </p:nvPicPr>
        <p:blipFill>
          <a:blip r:embed="rId2" cstate="print"/>
          <a:srcRect l="14808" t="3062" r="548" b="6718"/>
          <a:stretch>
            <a:fillRect/>
          </a:stretch>
        </p:blipFill>
        <p:spPr>
          <a:xfrm>
            <a:off x="609532" y="1211283"/>
            <a:ext cx="7570585" cy="537953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ЛНШ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при МЦНМО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384" y="695434"/>
            <a:ext cx="8326581" cy="646478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Практикум по радиоэлектронике</a:t>
            </a:r>
            <a:endParaRPr lang="ru-RU" sz="2200" b="1" dirty="0" smtClean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3.800x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59" y="1217532"/>
            <a:ext cx="6874981" cy="5147642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ЛНШ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при МЦНМО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384" y="695434"/>
            <a:ext cx="8326581" cy="646478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Семинар по решению олимпиадных задач</a:t>
            </a:r>
            <a:endParaRPr lang="ru-RU" sz="2200" b="1" dirty="0" smtClean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(ФизикаПерваяНеделя).800x600.JPG"/>
          <p:cNvPicPr>
            <a:picLocks noChangeAspect="1"/>
          </p:cNvPicPr>
          <p:nvPr/>
        </p:nvPicPr>
        <p:blipFill>
          <a:blip r:embed="rId2"/>
          <a:srcRect l="8078" t="29688" r="21948" b="9221"/>
          <a:stretch>
            <a:fillRect/>
          </a:stretch>
        </p:blipFill>
        <p:spPr>
          <a:xfrm>
            <a:off x="653141" y="1210675"/>
            <a:ext cx="7816751" cy="5118317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Центр дополнительного образования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9384" y="695434"/>
            <a:ext cx="8326581" cy="646478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200" b="1" dirty="0" smtClean="0">
                <a:solidFill>
                  <a:srgbClr val="C00000"/>
                </a:solidFill>
              </a:rPr>
              <a:t>ГОУ </a:t>
            </a:r>
            <a:r>
              <a:rPr lang="ru-RU" sz="2200" b="1" dirty="0" smtClean="0">
                <a:solidFill>
                  <a:srgbClr val="C00000"/>
                </a:solidFill>
              </a:rPr>
              <a:t>ДО ТО «ЦДОД»</a:t>
            </a:r>
            <a:endParaRPr lang="ru-RU" sz="2200" b="1" dirty="0" smtClean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508" y="1223167"/>
            <a:ext cx="89064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273050">
              <a:buFont typeface="Arial" pitchFamily="34" charset="0"/>
              <a:buChar char="•"/>
            </a:pPr>
            <a:r>
              <a:rPr lang="ru-RU" sz="2000" dirty="0" smtClean="0"/>
              <a:t>Областной конкурс физического эксперимента и астрономических наблюдений.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Комплексная естественнонаучная олимпиада ТЛШ «Атмосфера».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Физико-математический турнир ЛМШ «Альтернатива».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Открытая дистанционная олимпиада ЛМШ «Ориентир».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Московская олимпиада школьников по физике.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Школа старшеклассника. Воскресный физический семинар.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Школа старшеклассника. </a:t>
            </a:r>
            <a:r>
              <a:rPr lang="en-US" sz="2000" dirty="0" smtClean="0"/>
              <a:t>Skype-</a:t>
            </a:r>
            <a:r>
              <a:rPr lang="ru-RU" sz="2000" dirty="0" smtClean="0"/>
              <a:t>консультации по четвергам.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Областная заочная школа «Первооткрыватели».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Дистанционные курсы на сайте </a:t>
            </a:r>
            <a:r>
              <a:rPr lang="ru-RU" sz="2000" dirty="0" smtClean="0">
                <a:hlinkClick r:id="rId2"/>
              </a:rPr>
              <a:t>«</a:t>
            </a:r>
            <a:r>
              <a:rPr lang="ru-RU" sz="2000" dirty="0" err="1" smtClean="0">
                <a:hlinkClick r:id="rId2"/>
              </a:rPr>
              <a:t>Курсотека</a:t>
            </a:r>
            <a:r>
              <a:rPr lang="ru-RU" sz="2000" dirty="0" smtClean="0">
                <a:hlinkClick r:id="rId2"/>
              </a:rPr>
              <a:t>»</a:t>
            </a:r>
            <a:r>
              <a:rPr lang="ru-RU" sz="2000" dirty="0" smtClean="0"/>
              <a:t> (в стадии разработки).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Канал на </a:t>
            </a:r>
            <a:r>
              <a:rPr lang="en-US" sz="2000" dirty="0" smtClean="0">
                <a:hlinkClick r:id="rId3"/>
              </a:rPr>
              <a:t>YouTube</a:t>
            </a:r>
            <a:r>
              <a:rPr lang="ru-RU" sz="2000" dirty="0" smtClean="0"/>
              <a:t> </a:t>
            </a:r>
            <a:r>
              <a:rPr lang="ru-RU" sz="2000" dirty="0" smtClean="0"/>
              <a:t>(в стадии разработки</a:t>
            </a:r>
            <a:r>
              <a:rPr lang="ru-RU" sz="2000" dirty="0" smtClean="0"/>
              <a:t>).</a:t>
            </a:r>
          </a:p>
          <a:p>
            <a:pPr marL="35560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Сайты </a:t>
            </a:r>
            <a:r>
              <a:rPr lang="en-US" sz="2000" dirty="0" smtClean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metod-phys-tula.nethouse.ru</a:t>
            </a:r>
            <a:r>
              <a:rPr lang="en-US" sz="2000" dirty="0" smtClean="0"/>
              <a:t> </a:t>
            </a:r>
            <a:r>
              <a:rPr lang="ru-RU" sz="2000" dirty="0" smtClean="0"/>
              <a:t> и  </a:t>
            </a:r>
            <a:r>
              <a:rPr lang="en-US" sz="2000" dirty="0" smtClean="0">
                <a:hlinkClick r:id="rId5"/>
              </a:rPr>
              <a:t>http</a:t>
            </a:r>
            <a:r>
              <a:rPr lang="en-US" sz="2000" dirty="0" smtClean="0">
                <a:hlinkClick r:id="rId5"/>
              </a:rPr>
              <a:t>://</a:t>
            </a:r>
            <a:r>
              <a:rPr lang="en-US" sz="2000" dirty="0" smtClean="0">
                <a:hlinkClick r:id="rId5"/>
              </a:rPr>
              <a:t>vkotov.narod.ru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Дистанционная олимпиада «Ориентир»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772" y="774084"/>
            <a:ext cx="8787861" cy="537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Дистанционная олимпиада «Ориентир»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r="884"/>
          <a:stretch>
            <a:fillRect/>
          </a:stretch>
        </p:blipFill>
        <p:spPr bwMode="auto">
          <a:xfrm>
            <a:off x="144597" y="833436"/>
            <a:ext cx="8760028" cy="223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75" y="3232439"/>
            <a:ext cx="8726908" cy="152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Дистанционная олимпиада «Ориентир»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t="-164" r="591"/>
          <a:stretch>
            <a:fillRect/>
          </a:stretch>
        </p:blipFill>
        <p:spPr bwMode="auto">
          <a:xfrm>
            <a:off x="149068" y="793786"/>
            <a:ext cx="8763836" cy="320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038" y="4096678"/>
            <a:ext cx="8754414" cy="176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Конкурс физического эксперимента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02797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C:\Users\КОМП\Desktop\Шаги в науку\давление\фото\100D3100\DSC_0775.JPG"/>
          <p:cNvPicPr/>
          <p:nvPr/>
        </p:nvPicPr>
        <p:blipFill>
          <a:blip r:embed="rId2" cstate="print"/>
          <a:srcRect l="2219" t="8273" r="28309" b="9184"/>
          <a:stretch>
            <a:fillRect/>
          </a:stretch>
        </p:blipFill>
        <p:spPr bwMode="auto">
          <a:xfrm>
            <a:off x="4693510" y="819960"/>
            <a:ext cx="3868599" cy="306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ОМП\Desktop\Шаги в науку\давление\фото\100D3100\DSC_0577.JPG"/>
          <p:cNvPicPr/>
          <p:nvPr/>
        </p:nvPicPr>
        <p:blipFill>
          <a:blip r:embed="rId3" cstate="print"/>
          <a:srcRect l="7480" r="12649" b="2534"/>
          <a:stretch>
            <a:fillRect/>
          </a:stretch>
        </p:blipFill>
        <p:spPr bwMode="auto">
          <a:xfrm>
            <a:off x="225630" y="817179"/>
            <a:ext cx="3823855" cy="31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ОМП\Desktop\Шаги в науку\давление\фото\100D3100\DSC_05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183" y="3994601"/>
            <a:ext cx="3848053" cy="2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КОМП\Desktop\Шаги в науку\давление\фото\100D3100\DSC_05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5463" y="3979901"/>
            <a:ext cx="3888521" cy="259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Страницы истории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42" y="690487"/>
            <a:ext cx="5701296" cy="3655881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1975 г. </a:t>
            </a:r>
          </a:p>
          <a:p>
            <a:pPr algn="l"/>
            <a:r>
              <a:rPr lang="ru-RU" sz="2400" b="1" dirty="0" smtClean="0">
                <a:solidFill>
                  <a:schemeClr val="accent2"/>
                </a:solidFill>
              </a:rPr>
              <a:t>Николай Николаевич Сотский</a:t>
            </a:r>
          </a:p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соавторстве с Г. Я.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Мякишевым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 Б. А.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Слободсковым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создает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учебник «Физика 8» (Механика).</a:t>
            </a:r>
          </a:p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20 переизданий. 					(Издательство </a:t>
            </a:r>
          </a:p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«Просвещение»)                         </a:t>
            </a:r>
            <a:endParaRPr lang="ru-RU" sz="2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Сотский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7" y="738619"/>
            <a:ext cx="2659207" cy="3335537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566" y="3373658"/>
            <a:ext cx="2167088" cy="329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l="3618" t="6129" r="2493" b="16063"/>
          <a:stretch>
            <a:fillRect/>
          </a:stretch>
        </p:blipFill>
        <p:spPr bwMode="auto">
          <a:xfrm>
            <a:off x="2524836" y="4380932"/>
            <a:ext cx="5590738" cy="227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552131" y="6100549"/>
            <a:ext cx="1446663" cy="1588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Страницы истории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41" y="690488"/>
            <a:ext cx="8456371" cy="983933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лекциях для физико-математических классов </a:t>
            </a:r>
          </a:p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Б. А.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Слободскова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 учебниках Н. Н. Сотского</a:t>
            </a:r>
            <a:endParaRPr lang="ru-RU" sz="2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exb4-p50.jpg"/>
          <p:cNvPicPr>
            <a:picLocks noChangeAspect="1"/>
          </p:cNvPicPr>
          <p:nvPr/>
        </p:nvPicPr>
        <p:blipFill>
          <a:blip r:embed="rId2"/>
          <a:srcRect l="7608" b="-18"/>
          <a:stretch>
            <a:fillRect/>
          </a:stretch>
        </p:blipFill>
        <p:spPr>
          <a:xfrm>
            <a:off x="6171705" y="3028208"/>
            <a:ext cx="2770414" cy="3621975"/>
          </a:xfrm>
          <a:prstGeom prst="rect">
            <a:avLst/>
          </a:prstGeom>
        </p:spPr>
      </p:pic>
      <p:pic>
        <p:nvPicPr>
          <p:cNvPr id="13" name="Рисунок 12" descr="exb1-p137.jpg"/>
          <p:cNvPicPr>
            <a:picLocks noChangeAspect="1"/>
          </p:cNvPicPr>
          <p:nvPr/>
        </p:nvPicPr>
        <p:blipFill>
          <a:blip r:embed="rId3"/>
          <a:srcRect r="7233" b="314"/>
          <a:stretch>
            <a:fillRect/>
          </a:stretch>
        </p:blipFill>
        <p:spPr>
          <a:xfrm>
            <a:off x="3223857" y="3027467"/>
            <a:ext cx="2773184" cy="3598963"/>
          </a:xfrm>
          <a:prstGeom prst="rect">
            <a:avLst/>
          </a:prstGeom>
        </p:spPr>
      </p:pic>
      <p:pic>
        <p:nvPicPr>
          <p:cNvPr id="15" name="Рисунок 14" descr="exb4-p44.jpg"/>
          <p:cNvPicPr>
            <a:picLocks noChangeAspect="1"/>
          </p:cNvPicPr>
          <p:nvPr/>
        </p:nvPicPr>
        <p:blipFill>
          <a:blip r:embed="rId4"/>
          <a:srcRect l="6773" b="1320"/>
          <a:stretch>
            <a:fillRect/>
          </a:stretch>
        </p:blipFill>
        <p:spPr>
          <a:xfrm>
            <a:off x="178133" y="3026655"/>
            <a:ext cx="2778823" cy="3552275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24490" y="1529684"/>
            <a:ext cx="8895760" cy="1474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точно отражена структура и логика физической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теории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найден доступный для школьников, и при этом научно корректный  язык изложения;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снято противоречие между школьной и 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ВУЗовской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физикой.</a:t>
            </a:r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255" y="70643"/>
            <a:ext cx="8621485" cy="586458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МБОУ – лицей № 2 им. Б. А.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</a:rPr>
              <a:t>Слободскова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617" y="3089301"/>
            <a:ext cx="6223810" cy="3560879"/>
          </a:xfrm>
        </p:spPr>
        <p:txBody>
          <a:bodyPr>
            <a:normAutofit/>
          </a:bodyPr>
          <a:lstStyle/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Создан в 1989 г. при участии Бориса Анатольевича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Слободскова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В лицей была перенесена его авторская технология преподавания в физико-математических классах;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17 раз лицеисты становились победителями и призерами заключительного этапа ВОШ по физике;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4 раза лицеисты становились призерами Международной олимпиады по физике.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http://lyceum-2.ru/gallery/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980" y="728395"/>
            <a:ext cx="2176128" cy="4330494"/>
          </a:xfrm>
          <a:prstGeom prst="rect">
            <a:avLst/>
          </a:prstGeom>
          <a:noFill/>
        </p:spPr>
      </p:pic>
      <p:pic>
        <p:nvPicPr>
          <p:cNvPr id="1028" name="Picture 4" descr="http://lyceum-2.ru/foto/lyceum_2.jpg"/>
          <p:cNvPicPr>
            <a:picLocks noChangeAspect="1" noChangeArrowheads="1"/>
          </p:cNvPicPr>
          <p:nvPr/>
        </p:nvPicPr>
        <p:blipFill>
          <a:blip r:embed="rId3"/>
          <a:srcRect l="3188" t="22376" r="15595" b="24589"/>
          <a:stretch>
            <a:fillRect/>
          </a:stretch>
        </p:blipFill>
        <p:spPr bwMode="auto">
          <a:xfrm>
            <a:off x="783771" y="748145"/>
            <a:ext cx="5415148" cy="2268187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630" y="82518"/>
            <a:ext cx="8621485" cy="586458"/>
          </a:xfrm>
        </p:spPr>
        <p:txBody>
          <a:bodyPr>
            <a:noAutofit/>
          </a:bodyPr>
          <a:lstStyle/>
          <a:p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</a:rPr>
              <a:t>Ефремовский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 физико-математический лицей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616" y="3136802"/>
            <a:ext cx="8598878" cy="3513380"/>
          </a:xfrm>
        </p:spPr>
        <p:txBody>
          <a:bodyPr>
            <a:normAutofit lnSpcReduction="10000"/>
          </a:bodyPr>
          <a:lstStyle/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Создан в 1998 г. по инициативе Заслуженного учителя РФ А. Ф.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Валентьева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. Учитель физики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С. Н. Клыков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В лицее была создана уникальная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hlinkClick r:id="rId4"/>
              </a:rPr>
              <a:t>авторская технология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организации образовательного процесса.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Последние 10 лет лицей – региональный лидер, как по числу победителей и призеров Областных олимпиад, так и по результатам ЕГЭ.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4 раза лицеисты становились победителями и призерами Заключительного этапа ВОШ по физике.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Золотая медаль Международной естественнонаучной олимпиады юниоров (2009 г.).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405" y="731074"/>
            <a:ext cx="457793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3068" y="736828"/>
            <a:ext cx="1911778" cy="231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7158" y="743630"/>
            <a:ext cx="2208556" cy="230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630" y="82518"/>
            <a:ext cx="8621485" cy="586458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МБОУ «Лицей № 1» г. Тулы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616" y="3041802"/>
            <a:ext cx="8598878" cy="3721198"/>
          </a:xfrm>
        </p:spPr>
        <p:txBody>
          <a:bodyPr>
            <a:normAutofit/>
          </a:bodyPr>
          <a:lstStyle/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Создан в 1991 г. 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В лицее построена эффективная система взаимодействия с ВУЗами региона.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Особых успехов лицеисты достигают в научно-исследовательской работе: участвуют в программе «Шаг в будущее», представляют работы на международных выставках и конференциях.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В 2005 – 2010 г. команда молодых исследователей лицея завоевывала «Научный кубок России»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 II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и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 III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степени.</a:t>
            </a:r>
          </a:p>
          <a:p>
            <a:pPr marL="273050" indent="-273050" algn="l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4 раза лицеисты становились призерами Заключительного этапа ВОШ по физике.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9938" name="Picture 2" descr="http://lyceum-1.ru/img/lyseum_f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6231" y="676892"/>
            <a:ext cx="6435230" cy="2355427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Дополнительное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образование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42" y="690489"/>
            <a:ext cx="8537949" cy="2242716"/>
          </a:xfrm>
        </p:spPr>
        <p:txBody>
          <a:bodyPr>
            <a:normAutofit/>
          </a:bodyPr>
          <a:lstStyle/>
          <a:p>
            <a:r>
              <a:rPr lang="ru-RU" sz="1900" b="1" dirty="0" smtClean="0">
                <a:solidFill>
                  <a:schemeClr val="accent2"/>
                </a:solidFill>
              </a:rPr>
              <a:t>Летняя Многопрофильная Школа (ЛМШ)</a:t>
            </a: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детей, интересующихся естественными науками, математикой и компьютерными технологиями.</a:t>
            </a:r>
          </a:p>
          <a:p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Школа проводится с 1976 г. </a:t>
            </a:r>
          </a:p>
          <a:p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 1990 года это была математическая школа.</a:t>
            </a:r>
          </a:p>
          <a:p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Сейчас в ее программе и естественные и гуманитарные науки.</a:t>
            </a:r>
          </a:p>
          <a:p>
            <a:endParaRPr lang="ru-RU" sz="2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Image45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1" y="2838631"/>
            <a:ext cx="5491702" cy="3882574"/>
          </a:xfrm>
          <a:prstGeom prst="rect">
            <a:avLst/>
          </a:prstGeom>
        </p:spPr>
      </p:pic>
      <p:pic>
        <p:nvPicPr>
          <p:cNvPr id="9" name="Рисунок 8" descr="Image4.BMP"/>
          <p:cNvPicPr>
            <a:picLocks noChangeAspect="1"/>
          </p:cNvPicPr>
          <p:nvPr/>
        </p:nvPicPr>
        <p:blipFill>
          <a:blip r:embed="rId3" cstate="print"/>
          <a:srcRect l="46170" t="7203"/>
          <a:stretch>
            <a:fillRect/>
          </a:stretch>
        </p:blipFill>
        <p:spPr>
          <a:xfrm>
            <a:off x="5791200" y="2822110"/>
            <a:ext cx="3166759" cy="3900779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661" y="23143"/>
            <a:ext cx="8358246" cy="5864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Из истории ЛМШ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242" y="1604888"/>
            <a:ext cx="4111723" cy="3629721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1995 г. </a:t>
            </a:r>
          </a:p>
          <a:p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ЛМШ – лауреат Всероссийского конкурса инновационных образовательных проектов "Обновление гуманитарного образования в России"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2290" y="616652"/>
            <a:ext cx="750099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19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121" y="822707"/>
            <a:ext cx="4052051" cy="5835865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902</Words>
  <Application>Microsoft Office PowerPoint</Application>
  <PresentationFormat>Экран (4:3)</PresentationFormat>
  <Paragraphs>148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Развитие физического образования в Тульской области: опыт, проблемы, перспективы</vt:lpstr>
      <vt:lpstr>Страницы истории</vt:lpstr>
      <vt:lpstr>Страницы истории</vt:lpstr>
      <vt:lpstr>Страницы истории</vt:lpstr>
      <vt:lpstr>МБОУ – лицей № 2 им. Б. А. Слободскова</vt:lpstr>
      <vt:lpstr>Ефремовский физико-математический лицей</vt:lpstr>
      <vt:lpstr>МБОУ «Лицей № 1» г. Тулы</vt:lpstr>
      <vt:lpstr>Дополнительное образование</vt:lpstr>
      <vt:lpstr>Из истории ЛМШ</vt:lpstr>
      <vt:lpstr>Из истории ЛМШ</vt:lpstr>
      <vt:lpstr>Концепция ЛМШ</vt:lpstr>
      <vt:lpstr>Образовательная система ЛМШ</vt:lpstr>
      <vt:lpstr>Образовательная система ЛМШ</vt:lpstr>
      <vt:lpstr>Образовательная система ЛМШ</vt:lpstr>
      <vt:lpstr>Образовательная система ЛМШ</vt:lpstr>
      <vt:lpstr>ЛМШ сегодня</vt:lpstr>
      <vt:lpstr>ТЛШ «Атмосфера»</vt:lpstr>
      <vt:lpstr>ТЛШ «Атмосфера»</vt:lpstr>
      <vt:lpstr>ЛМШ «Альтернатива»</vt:lpstr>
      <vt:lpstr>ЛНШ «Ориентир»</vt:lpstr>
      <vt:lpstr>ЛНШ «Ориентир»</vt:lpstr>
      <vt:lpstr>ЛНШ при МЦНМО</vt:lpstr>
      <vt:lpstr>ЛНШ при МЦНМО</vt:lpstr>
      <vt:lpstr>Центр дополнительного образования</vt:lpstr>
      <vt:lpstr>Дистанционная олимпиада «Ориентир» </vt:lpstr>
      <vt:lpstr>Дистанционная олимпиада «Ориентир» </vt:lpstr>
      <vt:lpstr>Дистанционная олимпиада «Ориентир» </vt:lpstr>
      <vt:lpstr>Конкурс физического эксперимента 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Vlad</dc:creator>
  <cp:lastModifiedBy>Vlad</cp:lastModifiedBy>
  <cp:revision>120</cp:revision>
  <dcterms:created xsi:type="dcterms:W3CDTF">2014-11-05T14:05:40Z</dcterms:created>
  <dcterms:modified xsi:type="dcterms:W3CDTF">2015-12-03T19:35:18Z</dcterms:modified>
</cp:coreProperties>
</file>