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1" r:id="rId9"/>
    <p:sldId id="262" r:id="rId10"/>
    <p:sldId id="273" r:id="rId11"/>
    <p:sldId id="270" r:id="rId12"/>
    <p:sldId id="275" r:id="rId13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3FC2"/>
    <a:srgbClr val="0091FE"/>
    <a:srgbClr val="C7CDD7"/>
    <a:srgbClr val="327FBE"/>
    <a:srgbClr val="000066"/>
    <a:srgbClr val="003366"/>
    <a:srgbClr val="E5F6FB"/>
    <a:srgbClr val="AFF7FF"/>
    <a:srgbClr val="D1FBFF"/>
    <a:srgbClr val="5D9F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9" autoAdjust="0"/>
    <p:restoredTop sz="99645" autoAdjust="0"/>
  </p:normalViewPr>
  <p:slideViewPr>
    <p:cSldViewPr>
      <p:cViewPr varScale="1">
        <p:scale>
          <a:sx n="86" d="100"/>
          <a:sy n="86" d="100"/>
        </p:scale>
        <p:origin x="-1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4972E-2"/>
          <c:y val="0.17499370800961406"/>
          <c:w val="0.93830175696457052"/>
          <c:h val="0.631117653594045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Lbl>
              <c:idx val="0"/>
              <c:layout>
                <c:manualLayout>
                  <c:x val="0.20341841304326966"/>
                  <c:y val="0.23061164557632827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120-180 </a:t>
                    </a:r>
                    <a:r>
                      <a:rPr lang="ru-RU" sz="1600" dirty="0"/>
                      <a:t>минут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1DB-4AB5-88BF-39FA7DB32FD5}"/>
                </c:ext>
              </c:extLst>
            </c:dLbl>
            <c:dLbl>
              <c:idx val="1"/>
              <c:layout>
                <c:manualLayout>
                  <c:x val="0.10656969251574255"/>
                  <c:y val="-5.2753437665815105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 dirty="0"/>
                      <a:t>в </a:t>
                    </a:r>
                    <a:r>
                      <a:rPr lang="ru-RU" sz="1400" dirty="0" smtClean="0"/>
                      <a:t>4,0 </a:t>
                    </a:r>
                    <a:r>
                      <a:rPr lang="ru-RU" sz="1400" dirty="0"/>
                      <a:t>раза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024354244194316"/>
                      <c:h val="0.20073967291561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01DB-4AB5-88BF-39FA7DB32F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120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37427968"/>
        <c:axId val="140523776"/>
      </c:barChart>
      <c:catAx>
        <c:axId val="13742796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0523776"/>
        <c:crosses val="autoZero"/>
        <c:auto val="1"/>
        <c:lblAlgn val="ctr"/>
        <c:lblOffset val="100"/>
      </c:catAx>
      <c:valAx>
        <c:axId val="140523776"/>
        <c:scaling>
          <c:orientation val="minMax"/>
        </c:scaling>
        <c:delete val="1"/>
        <c:axPos val="l"/>
        <c:numFmt formatCode="0" sourceLinked="1"/>
        <c:tickLblPos val="none"/>
        <c:crossAx val="137427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0.42933</cdr:x>
      <cdr:y>0.2601</cdr:y>
    </cdr:from>
    <cdr:to>
      <cdr:x>0.73145</cdr:x>
      <cdr:y>0.2601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="" xmlns:a16="http://schemas.microsoft.com/office/drawing/2014/main" id="{C23C267C-3980-4A76-BBA0-35AEAFF5E81B}"/>
            </a:ext>
          </a:extLst>
        </cdr:cNvPr>
        <cdr:cNvCxnSpPr/>
      </cdr:nvCxnSpPr>
      <cdr:spPr bwMode="auto">
        <a:xfrm xmlns:a="http://schemas.openxmlformats.org/drawingml/2006/main" flipH="1">
          <a:off x="1944216" y="720080"/>
          <a:ext cx="1368148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0.69965</cdr:x>
      <cdr:y>0.28611</cdr:y>
    </cdr:from>
    <cdr:to>
      <cdr:x>0.72955</cdr:x>
      <cdr:y>0.59458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168352" y="792088"/>
          <a:ext cx="135401" cy="854006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/>
              <a:t>Название проекта</a:t>
            </a:r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Логотип ведомства</a:t>
            </a:r>
          </a:p>
        </p:txBody>
      </p:sp>
    </p:spTree>
    <p:extLst>
      <p:ext uri="{BB962C8B-B14F-4D97-AF65-F5344CB8AC3E}">
        <p14:creationId xmlns="" xmlns:p14="http://schemas.microsoft.com/office/powerpoint/2010/main" val="73778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54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vk.com/public216662331" TargetMode="External"/><Relationship Id="rId4" Type="http://schemas.openxmlformats.org/officeDocument/2006/relationships/hyperlink" Target="http://internat82.nethouse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82.nethouse.ru/" TargetMode="External"/><Relationship Id="rId2" Type="http://schemas.openxmlformats.org/officeDocument/2006/relationships/hyperlink" Target="mailto:internat82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00808"/>
            <a:ext cx="7174361" cy="1815882"/>
          </a:xfrm>
        </p:spPr>
        <p:txBody>
          <a:bodyPr/>
          <a:lstStyle/>
          <a:p>
            <a:r>
              <a:rPr lang="ru-RU" sz="2800" b="1" dirty="0" smtClean="0"/>
              <a:t>«Оптимизация процесса размещения информации на сайте, официальных страницах в социальных сетях МКОУ «Санаторная школа-интернат №82»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9309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3B4555"/>
                </a:solidFill>
                <a:latin typeface="Futura PT Medium" pitchFamily="34" charset="-52"/>
              </a:rPr>
              <a:t>Автор :</a:t>
            </a:r>
          </a:p>
          <a:p>
            <a:pPr algn="l"/>
            <a:r>
              <a:rPr lang="ru-RU" b="1" dirty="0" smtClean="0">
                <a:solidFill>
                  <a:srgbClr val="3B4555"/>
                </a:solidFill>
                <a:latin typeface="Futura PT Medium" pitchFamily="34" charset="-52"/>
              </a:rPr>
              <a:t> </a:t>
            </a:r>
            <a:r>
              <a:rPr lang="ru-RU" dirty="0" err="1" smtClean="0">
                <a:solidFill>
                  <a:srgbClr val="3B4555"/>
                </a:solidFill>
                <a:latin typeface="Futura PT Medium" pitchFamily="34" charset="-52"/>
              </a:rPr>
              <a:t>Гусакова</a:t>
            </a:r>
            <a:r>
              <a:rPr lang="ru-RU" dirty="0" smtClean="0">
                <a:solidFill>
                  <a:srgbClr val="3B4555"/>
                </a:solidFill>
                <a:latin typeface="Futura PT Medium" pitchFamily="34" charset="-52"/>
              </a:rPr>
              <a:t> Т.Г., заместитель директора </a:t>
            </a:r>
            <a:r>
              <a:rPr lang="ru-RU" dirty="0" smtClean="0">
                <a:solidFill>
                  <a:srgbClr val="3B4555"/>
                </a:solidFill>
                <a:latin typeface="Futura PT Medium" pitchFamily="34" charset="-52"/>
              </a:rPr>
              <a:t>по </a:t>
            </a:r>
            <a:r>
              <a:rPr lang="ru-RU" dirty="0" smtClean="0">
                <a:solidFill>
                  <a:srgbClr val="3B4555"/>
                </a:solidFill>
                <a:latin typeface="Futura PT Medium" pitchFamily="34" charset="-52"/>
              </a:rPr>
              <a:t>ВР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6237312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  <a:latin typeface="Futura PT Medium" pitchFamily="34" charset="-52"/>
              </a:rPr>
              <a:t>2024 год</a:t>
            </a:r>
            <a:endParaRPr lang="ru-RU" dirty="0" smtClean="0">
              <a:solidFill>
                <a:schemeClr val="bg1"/>
              </a:solidFill>
              <a:latin typeface="Futura PT Medium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60648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Муниципальное казенное общеобразовательное учреждение «Санаторная школа-интернат №</a:t>
            </a:r>
            <a:r>
              <a:rPr lang="ru-RU" dirty="0" smtClean="0"/>
              <a:t>82</a:t>
            </a:r>
          </a:p>
          <a:p>
            <a:r>
              <a:rPr lang="ru-RU" dirty="0" smtClean="0"/>
              <a:t>г</a:t>
            </a:r>
            <a:r>
              <a:rPr lang="ru-RU" dirty="0" smtClean="0"/>
              <a:t>.Новокузнецк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782389" cy="89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432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6640" y="116632"/>
            <a:ext cx="4070473" cy="1077218"/>
          </a:xfrm>
        </p:spPr>
        <p:txBody>
          <a:bodyPr/>
          <a:lstStyle/>
          <a:p>
            <a:r>
              <a:rPr lang="ru-RU" dirty="0" smtClean="0"/>
              <a:t>Результаты проекта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935891" cy="25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2016224" cy="300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15616" y="980728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0"/>
            <a:r>
              <a:rPr lang="ru-RU" dirty="0" smtClean="0">
                <a:solidFill>
                  <a:srgbClr val="383FC2"/>
                </a:solidFill>
              </a:rPr>
              <a:t>Повысилось качество  и количество новостной информации размещенной на сайте и в социальных сетях</a:t>
            </a:r>
            <a:endParaRPr lang="ru-RU" dirty="0">
              <a:solidFill>
                <a:srgbClr val="383FC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594928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83FC2"/>
                </a:solidFill>
              </a:rPr>
              <a:t>ВК</a:t>
            </a:r>
            <a:r>
              <a:rPr lang="ru-RU" b="1" dirty="0" smtClean="0">
                <a:solidFill>
                  <a:srgbClr val="383FC2"/>
                </a:solidFill>
              </a:rPr>
              <a:t/>
            </a:r>
            <a:br>
              <a:rPr lang="ru-RU" b="1" dirty="0" smtClean="0">
                <a:solidFill>
                  <a:srgbClr val="383FC2"/>
                </a:solidFill>
              </a:rPr>
            </a:br>
            <a:endParaRPr lang="ru-RU" b="1" dirty="0">
              <a:solidFill>
                <a:srgbClr val="383FC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01317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83FC2"/>
                </a:solidFill>
              </a:rPr>
              <a:t>Официальный сайт </a:t>
            </a:r>
            <a:r>
              <a:rPr lang="ru-RU" b="1" dirty="0" smtClean="0">
                <a:solidFill>
                  <a:srgbClr val="383FC2"/>
                </a:solidFill>
              </a:rPr>
              <a:t/>
            </a:r>
            <a:br>
              <a:rPr lang="ru-RU" b="1" dirty="0" smtClean="0">
                <a:solidFill>
                  <a:srgbClr val="383FC2"/>
                </a:solidFill>
              </a:rPr>
            </a:br>
            <a:endParaRPr lang="ru-RU" b="1" dirty="0">
              <a:solidFill>
                <a:srgbClr val="383FC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517232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/>
              </a:rPr>
              <a:t>http://internat82.nethouse.ru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6237312"/>
            <a:ext cx="3349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https://vk.com/public216662331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700808"/>
            <a:ext cx="2086173" cy="4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45623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580" y="116632"/>
            <a:ext cx="7076873" cy="800219"/>
          </a:xfrm>
        </p:spPr>
        <p:txBody>
          <a:bodyPr/>
          <a:lstStyle/>
          <a:p>
            <a:r>
              <a:rPr lang="ru-RU" sz="1400" dirty="0"/>
              <a:t>Результаты </a:t>
            </a:r>
            <a:r>
              <a:rPr lang="ru-RU" sz="1400" dirty="0" err="1" smtClean="0"/>
              <a:t>проекта.Разработанные</a:t>
            </a:r>
            <a:r>
              <a:rPr lang="ru-RU" sz="1400" dirty="0" smtClean="0"/>
              <a:t> </a:t>
            </a:r>
            <a:r>
              <a:rPr lang="ru-RU" sz="1400" dirty="0"/>
              <a:t>стандарты (СОК</a:t>
            </a:r>
            <a:r>
              <a:rPr lang="ru-RU" sz="1400" dirty="0" smtClean="0"/>
              <a:t>) по внедренным улучшениям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69269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383FC2"/>
                </a:solidFill>
              </a:rPr>
              <a:t>Чек-лист </a:t>
            </a:r>
            <a:endParaRPr lang="ru-RU" sz="1600" b="1" dirty="0" smtClean="0">
              <a:solidFill>
                <a:srgbClr val="383FC2"/>
              </a:solidFill>
            </a:endParaRPr>
          </a:p>
          <a:p>
            <a:r>
              <a:rPr lang="ru-RU" sz="1600" b="1" dirty="0" smtClean="0">
                <a:solidFill>
                  <a:srgbClr val="383FC2"/>
                </a:solidFill>
              </a:rPr>
              <a:t>по </a:t>
            </a:r>
            <a:r>
              <a:rPr lang="ru-RU" sz="1600" b="1" dirty="0" smtClean="0">
                <a:solidFill>
                  <a:srgbClr val="383FC2"/>
                </a:solidFill>
              </a:rPr>
              <a:t>оформлению новостей для размещения на сайте образовательной организации и социальных сетях</a:t>
            </a:r>
            <a:endParaRPr lang="ru-RU" sz="1600" b="1" dirty="0">
              <a:solidFill>
                <a:srgbClr val="383FC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556792"/>
          <a:ext cx="820891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5616624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kern="1200" dirty="0" smtClean="0">
                          <a:solidFill>
                            <a:srgbClr val="383FC2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новостной ленты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    Заголовок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• Дата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• Основной текст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• Источник новостей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• Фотоизображение (заставка) 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</a:rPr>
                        <a:t>Медиа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Заголовок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Заголовок логичный.</a:t>
                      </a:r>
                    </a:p>
                    <a:p>
                      <a:r>
                        <a:rPr lang="ru-RU" sz="1600" b="0" dirty="0" smtClean="0"/>
                        <a:t> Отвечает запросу пользователя</a:t>
                      </a:r>
                    </a:p>
                    <a:p>
                      <a:r>
                        <a:rPr lang="ru-RU" sz="1600" b="0" dirty="0" smtClean="0"/>
                        <a:t>День Чести</a:t>
                      </a:r>
                      <a:r>
                        <a:rPr lang="ru-RU" sz="1600" b="0" baseline="0" dirty="0" smtClean="0"/>
                        <a:t> в школе</a:t>
                      </a:r>
                      <a:r>
                        <a:rPr lang="ru-RU" sz="1600" b="0" dirty="0" smtClean="0"/>
                        <a:t>.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Основной текст 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Текст раскрывает заявленную тематику. Соответствует запросам и интересам аудитории, на которую направлен. Текст состоит из 2-8 предложений. Не более 1500 знаков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Источник новостей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ФИО автора (</a:t>
                      </a:r>
                      <a:r>
                        <a:rPr lang="ru-RU" sz="1600" dirty="0" err="1" smtClean="0"/>
                        <a:t>ов</a:t>
                      </a:r>
                      <a:r>
                        <a:rPr lang="ru-RU" sz="1600" dirty="0" smtClean="0"/>
                        <a:t>) (полностью) с указанием должности.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83FC2"/>
                          </a:solidFill>
                        </a:rPr>
                        <a:t>Медиа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Фотографии, диаграммы, графики, схемы и т.д. Предоставляются в формате JPEG.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383FC2"/>
                          </a:solidFill>
                        </a:rPr>
                        <a:t>Хэштеги</a:t>
                      </a:r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 </a:t>
                      </a:r>
                    </a:p>
                    <a:p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для социальных сетей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Выбор </a:t>
                      </a:r>
                      <a:r>
                        <a:rPr lang="ru-RU" dirty="0" err="1" smtClean="0"/>
                        <a:t>хэштегов</a:t>
                      </a:r>
                      <a:r>
                        <a:rPr lang="ru-RU" dirty="0" smtClean="0"/>
                        <a:t> из выпадающего списка в шаблоне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6080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700808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124744"/>
            <a:ext cx="8651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CABF33-8C2B-4F44-89B9-E5086E9B20BB}"/>
              </a:ext>
            </a:extLst>
          </p:cNvPr>
          <p:cNvSpPr txBox="1"/>
          <p:nvPr/>
        </p:nvSpPr>
        <p:spPr>
          <a:xfrm>
            <a:off x="611560" y="2924944"/>
            <a:ext cx="73448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контакты: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654031, Кемеровская область - Кузбасс, г.Новокузнецк,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ул. Горьковская, 33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/>
              <a:t>E-mail</a:t>
            </a:r>
            <a:r>
              <a:rPr lang="ru-RU" sz="2400" dirty="0" smtClean="0"/>
              <a:t>:  </a:t>
            </a:r>
            <a:r>
              <a:rPr lang="en-US" sz="2400" dirty="0" smtClean="0">
                <a:hlinkClick r:id="rId2"/>
              </a:rPr>
              <a:t>internat82</a:t>
            </a:r>
            <a:r>
              <a:rPr lang="ru-RU" sz="2400" dirty="0" smtClean="0">
                <a:hlinkClick r:id="rId2"/>
              </a:rPr>
              <a:t>@</a:t>
            </a:r>
            <a:r>
              <a:rPr lang="ru-RU" sz="2400" dirty="0" err="1" smtClean="0">
                <a:hlinkClick r:id="rId2"/>
              </a:rPr>
              <a:t>yandex.ru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5445224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"/>
              </a:rPr>
              <a:t>http://internat82.nethouse.ru/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6080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7952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/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3" y="2256326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2" y="3284984"/>
            <a:ext cx="484753" cy="55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2277987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27" y="3314711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3812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Гусакова</a:t>
            </a:r>
            <a:r>
              <a:rPr lang="ru-RU" sz="1400" b="1" dirty="0" smtClean="0">
                <a:solidFill>
                  <a:srgbClr val="002060"/>
                </a:solidFill>
              </a:rPr>
              <a:t> Т.Г., заместитель директора по ВР</a:t>
            </a:r>
            <a:r>
              <a:rPr lang="ru-RU" sz="1400" b="1" dirty="0" smtClean="0">
                <a:solidFill>
                  <a:srgbClr val="002060"/>
                </a:solidFill>
              </a:rPr>
              <a:t>– </a:t>
            </a:r>
            <a:r>
              <a:rPr lang="ru-RU" sz="1400" b="1" dirty="0">
                <a:solidFill>
                  <a:srgbClr val="002060"/>
                </a:solidFill>
              </a:rPr>
              <a:t>должность –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Веснина О.Г., Советник по воспитанию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0439" y="3431565"/>
            <a:ext cx="272943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Швечков</a:t>
            </a:r>
            <a:r>
              <a:rPr lang="ru-RU" sz="1400" b="1" dirty="0" smtClean="0">
                <a:solidFill>
                  <a:srgbClr val="002060"/>
                </a:solidFill>
              </a:rPr>
              <a:t> А.Е. учитель информатики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</a:rPr>
              <a:t>Бурмитских</a:t>
            </a:r>
            <a:r>
              <a:rPr lang="ru-RU" sz="1400" b="1" dirty="0" smtClean="0">
                <a:solidFill>
                  <a:srgbClr val="002060"/>
                </a:solidFill>
              </a:rPr>
              <a:t> Л.А., руководитель МО классных руководителей  и воспитателей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95317" y="3431565"/>
            <a:ext cx="360040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Классные руководители  1-8 класс  (12 человек)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69" y="519490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16105" y="5301208"/>
            <a:ext cx="410445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Ерохина М.В.,  директор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– куратор  </a:t>
            </a:r>
            <a:r>
              <a:rPr lang="ru-RU" sz="1400" b="1" dirty="0" smtClean="0">
                <a:solidFill>
                  <a:srgbClr val="002060"/>
                </a:solidFill>
              </a:rPr>
              <a:t>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626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150" y="188640"/>
            <a:ext cx="7560211" cy="584775"/>
          </a:xfrm>
        </p:spPr>
        <p:txBody>
          <a:bodyPr/>
          <a:lstStyle/>
          <a:p>
            <a:r>
              <a:rPr lang="ru-RU" b="1" dirty="0"/>
              <a:t>Карта текущего состояния процесса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«Оптимизация процесса подготовки и размещения информации на официальном сайте и социальных сетях 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339752" y="1484784"/>
            <a:ext cx="2016224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</a:t>
            </a:r>
            <a:r>
              <a:rPr lang="ru-RU" b="1" dirty="0" smtClean="0"/>
              <a:t>2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Классные  руководители</a:t>
            </a:r>
          </a:p>
          <a:p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528" y="1484784"/>
            <a:ext cx="1728192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ШАГ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</a:rPr>
              <a:t>Директор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Поручение о размещении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информации на  сайте, социальных </a:t>
            </a:r>
            <a:r>
              <a:rPr lang="ru-RU" sz="1400" dirty="0" smtClean="0"/>
              <a:t>сетях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499992" y="1484784"/>
            <a:ext cx="2016224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3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Классные руководители</a:t>
            </a:r>
            <a:endParaRPr lang="ru-RU" sz="1400" dirty="0" smtClean="0"/>
          </a:p>
          <a:p>
            <a:r>
              <a:rPr lang="ru-RU" sz="1400" dirty="0" smtClean="0"/>
              <a:t>Передача  информации  для проверки заместителю директора ,  директору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732240" y="1484784"/>
            <a:ext cx="2016224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4</a:t>
            </a:r>
            <a:endParaRPr lang="ru-RU" b="1" dirty="0" smtClean="0"/>
          </a:p>
          <a:p>
            <a:r>
              <a:rPr lang="ru-RU" sz="1400" b="1" dirty="0" smtClean="0">
                <a:solidFill>
                  <a:srgbClr val="0070C0"/>
                </a:solidFill>
              </a:rPr>
              <a:t>Заместитель </a:t>
            </a:r>
            <a:r>
              <a:rPr lang="ru-RU" sz="1400" b="1" dirty="0" smtClean="0">
                <a:solidFill>
                  <a:srgbClr val="0070C0"/>
                </a:solidFill>
              </a:rPr>
              <a:t>директора</a:t>
            </a:r>
          </a:p>
          <a:p>
            <a:r>
              <a:rPr lang="ru-RU" sz="1400" dirty="0" smtClean="0"/>
              <a:t>Проверяет  предоставленную информацию , оцифровывает, отбирает фотографии</a:t>
            </a:r>
            <a:endParaRPr lang="ru-RU" sz="1400" dirty="0" smtClean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23528" y="4221088"/>
            <a:ext cx="1944216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</a:t>
            </a:r>
            <a:r>
              <a:rPr lang="ru-RU" b="1" dirty="0" smtClean="0"/>
              <a:t>5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Директор, заместитель </a:t>
            </a:r>
            <a:r>
              <a:rPr lang="ru-RU" sz="1400" b="1" dirty="0" smtClean="0">
                <a:solidFill>
                  <a:srgbClr val="0070C0"/>
                </a:solidFill>
              </a:rPr>
              <a:t>директора</a:t>
            </a:r>
          </a:p>
          <a:p>
            <a:endParaRPr lang="ru-RU" sz="1400" dirty="0" smtClean="0"/>
          </a:p>
          <a:p>
            <a:r>
              <a:rPr lang="ru-RU" sz="1400" dirty="0" smtClean="0"/>
              <a:t>Проверка информации, корректировка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2420888"/>
            <a:ext cx="1637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/>
              <a:t>Сбор и подготовка информации и передача для проверки </a:t>
            </a:r>
            <a:endParaRPr lang="ru-RU" sz="1400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555776" y="4293096"/>
            <a:ext cx="1944216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6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Директор, заместитель </a:t>
            </a:r>
            <a:r>
              <a:rPr lang="ru-RU" sz="1400" b="1" dirty="0" smtClean="0">
                <a:solidFill>
                  <a:srgbClr val="0070C0"/>
                </a:solidFill>
              </a:rPr>
              <a:t>директора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Корректировка, исправление  ошибок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644008" y="4221088"/>
            <a:ext cx="1872208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7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Заместитель директора</a:t>
            </a:r>
          </a:p>
          <a:p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Проверяет  и передает информацию для размещения   </a:t>
            </a:r>
          </a:p>
          <a:p>
            <a:endParaRPr lang="ru-RU" dirty="0" smtClean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804248" y="4149080"/>
            <a:ext cx="2016224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</a:t>
            </a:r>
            <a:r>
              <a:rPr lang="ru-RU" b="1" dirty="0" smtClean="0"/>
              <a:t>8</a:t>
            </a:r>
          </a:p>
          <a:p>
            <a:r>
              <a:rPr lang="ru-RU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Отв. </a:t>
            </a:r>
            <a:r>
              <a:rPr lang="ru-RU" sz="1400" b="1" dirty="0" smtClean="0">
                <a:solidFill>
                  <a:srgbClr val="0070C0"/>
                </a:solidFill>
              </a:rPr>
              <a:t>за сайт, социальные </a:t>
            </a:r>
            <a:r>
              <a:rPr lang="ru-RU" sz="1400" b="1" dirty="0" smtClean="0">
                <a:solidFill>
                  <a:srgbClr val="0070C0"/>
                </a:solidFill>
              </a:rPr>
              <a:t>сети</a:t>
            </a:r>
          </a:p>
          <a:p>
            <a:r>
              <a:rPr lang="ru-RU" sz="1400" dirty="0" smtClean="0"/>
              <a:t>Размещение  информации на сайт, </a:t>
            </a:r>
            <a:r>
              <a:rPr lang="ru-RU" sz="1400" dirty="0" err="1" smtClean="0"/>
              <a:t>соцсети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1560" y="3717032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627784" y="3789040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20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860032" y="3789040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7092280" y="3717032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 smtClean="0">
                <a:solidFill>
                  <a:schemeClr val="bg1"/>
                </a:solidFill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915816" y="6381328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20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83568" y="6381328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20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7236296" y="6309320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4860032" y="6381328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15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95" y="3140968"/>
            <a:ext cx="2155134" cy="328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427" y="332656"/>
            <a:ext cx="4139146" cy="584775"/>
          </a:xfrm>
        </p:spPr>
        <p:txBody>
          <a:bodyPr/>
          <a:lstStyle/>
          <a:p>
            <a:r>
              <a:rPr lang="ru-RU" b="1" dirty="0"/>
              <a:t>Пирамида проблем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220552" cy="90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23528" y="1628801"/>
            <a:ext cx="47165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i="1" dirty="0">
              <a:solidFill>
                <a:srgbClr val="00B05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827584" y="1340768"/>
            <a:ext cx="468052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Федеральный уровень – </a:t>
            </a:r>
            <a:r>
              <a:rPr lang="ru-RU" dirty="0" smtClean="0">
                <a:solidFill>
                  <a:srgbClr val="383FC2"/>
                </a:solidFill>
              </a:rPr>
              <a:t>не выявлены</a:t>
            </a:r>
            <a:endParaRPr lang="ru-RU" dirty="0">
              <a:solidFill>
                <a:srgbClr val="383FC2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27584" y="1844824"/>
            <a:ext cx="468052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Региональный </a:t>
            </a:r>
            <a:r>
              <a:rPr lang="ru-RU" dirty="0" smtClean="0"/>
              <a:t>уровень – </a:t>
            </a:r>
            <a:r>
              <a:rPr lang="ru-RU" dirty="0" smtClean="0">
                <a:solidFill>
                  <a:srgbClr val="383FC2"/>
                </a:solidFill>
              </a:rPr>
              <a:t>не выявлены</a:t>
            </a:r>
            <a:endParaRPr lang="ru-RU" dirty="0">
              <a:solidFill>
                <a:srgbClr val="383FC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55576" y="2924944"/>
            <a:ext cx="5184576" cy="24482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ru-RU" dirty="0" smtClean="0">
                <a:solidFill>
                  <a:srgbClr val="383FC2"/>
                </a:solidFill>
              </a:rPr>
              <a:t>1.Большой </a:t>
            </a:r>
            <a:r>
              <a:rPr lang="ru-RU" dirty="0" smtClean="0">
                <a:solidFill>
                  <a:srgbClr val="383FC2"/>
                </a:solidFill>
              </a:rPr>
              <a:t>поток </a:t>
            </a:r>
            <a:r>
              <a:rPr lang="ru-RU" dirty="0" smtClean="0">
                <a:solidFill>
                  <a:srgbClr val="383FC2"/>
                </a:solidFill>
              </a:rPr>
              <a:t> новостной </a:t>
            </a:r>
            <a:r>
              <a:rPr lang="ru-RU" dirty="0" smtClean="0">
                <a:solidFill>
                  <a:srgbClr val="383FC2"/>
                </a:solidFill>
              </a:rPr>
              <a:t>информации </a:t>
            </a:r>
          </a:p>
          <a:p>
            <a:pPr algn="l"/>
            <a:r>
              <a:rPr lang="ru-RU" dirty="0" smtClean="0">
                <a:solidFill>
                  <a:srgbClr val="383FC2"/>
                </a:solidFill>
              </a:rPr>
              <a:t>2. Отсутствие алгоритма сбора информации. </a:t>
            </a:r>
          </a:p>
          <a:p>
            <a:pPr algn="l"/>
            <a:r>
              <a:rPr lang="ru-RU" dirty="0" smtClean="0">
                <a:solidFill>
                  <a:srgbClr val="383FC2"/>
                </a:solidFill>
              </a:rPr>
              <a:t>3. Необходимость быстрого размещение на сайте, официальных страницах в социальных сетях.</a:t>
            </a:r>
          </a:p>
          <a:p>
            <a:pPr algn="l"/>
            <a:r>
              <a:rPr lang="ru-RU" dirty="0" smtClean="0">
                <a:solidFill>
                  <a:srgbClr val="383FC2"/>
                </a:solidFill>
              </a:rPr>
              <a:t> 4. Потеря актуальностей новостей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99592" y="2420888"/>
            <a:ext cx="4680520" cy="360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Уровень образовательной организации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55212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902" y="188640"/>
            <a:ext cx="7584705" cy="584775"/>
          </a:xfrm>
        </p:spPr>
        <p:txBody>
          <a:bodyPr/>
          <a:lstStyle/>
          <a:p>
            <a:r>
              <a:rPr lang="ru-RU" b="1" dirty="0" smtClean="0"/>
              <a:t>Карта целевого состояния процесса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«Оптимизация процесса подготовки и размещения информации на официальном сайте и социальных сетях </a:t>
            </a:r>
            <a:r>
              <a:rPr lang="ru-RU" sz="1600" dirty="0" smtClean="0"/>
              <a:t>»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915816" y="1484784"/>
            <a:ext cx="2016224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</a:t>
            </a:r>
            <a:r>
              <a:rPr lang="ru-RU" b="1" dirty="0" smtClean="0"/>
              <a:t>2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Классные  руководители</a:t>
            </a:r>
          </a:p>
          <a:p>
            <a:endParaRPr lang="ru-RU" dirty="0" smtClean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23528" y="1484784"/>
            <a:ext cx="2088232" cy="20882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ШАГ 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70C0"/>
                </a:solidFill>
              </a:rPr>
              <a:t>Директор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Поручение о размещении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информации на  сайте, социальных </a:t>
            </a:r>
            <a:r>
              <a:rPr lang="ru-RU" sz="1400" dirty="0" smtClean="0"/>
              <a:t>сетях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580112" y="1484784"/>
            <a:ext cx="2016224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</a:t>
            </a:r>
            <a:r>
              <a:rPr lang="ru-RU" b="1" dirty="0" smtClean="0"/>
              <a:t>3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Заместитель </a:t>
            </a:r>
            <a:r>
              <a:rPr lang="ru-RU" sz="1400" b="1" dirty="0" smtClean="0">
                <a:solidFill>
                  <a:srgbClr val="0070C0"/>
                </a:solidFill>
              </a:rPr>
              <a:t>директора</a:t>
            </a:r>
          </a:p>
          <a:p>
            <a:r>
              <a:rPr lang="ru-RU" sz="1400" dirty="0" smtClean="0"/>
              <a:t>Проверяет  предоставленную информацию , оцифровывает, отбирает фотографии</a:t>
            </a:r>
            <a:endParaRPr lang="ru-RU" sz="1400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420888"/>
            <a:ext cx="1872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 smtClean="0"/>
              <a:t>Сбор и подготовка информации и передача для проверки </a:t>
            </a:r>
            <a:endParaRPr lang="ru-RU" sz="1400" dirty="0"/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851920" y="4293096"/>
            <a:ext cx="2376264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5</a:t>
            </a:r>
            <a:endParaRPr lang="ru-RU" b="1" dirty="0" smtClean="0"/>
          </a:p>
          <a:p>
            <a:r>
              <a:rPr lang="ru-RU" dirty="0" smtClean="0"/>
              <a:t> </a:t>
            </a:r>
            <a:r>
              <a:rPr lang="ru-RU" sz="1400" b="1" dirty="0" smtClean="0">
                <a:solidFill>
                  <a:srgbClr val="0070C0"/>
                </a:solidFill>
              </a:rPr>
              <a:t>Отв. </a:t>
            </a:r>
            <a:r>
              <a:rPr lang="ru-RU" sz="1400" b="1" dirty="0" smtClean="0">
                <a:solidFill>
                  <a:srgbClr val="0070C0"/>
                </a:solidFill>
              </a:rPr>
              <a:t>за сайт, социальные </a:t>
            </a:r>
            <a:r>
              <a:rPr lang="ru-RU" sz="1400" b="1" dirty="0" smtClean="0">
                <a:solidFill>
                  <a:srgbClr val="0070C0"/>
                </a:solidFill>
              </a:rPr>
              <a:t>сети</a:t>
            </a:r>
          </a:p>
          <a:p>
            <a:r>
              <a:rPr lang="ru-RU" sz="1400" dirty="0" smtClean="0"/>
              <a:t>Размещение  информации на сайт, </a:t>
            </a:r>
            <a:r>
              <a:rPr lang="ru-RU" sz="1400" dirty="0" err="1" smtClean="0"/>
              <a:t>соцсети</a:t>
            </a:r>
            <a:endParaRPr lang="ru-RU" sz="1400" dirty="0" smtClean="0"/>
          </a:p>
          <a:p>
            <a:endParaRPr lang="ru-RU" dirty="0" smtClean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11560" y="3717032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3131840" y="3789040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5-10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5796136" y="3789040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5-10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427984" y="6381328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331640" y="6381328"/>
            <a:ext cx="1440160" cy="288032"/>
          </a:xfrm>
          <a:prstGeom prst="roundRect">
            <a:avLst/>
          </a:prstGeom>
          <a:solidFill>
            <a:srgbClr val="0091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</a:rPr>
              <a:t>5-10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мин.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1043608" y="4293096"/>
            <a:ext cx="2376264" cy="194421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/>
              <a:t>ШАГ 4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Заместитель директора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r>
              <a:rPr lang="ru-RU" sz="1400" dirty="0" smtClean="0"/>
              <a:t>Корректировка, проверка  и передает информацию для размещения  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386438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63695" cy="1077218"/>
          </a:xfrm>
        </p:spPr>
        <p:txBody>
          <a:bodyPr/>
          <a:lstStyle/>
          <a:p>
            <a:r>
              <a:rPr lang="ru-RU" dirty="0"/>
              <a:t>План мероприятий по</a:t>
            </a:r>
            <a:br>
              <a:rPr lang="ru-RU" dirty="0"/>
            </a:br>
            <a:r>
              <a:rPr lang="ru-RU" dirty="0"/>
              <a:t> устранению проблем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397000"/>
          <a:ext cx="8568951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7"/>
                <a:gridCol w="2616291"/>
                <a:gridCol w="30963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Анализ проблем 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Проблемы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rgbClr val="383FC2"/>
                          </a:solidFill>
                          <a:latin typeface="+mn-lt"/>
                          <a:ea typeface="+mn-ea"/>
                          <a:cs typeface="+mn-cs"/>
                        </a:rPr>
                        <a:t>Вклад в достижения цели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единой стилистики текстовых документов 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шаблона, с указанием требований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 шаблона для размещения информации (точное соответствие требованиям к оформлению и содержанию)</a:t>
                      </a:r>
                    </a:p>
                    <a:p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Отсутствие ограничения на количество и размер </a:t>
                      </a:r>
                      <a:r>
                        <a:rPr lang="ru-RU" sz="1600" dirty="0" err="1" smtClean="0"/>
                        <a:t>медиа-файлов</a:t>
                      </a:r>
                      <a:r>
                        <a:rPr lang="ru-RU" sz="1600" dirty="0" smtClean="0"/>
                        <a:t> для размещения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единого шаблона для выгрузки </a:t>
                      </a:r>
                      <a:r>
                        <a:rPr lang="ru-RU" sz="1600" dirty="0" err="1" smtClean="0"/>
                        <a:t>медиа-файлов</a:t>
                      </a:r>
                      <a:r>
                        <a:rPr lang="ru-RU" sz="1600" dirty="0" smtClean="0"/>
                        <a:t> 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Постоянное использование единого шаблона в цифровом виде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Длительность процесса размещения информации на сайте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Внедрение стандартной операционной процедуры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Создание алгоритма работы для размещения информации на сайте, социальных сетях </a:t>
                      </a:r>
                      <a:endParaRPr lang="ru-RU" sz="1600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427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51937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412776"/>
          <a:ext cx="849694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312368"/>
                <a:gridCol w="2880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Устранили потерю времени в процессе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383FC2"/>
                          </a:solidFill>
                        </a:rPr>
                        <a:t>Организовали</a:t>
                      </a:r>
                      <a:endParaRPr lang="ru-RU" dirty="0">
                        <a:solidFill>
                          <a:srgbClr val="383FC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83FC2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88900" indent="0"/>
                      <a:r>
                        <a:rPr lang="ru-RU" dirty="0" smtClean="0"/>
                        <a:t>Согласование содержания текста новостей .</a:t>
                      </a:r>
                    </a:p>
                    <a:p>
                      <a:pPr marL="88900" indent="0"/>
                      <a:r>
                        <a:rPr lang="ru-RU" dirty="0" smtClean="0"/>
                        <a:t>Обучение педагогов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marL="88900" indent="0"/>
                      <a:r>
                        <a:rPr lang="ru-RU" dirty="0" smtClean="0"/>
                        <a:t>работе с сайтом, </a:t>
                      </a:r>
                      <a:r>
                        <a:rPr lang="ru-RU" dirty="0" err="1" smtClean="0"/>
                        <a:t>соцсетями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/>
                      <a:r>
                        <a:rPr lang="ru-RU" dirty="0" smtClean="0"/>
                        <a:t>Самопроверку информации при создании новости с помощью шаблона Своевременное размещение новостей на сайте , </a:t>
                      </a:r>
                      <a:r>
                        <a:rPr lang="ru-RU" dirty="0" err="1" smtClean="0"/>
                        <a:t>соцсетей</a:t>
                      </a:r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без опозданий. </a:t>
                      </a:r>
                    </a:p>
                    <a:p>
                      <a:pPr marL="88900" indent="0"/>
                      <a:r>
                        <a:rPr lang="ru-RU" dirty="0" smtClean="0"/>
                        <a:t>Повысилось качество  и количество новостной информации размещенной на сайте и в социальных сетях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indent="0"/>
                      <a:r>
                        <a:rPr lang="ru-RU" dirty="0" smtClean="0"/>
                        <a:t>Внедряются улучшения по освещению деятельности учреждения в сети Интернет. </a:t>
                      </a:r>
                    </a:p>
                    <a:p>
                      <a:pPr marL="176213" indent="0"/>
                      <a:endParaRPr lang="ru-RU" dirty="0" smtClean="0"/>
                    </a:p>
                    <a:p>
                      <a:pPr marL="176213" indent="0"/>
                      <a:r>
                        <a:rPr lang="ru-RU" dirty="0" smtClean="0"/>
                        <a:t>Улучшился внутренний психологический микроклимат в учреждении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437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020" y="260648"/>
            <a:ext cx="4849726" cy="584775"/>
          </a:xfrm>
        </p:spPr>
        <p:txBody>
          <a:bodyPr/>
          <a:lstStyle/>
          <a:p>
            <a:r>
              <a:rPr lang="ru-RU" dirty="0"/>
              <a:t>Достигнутые результаты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499113362"/>
              </p:ext>
            </p:extLst>
          </p:nvPr>
        </p:nvGraphicFramePr>
        <p:xfrm>
          <a:off x="1547664" y="4293096"/>
          <a:ext cx="6624736" cy="226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2585544"/>
              </p:ext>
            </p:extLst>
          </p:nvPr>
        </p:nvGraphicFramePr>
        <p:xfrm>
          <a:off x="467545" y="1248092"/>
          <a:ext cx="8280920" cy="275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7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499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0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 (</a:t>
                      </a:r>
                      <a:r>
                        <a:rPr lang="ru-RU" sz="1600" dirty="0" err="1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383FC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результат, эффект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6858">
                <a:tc>
                  <a:txBody>
                    <a:bodyPr/>
                    <a:lstStyle/>
                    <a:p>
                      <a:pPr marL="0" marR="0" indent="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0825" algn="l"/>
                        </a:tabLst>
                        <a:defRPr/>
                      </a:pPr>
                      <a:r>
                        <a:rPr lang="ru-RU" sz="1400" dirty="0" smtClean="0"/>
                        <a:t>1. Сокращение времени подготовки новостной информации </a:t>
                      </a:r>
                      <a:endParaRPr lang="en-US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520825" algn="l"/>
                        </a:tabLst>
                        <a:defRPr/>
                      </a:pPr>
                      <a:r>
                        <a:rPr lang="en-US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400" dirty="0" smtClean="0"/>
                        <a:t>2.Сокращение времени на размещение новостной информации 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176213"/>
                      <a:r>
                        <a:rPr lang="ru-RU" sz="1400" dirty="0" smtClean="0"/>
                        <a:t>3. Формирование единого стиля оформления.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1.120-180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минут. в месяц</a:t>
                      </a: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30 минут</a:t>
                      </a: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30 минут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88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l" defTabSz="914400" rtl="0" eaLnBrk="1" latinLnBrk="0" hangingPunct="1">
                        <a:buAutoNum type="arabicPeriod"/>
                      </a:pP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</a:t>
                      </a: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минут</a:t>
                      </a: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минут</a:t>
                      </a: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endParaRPr lang="ru-RU" sz="1400" b="0" kern="1200" baseline="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88900" indent="0" algn="l" defTabSz="914400" rtl="0" eaLnBrk="1" latinLnBrk="0" hangingPunct="1">
                        <a:buAutoNum type="arabicPeriod"/>
                      </a:pPr>
                      <a:r>
                        <a:rPr lang="ru-RU" sz="14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минут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76213" algn="l" defTabSz="914400" rtl="0" eaLnBrk="1" latinLnBrk="0" hangingPunct="1"/>
                      <a:r>
                        <a:rPr lang="ru-RU" sz="1400" dirty="0" smtClean="0"/>
                        <a:t>1. Своевременное размещение новостной информации. </a:t>
                      </a:r>
                    </a:p>
                    <a:p>
                      <a:pPr marL="0" indent="176213" algn="l" defTabSz="914400" rtl="0" eaLnBrk="1" latinLnBrk="0" hangingPunct="1"/>
                      <a:r>
                        <a:rPr lang="ru-RU" sz="1400" dirty="0" smtClean="0"/>
                        <a:t>2. Сбережение времени. </a:t>
                      </a:r>
                    </a:p>
                    <a:p>
                      <a:pPr marL="0" indent="176213" algn="l" defTabSz="914400" rtl="0" eaLnBrk="1" latinLnBrk="0" hangingPunct="1"/>
                      <a:r>
                        <a:rPr lang="ru-RU" sz="1400" dirty="0" smtClean="0"/>
                        <a:t>3. Формирование единого стиля текста и оформления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65417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10333</TotalTime>
  <Words>773</Words>
  <Application>Microsoft Office PowerPoint</Application>
  <PresentationFormat>Экран (4:3)</PresentationFormat>
  <Paragraphs>181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«Оптимизация процесса размещения информации на сайте, официальных страницах в социальных сетях МКОУ «Санаторная школа-интернат №82»</vt:lpstr>
      <vt:lpstr>Слайд 2</vt:lpstr>
      <vt:lpstr>Команда проекта</vt:lpstr>
      <vt:lpstr>Карта текущего состояния процесса</vt:lpstr>
      <vt:lpstr>Пирамида проблем</vt:lpstr>
      <vt:lpstr>Карта целевого состояния процесса</vt:lpstr>
      <vt:lpstr>План мероприятий по  устранению проблем</vt:lpstr>
      <vt:lpstr>Достигнутые результаты</vt:lpstr>
      <vt:lpstr>Достигнутые результаты</vt:lpstr>
      <vt:lpstr>Результаты проекта </vt:lpstr>
      <vt:lpstr>Результаты проекта.Разработанные стандарты (СОК) по внедренным улучшениям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ТАНЕЧКА</cp:lastModifiedBy>
  <cp:revision>616</cp:revision>
  <cp:lastPrinted>2019-02-18T01:46:55Z</cp:lastPrinted>
  <dcterms:created xsi:type="dcterms:W3CDTF">2007-01-29T08:57:19Z</dcterms:created>
  <dcterms:modified xsi:type="dcterms:W3CDTF">2024-06-02T15:28:18Z</dcterms:modified>
</cp:coreProperties>
</file>