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6" r:id="rId1"/>
    <p:sldMasterId id="2147483959" r:id="rId2"/>
    <p:sldMasterId id="2147483962" r:id="rId3"/>
  </p:sldMasterIdLst>
  <p:notesMasterIdLst>
    <p:notesMasterId r:id="rId11"/>
  </p:notesMasterIdLst>
  <p:sldIdLst>
    <p:sldId id="259" r:id="rId4"/>
    <p:sldId id="298" r:id="rId5"/>
    <p:sldId id="300" r:id="rId6"/>
    <p:sldId id="299" r:id="rId7"/>
    <p:sldId id="301" r:id="rId8"/>
    <p:sldId id="302" r:id="rId9"/>
    <p:sldId id="281" r:id="rId1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42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-12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DF253B-7B25-40C0-B658-F0F7638A47C3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C2301A-3E02-4EAD-9820-B4DB40BD00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7497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2301A-3E02-4EAD-9820-B4DB40BD00ED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0691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64C0-0A5B-4562-822B-772F1F80A08D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ACF9-6DB0-4154-BEE5-5504EC481B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0021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64C0-0A5B-4562-822B-772F1F80A08D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ACF9-6DB0-4154-BEE5-5504EC481B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43039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2"/>
            <a:ext cx="80772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64C0-0A5B-4562-822B-772F1F80A08D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ACF9-6DB0-4154-BEE5-5504EC481B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8576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1" y="1484784"/>
            <a:ext cx="8328047" cy="5144830"/>
          </a:xfrm>
          <a:prstGeom prst="rect">
            <a:avLst/>
          </a:prstGeom>
        </p:spPr>
      </p:pic>
      <p:pic>
        <p:nvPicPr>
          <p:cNvPr id="11" name="Picture 2" descr="D:\Work\Bachti\!!!ВНУТРЕННИЕ\декабрь\презентация\gerb_obl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5620" y="121714"/>
            <a:ext cx="868070" cy="93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0008" y="1484786"/>
            <a:ext cx="71743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6000" kern="1200" baseline="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</a:lstStyle>
          <a:p>
            <a:pPr lvl="0" defTabSz="396000"/>
            <a:r>
              <a:rPr lang="ru-RU" dirty="0"/>
              <a:t>Название проекта</a:t>
            </a:r>
          </a:p>
        </p:txBody>
      </p:sp>
      <p:sp>
        <p:nvSpPr>
          <p:cNvPr id="16" name="Текст 2"/>
          <p:cNvSpPr>
            <a:spLocks noGrp="1"/>
          </p:cNvSpPr>
          <p:nvPr>
            <p:ph idx="1" hasCustomPrompt="1"/>
          </p:nvPr>
        </p:nvSpPr>
        <p:spPr>
          <a:xfrm>
            <a:off x="891105" y="3594394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2400" dirty="0" smtClean="0">
                <a:solidFill>
                  <a:srgbClr val="3B4555"/>
                </a:solidFill>
                <a:latin typeface="Futura PT Book" pitchFamily="34" charset="-52"/>
              </a:defRPr>
            </a:lvl1pPr>
            <a:lvl2pPr>
              <a:defRPr lang="ru-RU" dirty="0" smtClean="0">
                <a:latin typeface="Arial" charset="0"/>
              </a:defRPr>
            </a:lvl2pPr>
            <a:lvl3pPr>
              <a:defRPr lang="ru-RU" dirty="0" smtClean="0">
                <a:latin typeface="Arial" charset="0"/>
              </a:defRPr>
            </a:lvl3pPr>
            <a:lvl4pPr>
              <a:defRPr lang="ru-RU" dirty="0" smtClean="0">
                <a:latin typeface="Arial" charset="0"/>
              </a:defRPr>
            </a:lvl4pPr>
            <a:lvl5pPr>
              <a:defRPr lang="ru-RU" dirty="0">
                <a:latin typeface="Arial" charset="0"/>
              </a:defRPr>
            </a:lvl5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Автор</a:t>
            </a:r>
          </a:p>
        </p:txBody>
      </p:sp>
      <p:sp>
        <p:nvSpPr>
          <p:cNvPr id="17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2051721" y="121714"/>
            <a:ext cx="1008112" cy="10418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Логотип ведомства</a:t>
            </a:r>
          </a:p>
        </p:txBody>
      </p:sp>
    </p:spTree>
    <p:extLst>
      <p:ext uri="{BB962C8B-B14F-4D97-AF65-F5344CB8AC3E}">
        <p14:creationId xmlns:p14="http://schemas.microsoft.com/office/powerpoint/2010/main" xmlns="" val="3460242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1" y="1484784"/>
            <a:ext cx="8328047" cy="5144830"/>
          </a:xfrm>
          <a:prstGeom prst="rect">
            <a:avLst/>
          </a:prstGeom>
        </p:spPr>
      </p:pic>
      <p:pic>
        <p:nvPicPr>
          <p:cNvPr id="11" name="Picture 2" descr="D:\Work\Bachti\!!!ВНУТРЕННИЕ\декабрь\презентация\gerb_obl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5620" y="121714"/>
            <a:ext cx="868070" cy="93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0008" y="1484786"/>
            <a:ext cx="71743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6000" kern="1200" baseline="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</a:lstStyle>
          <a:p>
            <a:pPr lvl="0" defTabSz="396000"/>
            <a:r>
              <a:rPr lang="ru-RU" dirty="0"/>
              <a:t>Название проекта</a:t>
            </a:r>
          </a:p>
        </p:txBody>
      </p:sp>
      <p:sp>
        <p:nvSpPr>
          <p:cNvPr id="16" name="Текст 2"/>
          <p:cNvSpPr>
            <a:spLocks noGrp="1"/>
          </p:cNvSpPr>
          <p:nvPr>
            <p:ph idx="1" hasCustomPrompt="1"/>
          </p:nvPr>
        </p:nvSpPr>
        <p:spPr>
          <a:xfrm>
            <a:off x="891105" y="3594394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2400" dirty="0" smtClean="0">
                <a:solidFill>
                  <a:srgbClr val="3B4555"/>
                </a:solidFill>
                <a:latin typeface="Futura PT Book" pitchFamily="34" charset="-52"/>
              </a:defRPr>
            </a:lvl1pPr>
            <a:lvl2pPr>
              <a:defRPr lang="ru-RU" dirty="0" smtClean="0">
                <a:latin typeface="Arial" charset="0"/>
              </a:defRPr>
            </a:lvl2pPr>
            <a:lvl3pPr>
              <a:defRPr lang="ru-RU" dirty="0" smtClean="0">
                <a:latin typeface="Arial" charset="0"/>
              </a:defRPr>
            </a:lvl3pPr>
            <a:lvl4pPr>
              <a:defRPr lang="ru-RU" dirty="0" smtClean="0">
                <a:latin typeface="Arial" charset="0"/>
              </a:defRPr>
            </a:lvl4pPr>
            <a:lvl5pPr>
              <a:defRPr lang="ru-RU" dirty="0">
                <a:latin typeface="Arial" charset="0"/>
              </a:defRPr>
            </a:lvl5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Автор</a:t>
            </a:r>
          </a:p>
        </p:txBody>
      </p:sp>
      <p:sp>
        <p:nvSpPr>
          <p:cNvPr id="17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2051721" y="121714"/>
            <a:ext cx="1008112" cy="10418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Логотип ведомства</a:t>
            </a:r>
          </a:p>
        </p:txBody>
      </p:sp>
    </p:spTree>
    <p:extLst>
      <p:ext uri="{BB962C8B-B14F-4D97-AF65-F5344CB8AC3E}">
        <p14:creationId xmlns:p14="http://schemas.microsoft.com/office/powerpoint/2010/main" xmlns="" val="2001847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0482" y="2"/>
            <a:ext cx="778356" cy="1264491"/>
          </a:xfrm>
          <a:prstGeom prst="rect">
            <a:avLst/>
          </a:prstGeom>
        </p:spPr>
      </p:pic>
      <p:pic>
        <p:nvPicPr>
          <p:cNvPr id="5" name="Picture 2" descr="D:\Work\Bachti\!!!ВНУТРЕННИЕ\декабрь\презентация\фотозона размер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81649" y="121714"/>
            <a:ext cx="1176868" cy="931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50818" y="760350"/>
            <a:ext cx="32742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>
              <a:defRPr lang="ru-RU" sz="3200" kern="120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</a:lstStyle>
          <a:p>
            <a:r>
              <a:rPr lang="ru-RU" sz="3200" dirty="0">
                <a:solidFill>
                  <a:srgbClr val="3B4555"/>
                </a:solidFill>
                <a:latin typeface="Futura PT Medium" pitchFamily="34" charset="-52"/>
              </a:rPr>
              <a:t>Заголовок слайда</a:t>
            </a:r>
          </a:p>
        </p:txBody>
      </p:sp>
      <p:sp>
        <p:nvSpPr>
          <p:cNvPr id="13" name="Текст 2"/>
          <p:cNvSpPr>
            <a:spLocks noGrp="1"/>
          </p:cNvSpPr>
          <p:nvPr>
            <p:ph idx="1" hasCustomPrompt="1"/>
          </p:nvPr>
        </p:nvSpPr>
        <p:spPr>
          <a:xfrm>
            <a:off x="899593" y="1556793"/>
            <a:ext cx="78034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2400" dirty="0" smtClean="0">
                <a:solidFill>
                  <a:srgbClr val="3B4555"/>
                </a:solidFill>
                <a:latin typeface="Futura PT Book" pitchFamily="34" charset="-52"/>
              </a:defRPr>
            </a:lvl1pPr>
            <a:lvl2pPr>
              <a:defRPr lang="ru-RU" dirty="0" smtClean="0">
                <a:latin typeface="Arial" charset="0"/>
              </a:defRPr>
            </a:lvl2pPr>
            <a:lvl3pPr>
              <a:defRPr lang="ru-RU" dirty="0" smtClean="0">
                <a:latin typeface="Arial" charset="0"/>
              </a:defRPr>
            </a:lvl3pPr>
            <a:lvl4pPr>
              <a:defRPr lang="ru-RU" dirty="0" smtClean="0">
                <a:latin typeface="Arial" charset="0"/>
              </a:defRPr>
            </a:lvl4pPr>
            <a:lvl5pPr>
              <a:defRPr lang="ru-RU" dirty="0">
                <a:latin typeface="Arial" charset="0"/>
              </a:defRPr>
            </a:lvl5pPr>
          </a:lstStyle>
          <a:p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Текст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endParaRPr lang="ru-RU" sz="2400" dirty="0">
              <a:solidFill>
                <a:srgbClr val="3B4555"/>
              </a:solidFill>
              <a:latin typeface="Futura PT Book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93830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1" y="1484784"/>
            <a:ext cx="8328047" cy="5144830"/>
          </a:xfrm>
          <a:prstGeom prst="rect">
            <a:avLst/>
          </a:prstGeom>
        </p:spPr>
      </p:pic>
      <p:pic>
        <p:nvPicPr>
          <p:cNvPr id="11" name="Picture 2" descr="D:\Work\Bachti\!!!ВНУТРЕННИЕ\декабрь\презентация\gerb_obl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5620" y="121714"/>
            <a:ext cx="868070" cy="93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0008" y="1484785"/>
            <a:ext cx="717436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4500" kern="1200" baseline="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</a:lstStyle>
          <a:p>
            <a:pPr lvl="0" defTabSz="297000"/>
            <a:r>
              <a:rPr lang="ru-RU" dirty="0"/>
              <a:t>Название проекта</a:t>
            </a:r>
          </a:p>
        </p:txBody>
      </p:sp>
      <p:sp>
        <p:nvSpPr>
          <p:cNvPr id="16" name="Текст 2"/>
          <p:cNvSpPr>
            <a:spLocks noGrp="1"/>
          </p:cNvSpPr>
          <p:nvPr>
            <p:ph idx="1" hasCustomPrompt="1"/>
          </p:nvPr>
        </p:nvSpPr>
        <p:spPr>
          <a:xfrm>
            <a:off x="891105" y="3594394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1800" dirty="0" smtClean="0">
                <a:solidFill>
                  <a:srgbClr val="3B4555"/>
                </a:solidFill>
                <a:latin typeface="Futura PT Book" pitchFamily="34" charset="-52"/>
              </a:defRPr>
            </a:lvl1pPr>
            <a:lvl2pPr>
              <a:defRPr lang="ru-RU" dirty="0" smtClean="0">
                <a:latin typeface="Arial" charset="0"/>
              </a:defRPr>
            </a:lvl2pPr>
            <a:lvl3pPr>
              <a:defRPr lang="ru-RU" dirty="0" smtClean="0">
                <a:latin typeface="Arial" charset="0"/>
              </a:defRPr>
            </a:lvl3pPr>
            <a:lvl4pPr>
              <a:defRPr lang="ru-RU" dirty="0" smtClean="0">
                <a:latin typeface="Arial" charset="0"/>
              </a:defRPr>
            </a:lvl4pPr>
            <a:lvl5pPr>
              <a:defRPr lang="ru-RU" dirty="0">
                <a:latin typeface="Arial" charset="0"/>
              </a:defRPr>
            </a:lvl5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Автор</a:t>
            </a:r>
          </a:p>
        </p:txBody>
      </p:sp>
      <p:sp>
        <p:nvSpPr>
          <p:cNvPr id="17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2051721" y="121714"/>
            <a:ext cx="1008112" cy="10418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88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dirty="0"/>
              <a:t>Логотип ведомства</a:t>
            </a:r>
          </a:p>
        </p:txBody>
      </p:sp>
    </p:spTree>
    <p:extLst>
      <p:ext uri="{BB962C8B-B14F-4D97-AF65-F5344CB8AC3E}">
        <p14:creationId xmlns:p14="http://schemas.microsoft.com/office/powerpoint/2010/main" xmlns="" val="2951515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0482" y="2"/>
            <a:ext cx="778356" cy="1264491"/>
          </a:xfrm>
          <a:prstGeom prst="rect">
            <a:avLst/>
          </a:prstGeom>
        </p:spPr>
      </p:pic>
      <p:pic>
        <p:nvPicPr>
          <p:cNvPr id="5" name="Picture 2" descr="D:\Work\Bachti\!!!ВНУТРЕННИЕ\декабрь\презентация\фотозона размер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81649" y="121714"/>
            <a:ext cx="1176868" cy="931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15122" y="760350"/>
            <a:ext cx="27456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>
              <a:defRPr lang="ru-RU" sz="2400" kern="120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</a:lstStyle>
          <a:p>
            <a:r>
              <a:rPr lang="ru-RU" sz="2400" dirty="0">
                <a:solidFill>
                  <a:srgbClr val="3B4555"/>
                </a:solidFill>
                <a:latin typeface="Futura PT Medium" pitchFamily="34" charset="-52"/>
              </a:rPr>
              <a:t>Заголовок слайда</a:t>
            </a:r>
          </a:p>
        </p:txBody>
      </p:sp>
      <p:sp>
        <p:nvSpPr>
          <p:cNvPr id="13" name="Текст 2"/>
          <p:cNvSpPr>
            <a:spLocks noGrp="1"/>
          </p:cNvSpPr>
          <p:nvPr>
            <p:ph idx="1" hasCustomPrompt="1"/>
          </p:nvPr>
        </p:nvSpPr>
        <p:spPr>
          <a:xfrm>
            <a:off x="899593" y="1556792"/>
            <a:ext cx="78034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1800" dirty="0" smtClean="0">
                <a:solidFill>
                  <a:srgbClr val="3B4555"/>
                </a:solidFill>
                <a:latin typeface="Futura PT Book" pitchFamily="34" charset="-52"/>
              </a:defRPr>
            </a:lvl1pPr>
            <a:lvl2pPr>
              <a:defRPr lang="ru-RU" dirty="0" smtClean="0">
                <a:latin typeface="Arial" charset="0"/>
              </a:defRPr>
            </a:lvl2pPr>
            <a:lvl3pPr>
              <a:defRPr lang="ru-RU" dirty="0" smtClean="0">
                <a:latin typeface="Arial" charset="0"/>
              </a:defRPr>
            </a:lvl3pPr>
            <a:lvl4pPr>
              <a:defRPr lang="ru-RU" dirty="0" smtClean="0">
                <a:latin typeface="Arial" charset="0"/>
              </a:defRPr>
            </a:lvl4pPr>
            <a:lvl5pPr>
              <a:defRPr lang="ru-RU" dirty="0">
                <a:latin typeface="Arial" charset="0"/>
              </a:defRPr>
            </a:lvl5pPr>
          </a:lstStyle>
          <a:p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Текст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18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18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endParaRPr lang="ru-RU" sz="1800" dirty="0">
              <a:solidFill>
                <a:srgbClr val="3B4555"/>
              </a:solidFill>
              <a:latin typeface="Futura PT Book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792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64C0-0A5B-4562-822B-772F1F80A08D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ACF9-6DB0-4154-BEE5-5504EC481B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19277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64C0-0A5B-4562-822B-772F1F80A08D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ACF9-6DB0-4154-BEE5-5504EC481B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870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600204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64C0-0A5B-4562-822B-772F1F80A08D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ACF9-6DB0-4154-BEE5-5504EC481B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9990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64C0-0A5B-4562-822B-772F1F80A08D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ACF9-6DB0-4154-BEE5-5504EC481B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9195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64C0-0A5B-4562-822B-772F1F80A08D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ACF9-6DB0-4154-BEE5-5504EC481B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8681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64C0-0A5B-4562-822B-772F1F80A08D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ACF9-6DB0-4154-BEE5-5504EC481B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094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64C0-0A5B-4562-822B-772F1F80A08D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ACF9-6DB0-4154-BEE5-5504EC481B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5847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64C0-0A5B-4562-822B-772F1F80A08D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6ACF9-6DB0-4154-BEE5-5504EC481B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8203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864C0-0A5B-4562-822B-772F1F80A08D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6ACF9-6DB0-4154-BEE5-5504EC481B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400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48" r:id="rId2"/>
    <p:sldLayoutId id="2147483949" r:id="rId3"/>
    <p:sldLayoutId id="2147483950" r:id="rId4"/>
    <p:sldLayoutId id="2147483951" r:id="rId5"/>
    <p:sldLayoutId id="2147483952" r:id="rId6"/>
    <p:sldLayoutId id="2147483953" r:id="rId7"/>
    <p:sldLayoutId id="2147483954" r:id="rId8"/>
    <p:sldLayoutId id="2147483955" r:id="rId9"/>
    <p:sldLayoutId id="2147483956" r:id="rId10"/>
    <p:sldLayoutId id="2147483957" r:id="rId11"/>
    <p:sldLayoutId id="214748395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30929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020455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internat82@yandex.ru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internat82.nethouse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866333"/>
            <a:ext cx="8335108" cy="1815882"/>
          </a:xfrm>
        </p:spPr>
        <p:txBody>
          <a:bodyPr/>
          <a:lstStyle/>
          <a:p>
            <a:r>
              <a:rPr sz="3200" b="1" smtClean="0"/>
              <a:t>ПРОЕКТ  ЛИН-ПРОЕКТА</a:t>
            </a:r>
            <a:br>
              <a:rPr sz="3200" b="1" smtClean="0"/>
            </a:br>
            <a:r>
              <a:rPr sz="2400" b="1" smtClean="0"/>
              <a:t/>
            </a:r>
            <a:br>
              <a:rPr sz="2400" b="1" smtClean="0"/>
            </a:br>
            <a:r>
              <a:rPr sz="2800" b="1" smtClean="0"/>
              <a:t>«</a:t>
            </a:r>
            <a:r>
              <a:rPr sz="2800" b="1" smtClean="0"/>
              <a:t>Оптимизация  мониторинга  по  гриппу,</a:t>
            </a:r>
            <a:br>
              <a:rPr sz="2800" b="1" smtClean="0"/>
            </a:br>
            <a:r>
              <a:rPr sz="2800" b="1" smtClean="0"/>
              <a:t> ОРВИ, ОРЗ»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10619" y="193432"/>
            <a:ext cx="5816858" cy="978729"/>
          </a:xfrm>
        </p:spPr>
        <p:txBody>
          <a:bodyPr/>
          <a:lstStyle/>
          <a:p>
            <a:pPr marL="0" indent="0" algn="ctr">
              <a:buNone/>
            </a:pPr>
            <a:r>
              <a:rPr sz="1800" smtClean="0">
                <a:solidFill>
                  <a:srgbClr val="002060"/>
                </a:solidFill>
              </a:rPr>
              <a:t>Муниципальное казенное общеобразовательное  учреждение "Санаторная школа-интернат №82</a:t>
            </a:r>
            <a:r>
              <a:rPr sz="1800" b="1" smtClean="0">
                <a:solidFill>
                  <a:srgbClr val="002060"/>
                </a:solidFill>
              </a:rPr>
              <a:t>",</a:t>
            </a:r>
          </a:p>
          <a:p>
            <a:pPr marL="0" indent="0" algn="ctr">
              <a:buNone/>
            </a:pPr>
            <a:r>
              <a:rPr sz="1800" b="1" smtClean="0">
                <a:solidFill>
                  <a:srgbClr val="002060"/>
                </a:solidFill>
              </a:rPr>
              <a:t> г. Новокузнецк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4655" y="4888872"/>
            <a:ext cx="2716040" cy="10411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уководитель проекта :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Гусакова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Т.Г., заместитель директора по ВР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91754" y="6111089"/>
            <a:ext cx="946554" cy="19917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893" y="-1"/>
            <a:ext cx="1214438" cy="1388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2872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571984" y="207511"/>
            <a:ext cx="516641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 smtClean="0"/>
              <a:t>ПАСПОРТ</a:t>
            </a:r>
            <a:r>
              <a:rPr lang="ru-RU" sz="2000" dirty="0" smtClean="0"/>
              <a:t> ЛИН-ПРОЕКТА</a:t>
            </a:r>
          </a:p>
          <a:p>
            <a:pPr algn="ctr"/>
            <a:r>
              <a:rPr lang="ru-RU" sz="2000" b="1" dirty="0" smtClean="0"/>
              <a:t> </a:t>
            </a:r>
            <a:r>
              <a:rPr lang="ru-RU" sz="2000" b="1" dirty="0" smtClean="0"/>
              <a:t>«Оптимизация  мониторинга  по  гриппу, ОРВИ, ОРЗ»</a:t>
            </a:r>
            <a:endParaRPr lang="ru-RU" sz="2000" dirty="0" smtClean="0"/>
          </a:p>
          <a:p>
            <a:r>
              <a:rPr lang="ru-RU" sz="2000" dirty="0" smtClean="0"/>
              <a:t> </a:t>
            </a:r>
          </a:p>
          <a:p>
            <a:pPr algn="ctr"/>
            <a:endParaRPr lang="en-US" sz="2000" b="1" dirty="0" smtClean="0">
              <a:solidFill>
                <a:schemeClr val="accent1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>
              <a:solidFill>
                <a:schemeClr val="accent1">
                  <a:lumMod val="25000"/>
                </a:schemeClr>
              </a:solidFill>
            </a:endParaRPr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0698163" cy="756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02911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3363" y="1648870"/>
            <a:ext cx="7326879" cy="461665"/>
          </a:xfrm>
        </p:spPr>
        <p:txBody>
          <a:bodyPr/>
          <a:lstStyle/>
          <a:p>
            <a:r>
              <a:rPr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КООРДИНАТОРЫ И ИСПОЛНИТЕЛИ ПРОЕКТА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2695" y="1719410"/>
            <a:ext cx="80570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cs typeface="Arial" pitchFamily="34" charset="0"/>
              </a:rPr>
              <a:t>Заказчики проекта  </a:t>
            </a:r>
            <a:r>
              <a:rPr lang="ru-RU" b="1" dirty="0" smtClean="0">
                <a:cs typeface="Arial" pitchFamily="34" charset="0"/>
              </a:rPr>
              <a:t> </a:t>
            </a:r>
            <a:r>
              <a:rPr lang="ru-RU" dirty="0" smtClean="0">
                <a:cs typeface="Arial" pitchFamily="34" charset="0"/>
              </a:rPr>
              <a:t>-  Ерохина М.В.,  директор  </a:t>
            </a:r>
            <a:r>
              <a:rPr lang="ru-RU" dirty="0" smtClean="0">
                <a:ea typeface="Times New Roman" pitchFamily="18" charset="0"/>
                <a:cs typeface="Arial" pitchFamily="34" charset="0"/>
              </a:rPr>
              <a:t>МКОУ </a:t>
            </a:r>
            <a:r>
              <a:rPr lang="ru-RU" dirty="0" smtClean="0">
                <a:ea typeface="Times New Roman" pitchFamily="18" charset="0"/>
                <a:cs typeface="Arial" pitchFamily="34" charset="0"/>
              </a:rPr>
              <a:t>«Санаторная школа-интернат №82»</a:t>
            </a:r>
            <a:r>
              <a:rPr lang="ru-RU" dirty="0" smtClean="0">
                <a:cs typeface="Arial" pitchFamily="34" charset="0"/>
              </a:rPr>
              <a:t/>
            </a:r>
            <a:br>
              <a:rPr lang="ru-RU" dirty="0" smtClean="0">
                <a:cs typeface="Arial" pitchFamily="34" charset="0"/>
              </a:rPr>
            </a:br>
            <a:r>
              <a:rPr lang="ru-RU" b="1" dirty="0" smtClean="0">
                <a:cs typeface="Arial" pitchFamily="34" charset="0"/>
              </a:rPr>
              <a:t>Руководитель проекта </a:t>
            </a:r>
            <a:r>
              <a:rPr lang="ru-RU" dirty="0" smtClean="0">
                <a:cs typeface="Arial" pitchFamily="34" charset="0"/>
              </a:rPr>
              <a:t>- </a:t>
            </a:r>
            <a:r>
              <a:rPr lang="ru-RU" b="1" dirty="0" smtClean="0">
                <a:cs typeface="Arial" pitchFamily="34" charset="0"/>
              </a:rPr>
              <a:t> </a:t>
            </a:r>
            <a:r>
              <a:rPr lang="ru-RU" dirty="0" smtClean="0">
                <a:cs typeface="Arial" pitchFamily="34" charset="0"/>
              </a:rPr>
              <a:t> </a:t>
            </a:r>
            <a:r>
              <a:rPr lang="ru-RU" dirty="0" err="1" smtClean="0">
                <a:cs typeface="Arial" pitchFamily="34" charset="0"/>
              </a:rPr>
              <a:t>Гусакова</a:t>
            </a:r>
            <a:r>
              <a:rPr lang="ru-RU" dirty="0" smtClean="0">
                <a:cs typeface="Arial" pitchFamily="34" charset="0"/>
              </a:rPr>
              <a:t> Т.Г., заместитель директора по ВР; </a:t>
            </a:r>
            <a:br>
              <a:rPr lang="ru-RU" dirty="0" smtClean="0">
                <a:cs typeface="Arial" pitchFamily="34" charset="0"/>
              </a:rPr>
            </a:br>
            <a:r>
              <a:rPr lang="ru-RU" dirty="0" smtClean="0">
                <a:cs typeface="Arial" pitchFamily="34" charset="0"/>
              </a:rPr>
              <a:t/>
            </a:r>
            <a:br>
              <a:rPr lang="ru-RU" dirty="0" smtClean="0">
                <a:cs typeface="Arial" pitchFamily="34" charset="0"/>
              </a:rPr>
            </a:br>
            <a:r>
              <a:rPr lang="ru-RU" b="1" dirty="0" smtClean="0">
                <a:cs typeface="Times New Roman" pitchFamily="18" charset="0"/>
              </a:rPr>
              <a:t>Процесс: </a:t>
            </a:r>
            <a:r>
              <a:rPr lang="ru-RU" dirty="0" smtClean="0"/>
              <a:t>оптимизация мониторинга по гриппу, ОРВИ, ОРЗ</a:t>
            </a:r>
            <a:endParaRPr lang="ru-RU" dirty="0" smtClean="0">
              <a:cs typeface="Times New Roman" pitchFamily="18" charset="0"/>
            </a:endParaRPr>
          </a:p>
          <a:p>
            <a:endParaRPr lang="ru-RU" b="1" dirty="0" smtClean="0">
              <a:cs typeface="Arial" pitchFamily="34" charset="0"/>
            </a:endParaRPr>
          </a:p>
          <a:p>
            <a:r>
              <a:rPr lang="ru-RU" b="1" dirty="0" smtClean="0">
                <a:cs typeface="Times New Roman" pitchFamily="18" charset="0"/>
              </a:rPr>
              <a:t>Границы </a:t>
            </a:r>
            <a:r>
              <a:rPr lang="ru-RU" b="1" dirty="0" smtClean="0">
                <a:cs typeface="Times New Roman" pitchFamily="18" charset="0"/>
              </a:rPr>
              <a:t>процесса:</a:t>
            </a:r>
            <a:r>
              <a:rPr lang="ru-RU" b="1" u="sng" dirty="0" smtClean="0">
                <a:cs typeface="Times New Roman" pitchFamily="18" charset="0"/>
              </a:rPr>
              <a:t> </a:t>
            </a:r>
            <a:r>
              <a:rPr lang="ru-RU" dirty="0" smtClean="0"/>
              <a:t>от</a:t>
            </a:r>
            <a:r>
              <a:rPr lang="ru-RU" dirty="0" smtClean="0"/>
              <a:t> разработки алгоритма сбора информации до внедрения улучшений</a:t>
            </a:r>
          </a:p>
          <a:p>
            <a:endParaRPr lang="ru-RU" b="1" dirty="0" smtClean="0">
              <a:cs typeface="Arial" pitchFamily="34" charset="0"/>
            </a:endParaRPr>
          </a:p>
          <a:p>
            <a:r>
              <a:rPr lang="ru-RU" b="1" dirty="0" smtClean="0">
                <a:cs typeface="Arial" pitchFamily="34" charset="0"/>
              </a:rPr>
              <a:t>Команда</a:t>
            </a:r>
            <a:r>
              <a:rPr lang="ru-RU" dirty="0" smtClean="0">
                <a:cs typeface="Arial" pitchFamily="34" charset="0"/>
              </a:rPr>
              <a:t> </a:t>
            </a:r>
            <a:r>
              <a:rPr lang="ru-RU" dirty="0" smtClean="0">
                <a:cs typeface="Arial" pitchFamily="34" charset="0"/>
              </a:rPr>
              <a:t>(исполнители) проекта</a:t>
            </a:r>
            <a:r>
              <a:rPr lang="ru-RU" dirty="0" smtClean="0">
                <a:cs typeface="Arial" pitchFamily="34" charset="0"/>
              </a:rPr>
              <a:t>:</a:t>
            </a:r>
            <a:r>
              <a:rPr lang="ru-RU" u="sng" dirty="0" smtClean="0"/>
              <a:t> </a:t>
            </a:r>
            <a:r>
              <a:rPr lang="ru-RU" dirty="0" err="1" smtClean="0"/>
              <a:t>Малык</a:t>
            </a:r>
            <a:r>
              <a:rPr lang="ru-RU" dirty="0" smtClean="0"/>
              <a:t> </a:t>
            </a:r>
            <a:r>
              <a:rPr lang="ru-RU" dirty="0" smtClean="0"/>
              <a:t>Л.А. зам. директора по МР, медицинские  работники, классные  руководители , воспитатели  </a:t>
            </a:r>
            <a:r>
              <a:rPr lang="ru-RU" dirty="0" smtClean="0"/>
              <a:t>1-9-х  </a:t>
            </a:r>
            <a:r>
              <a:rPr lang="ru-RU" dirty="0" smtClean="0"/>
              <a:t>классов </a:t>
            </a:r>
            <a:endParaRPr lang="ru-RU" dirty="0" smtClean="0">
              <a:cs typeface="Arial" pitchFamily="34" charset="0"/>
            </a:endParaRPr>
          </a:p>
          <a:p>
            <a:endParaRPr lang="ru-RU" dirty="0" smtClean="0">
              <a:cs typeface="Arial" pitchFamily="34" charset="0"/>
            </a:endParaRPr>
          </a:p>
          <a:p>
            <a:r>
              <a:rPr lang="ru-RU" dirty="0" smtClean="0">
                <a:cs typeface="Arial" pitchFamily="34" charset="0"/>
              </a:rPr>
              <a:t> 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8748" y="1053648"/>
            <a:ext cx="5031890" cy="707886"/>
          </a:xfrm>
        </p:spPr>
        <p:txBody>
          <a:bodyPr/>
          <a:lstStyle/>
          <a:p>
            <a:r>
              <a:rPr smtClean="0"/>
              <a:t> </a:t>
            </a:r>
            <a:r>
              <a:rPr sz="40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ОБОСНОВАНИЕ</a:t>
            </a:r>
            <a:endParaRPr sz="4000" b="1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2695" y="1719410"/>
            <a:ext cx="80570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cs typeface="Arial" pitchFamily="34" charset="0"/>
            </a:endParaRPr>
          </a:p>
          <a:p>
            <a:r>
              <a:rPr lang="ru-RU" dirty="0" smtClean="0">
                <a:cs typeface="Arial" pitchFamily="34" charset="0"/>
              </a:rPr>
              <a:t>  </a:t>
            </a:r>
            <a:endParaRPr lang="ru-RU" dirty="0"/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431321" y="2458528"/>
            <a:ext cx="8246853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1.Отсутствие единой формы сбора информации.</a:t>
            </a:r>
            <a:endParaRPr kumimoji="0" lang="ru-RU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2.Занятость ответственного за сбор информации 3. Отсутствие алгоритма сбора информации.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Отсутствие быстрой обратной связи.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690113" y="1557338"/>
          <a:ext cx="7901795" cy="3048000"/>
        </p:xfrm>
        <a:graphic>
          <a:graphicData uri="http://schemas.openxmlformats.org/drawingml/2006/table">
            <a:tbl>
              <a:tblPr/>
              <a:tblGrid>
                <a:gridCol w="4056438"/>
                <a:gridCol w="2074195"/>
                <a:gridCol w="1771162"/>
              </a:tblGrid>
              <a:tr h="6081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цели, ед. </a:t>
                      </a:r>
                      <a:r>
                        <a:rPr lang="ru-RU" sz="2000" b="1" dirty="0" err="1">
                          <a:latin typeface="Times New Roman"/>
                          <a:ea typeface="Times New Roman"/>
                          <a:cs typeface="Times New Roman"/>
                        </a:rPr>
                        <a:t>изм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215" marR="19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Текущий показатель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215" marR="19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Целевой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показатель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215" marR="19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4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1. Сокращение времени протекания процесса  сбора информации по количеству заболевших детей.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2. Сокращение участие ответственного зам. директора по МР  в процессе.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215" marR="19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215  минут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 Многократное   привлечение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9215" marR="19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115  минут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 привлечение</a:t>
                      </a:r>
                    </a:p>
                  </a:txBody>
                  <a:tcPr marL="19215" marR="19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522156" y="760350"/>
            <a:ext cx="4775127" cy="646331"/>
          </a:xfrm>
        </p:spPr>
        <p:txBody>
          <a:bodyPr/>
          <a:lstStyle/>
          <a:p>
            <a:r>
              <a:rPr sz="36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Цели и эффекты</a:t>
            </a:r>
            <a:endParaRPr sz="3600" b="1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207033" y="4908430"/>
            <a:ext cx="850564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Эффект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1.Сокращение времени протекания процесса на 56%.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Сокращение участия зам.директора по  МР  в данном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процессе на 88%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5122" y="760350"/>
            <a:ext cx="3998750" cy="1015663"/>
          </a:xfrm>
        </p:spPr>
        <p:txBody>
          <a:bodyPr/>
          <a:lstStyle/>
          <a:p>
            <a:r>
              <a:rPr sz="36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Сроки</a:t>
            </a:r>
            <a:r>
              <a:rPr b="1" smtClean="0"/>
              <a:t>:</a:t>
            </a:r>
            <a:r>
              <a:rPr smtClean="0"/>
              <a:t/>
            </a:r>
            <a:br>
              <a:rPr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3" y="1556792"/>
            <a:ext cx="7803475" cy="4339650"/>
          </a:xfrm>
        </p:spPr>
        <p:txBody>
          <a:bodyPr/>
          <a:lstStyle/>
          <a:p>
            <a:pPr lvl="0"/>
            <a:r>
              <a:rPr sz="2000"/>
              <a:t>Согласование паспорта лин-проекта 10.07.2023– 12.07.2023.</a:t>
            </a:r>
          </a:p>
          <a:p>
            <a:pPr lvl="0"/>
            <a:r>
              <a:rPr sz="2000"/>
              <a:t>Картирование текущего процесса 13.07.2022 – 14.08.2023.</a:t>
            </a:r>
          </a:p>
          <a:p>
            <a:pPr lvl="0"/>
            <a:r>
              <a:rPr sz="2000"/>
              <a:t>Анализ проблем и потерь 15.08.2023 – 29.08.2023.</a:t>
            </a:r>
          </a:p>
          <a:p>
            <a:pPr lvl="0"/>
            <a:r>
              <a:rPr sz="2000"/>
              <a:t>Составление карты целевого состояния 30.08.2023 – 19.09.2023.</a:t>
            </a:r>
          </a:p>
          <a:p>
            <a:pPr lvl="0"/>
            <a:r>
              <a:rPr sz="2000"/>
              <a:t>Разработка плана мероприятий 19.09.2023 – 28.09.2023.</a:t>
            </a:r>
          </a:p>
          <a:p>
            <a:pPr lvl="0"/>
            <a:r>
              <a:rPr sz="2000"/>
              <a:t>Защита плана мероприятий перед заказчиком </a:t>
            </a:r>
            <a:r>
              <a:rPr sz="2000" smtClean="0"/>
              <a:t>29.09.2023.</a:t>
            </a:r>
            <a:endParaRPr sz="2000"/>
          </a:p>
          <a:p>
            <a:pPr lvl="0"/>
            <a:r>
              <a:rPr sz="2000"/>
              <a:t>Внедрение улучшений 30.09.2023 – </a:t>
            </a:r>
            <a:r>
              <a:rPr sz="2000" smtClean="0"/>
              <a:t>12.12.2023</a:t>
            </a:r>
            <a:r>
              <a:rPr sz="2000"/>
              <a:t>.</a:t>
            </a:r>
          </a:p>
          <a:p>
            <a:pPr lvl="0"/>
            <a:r>
              <a:rPr sz="2000"/>
              <a:t>Мониторинг результатов 13.12.2023 – 11.01.2024.</a:t>
            </a:r>
          </a:p>
          <a:p>
            <a:pPr lvl="0"/>
            <a:r>
              <a:rPr sz="2000"/>
              <a:t>Закрытие проекта 11.01.2023.</a:t>
            </a:r>
          </a:p>
          <a:p>
            <a:r>
              <a:rPr sz="2000"/>
              <a:t>Мониторинг стабильности достигнутых результатов -январь  2024.</a:t>
            </a:r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925" y="1844826"/>
            <a:ext cx="8651315" cy="646331"/>
          </a:xfrm>
        </p:spPr>
        <p:txBody>
          <a:bodyPr/>
          <a:lstStyle/>
          <a:p>
            <a:r>
              <a:rPr lang="ru-RU" sz="36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200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ACABF33-8C2B-4F44-89B9-E5086E9B20BB}"/>
              </a:ext>
            </a:extLst>
          </p:cNvPr>
          <p:cNvSpPr txBox="1"/>
          <p:nvPr/>
        </p:nvSpPr>
        <p:spPr>
          <a:xfrm>
            <a:off x="612475" y="3382541"/>
            <a:ext cx="524894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Наши контакты: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654031,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Кемеровская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- Кузбасс, г.Новокузнецк,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ул. Горьковская, 33</a:t>
            </a:r>
          </a:p>
          <a:p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 smtClean="0"/>
              <a:t>E-mail</a:t>
            </a:r>
            <a:r>
              <a:rPr lang="ru-RU" sz="2400" dirty="0" smtClean="0"/>
              <a:t>:  </a:t>
            </a:r>
            <a:r>
              <a:rPr lang="en-US" sz="2400" dirty="0" smtClean="0">
                <a:hlinkClick r:id="rId2"/>
              </a:rPr>
              <a:t>internat82</a:t>
            </a:r>
            <a:r>
              <a:rPr lang="ru-RU" sz="2400" dirty="0" smtClean="0">
                <a:hlinkClick r:id="rId2"/>
              </a:rPr>
              <a:t>@</a:t>
            </a:r>
            <a:r>
              <a:rPr lang="ru-RU" sz="2400" dirty="0" err="1" smtClean="0">
                <a:hlinkClick r:id="rId2"/>
              </a:rPr>
              <a:t>yandex.ru</a:t>
            </a:r>
            <a:endParaRPr lang="ru-RU" sz="2400" dirty="0" smtClean="0"/>
          </a:p>
          <a:p>
            <a:endParaRPr lang="ru-RU" sz="2400" dirty="0" smtClean="0"/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813BB74D-9520-454C-85BA-F7C2525A9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2400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868DA80D-FB77-46C5-8392-7014312D141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0" y="1631852"/>
            <a:ext cx="9144000" cy="2813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1893" y="-1"/>
            <a:ext cx="1214438" cy="1388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684398" y="5866764"/>
            <a:ext cx="3134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sng" dirty="0" smtClean="0">
                <a:hlinkClick r:id="rId4"/>
              </a:rPr>
              <a:t>http://internat82.nethouse.ru/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524673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4233</TotalTime>
  <Words>224</Words>
  <Application>Microsoft Office PowerPoint</Application>
  <PresentationFormat>Экран (4:3)</PresentationFormat>
  <Paragraphs>64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Тема Office</vt:lpstr>
      <vt:lpstr>Оформление по умолчанию</vt:lpstr>
      <vt:lpstr>1_Оформление по умолчанию</vt:lpstr>
      <vt:lpstr>ПРОЕКТ  ЛИН-ПРОЕКТА  «Оптимизация  мониторинга  по  гриппу,  ОРВИ, ОРЗ»</vt:lpstr>
      <vt:lpstr>Слайд 2</vt:lpstr>
      <vt:lpstr>КООРДИНАТОРЫ И ИСПОЛНИТЕЛИ ПРОЕКТА</vt:lpstr>
      <vt:lpstr> ОБОСНОВАНИЕ</vt:lpstr>
      <vt:lpstr>Цели и эффекты</vt:lpstr>
      <vt:lpstr>Сроки: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Администрация</cp:lastModifiedBy>
  <cp:revision>385</cp:revision>
  <cp:lastPrinted>2020-09-01T02:08:14Z</cp:lastPrinted>
  <dcterms:created xsi:type="dcterms:W3CDTF">2020-04-15T10:58:37Z</dcterms:created>
  <dcterms:modified xsi:type="dcterms:W3CDTF">2023-10-17T10:46:15Z</dcterms:modified>
</cp:coreProperties>
</file>