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2" r:id="rId3"/>
    <p:sldId id="258" r:id="rId4"/>
    <p:sldId id="259" r:id="rId5"/>
    <p:sldId id="275" r:id="rId6"/>
    <p:sldId id="341" r:id="rId7"/>
    <p:sldId id="342" r:id="rId8"/>
    <p:sldId id="343" r:id="rId9"/>
    <p:sldId id="273" r:id="rId10"/>
    <p:sldId id="291" r:id="rId11"/>
    <p:sldId id="260" r:id="rId12"/>
    <p:sldId id="261" r:id="rId13"/>
    <p:sldId id="264" r:id="rId14"/>
    <p:sldId id="296" r:id="rId15"/>
    <p:sldId id="298" r:id="rId16"/>
    <p:sldId id="346" r:id="rId17"/>
    <p:sldId id="300" r:id="rId18"/>
    <p:sldId id="301" r:id="rId19"/>
    <p:sldId id="348" r:id="rId20"/>
    <p:sldId id="305" r:id="rId21"/>
    <p:sldId id="307" r:id="rId22"/>
    <p:sldId id="309" r:id="rId23"/>
    <p:sldId id="313" r:id="rId24"/>
    <p:sldId id="337" r:id="rId25"/>
    <p:sldId id="315" r:id="rId26"/>
    <p:sldId id="318" r:id="rId27"/>
    <p:sldId id="317" r:id="rId28"/>
    <p:sldId id="321" r:id="rId29"/>
    <p:sldId id="323" r:id="rId30"/>
    <p:sldId id="325" r:id="rId31"/>
    <p:sldId id="328" r:id="rId32"/>
    <p:sldId id="327" r:id="rId33"/>
    <p:sldId id="334" r:id="rId34"/>
    <p:sldId id="320" r:id="rId35"/>
    <p:sldId id="335" r:id="rId36"/>
    <p:sldId id="356" r:id="rId37"/>
    <p:sldId id="351" r:id="rId38"/>
    <p:sldId id="355" r:id="rId39"/>
    <p:sldId id="357" r:id="rId40"/>
    <p:sldId id="338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10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683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B4771-154A-418E-8806-176061FF3CB2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9385-1C99-42B3-A4E3-58B39700B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B4771-154A-418E-8806-176061FF3CB2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9385-1C99-42B3-A4E3-58B39700B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B4771-154A-418E-8806-176061FF3CB2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9385-1C99-42B3-A4E3-58B39700B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B4771-154A-418E-8806-176061FF3CB2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9385-1C99-42B3-A4E3-58B39700B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B4771-154A-418E-8806-176061FF3CB2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9385-1C99-42B3-A4E3-58B39700B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B4771-154A-418E-8806-176061FF3CB2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9385-1C99-42B3-A4E3-58B39700B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B4771-154A-418E-8806-176061FF3CB2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9385-1C99-42B3-A4E3-58B39700B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B4771-154A-418E-8806-176061FF3CB2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9385-1C99-42B3-A4E3-58B39700B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B4771-154A-418E-8806-176061FF3CB2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9385-1C99-42B3-A4E3-58B39700B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B4771-154A-418E-8806-176061FF3CB2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9385-1C99-42B3-A4E3-58B39700B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B4771-154A-418E-8806-176061FF3CB2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99385-1C99-42B3-A4E3-58B39700B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B4771-154A-418E-8806-176061FF3CB2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99385-1C99-42B3-A4E3-58B39700B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МКОУ «Санаторная школа – интернат № 82</a:t>
            </a:r>
            <a:r>
              <a:rPr lang="ru-RU" sz="2200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Родительское собрание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352928" cy="4968552"/>
          </a:xfrm>
        </p:spPr>
        <p:txBody>
          <a:bodyPr>
            <a:normAutofit fontScale="92500" lnSpcReduction="20000"/>
          </a:bodyPr>
          <a:lstStyle/>
          <a:p>
            <a:endParaRPr lang="ru-RU" sz="4000" b="1" dirty="0" smtClean="0">
              <a:solidFill>
                <a:schemeClr val="accent2"/>
              </a:solidFill>
            </a:endParaRPr>
          </a:p>
          <a:p>
            <a:r>
              <a:rPr lang="ru-RU" sz="4000" b="1" dirty="0" smtClean="0">
                <a:solidFill>
                  <a:schemeClr val="accent2"/>
                </a:solidFill>
              </a:rPr>
              <a:t>Как помочь ребенку стать внимательным</a:t>
            </a:r>
          </a:p>
          <a:p>
            <a:pPr algn="r">
              <a:spcBef>
                <a:spcPts val="0"/>
              </a:spcBef>
            </a:pPr>
            <a:endParaRPr lang="ru-RU" sz="1800" dirty="0" smtClean="0"/>
          </a:p>
          <a:p>
            <a:pPr algn="r">
              <a:spcBef>
                <a:spcPts val="0"/>
              </a:spcBef>
            </a:pPr>
            <a:endParaRPr lang="ru-RU" sz="1800" dirty="0"/>
          </a:p>
          <a:p>
            <a:pPr algn="r">
              <a:spcBef>
                <a:spcPts val="0"/>
              </a:spcBef>
            </a:pPr>
            <a:endParaRPr lang="ru-RU" sz="1800" dirty="0" smtClean="0"/>
          </a:p>
          <a:p>
            <a:pPr algn="r">
              <a:spcBef>
                <a:spcPts val="0"/>
              </a:spcBef>
            </a:pPr>
            <a:endParaRPr lang="ru-RU" sz="1800" dirty="0"/>
          </a:p>
          <a:p>
            <a:pPr algn="r">
              <a:spcBef>
                <a:spcPts val="0"/>
              </a:spcBef>
            </a:pPr>
            <a:endParaRPr lang="ru-RU" sz="1800" dirty="0" smtClean="0"/>
          </a:p>
          <a:p>
            <a:pPr algn="r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Подготовила </a:t>
            </a:r>
            <a:r>
              <a:rPr lang="ru-RU" sz="1800" dirty="0" err="1" smtClean="0">
                <a:solidFill>
                  <a:schemeClr val="tx1"/>
                </a:solidFill>
              </a:rPr>
              <a:t>Килина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Г.Б</a:t>
            </a:r>
            <a:r>
              <a:rPr lang="ru-RU" sz="1800" dirty="0" smtClean="0">
                <a:solidFill>
                  <a:schemeClr val="tx1"/>
                </a:solidFill>
              </a:rPr>
              <a:t>.,</a:t>
            </a:r>
          </a:p>
          <a:p>
            <a:pPr algn="r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педагог – </a:t>
            </a:r>
            <a:r>
              <a:rPr lang="ru-RU" sz="1800" dirty="0" smtClean="0">
                <a:solidFill>
                  <a:schemeClr val="tx1"/>
                </a:solidFill>
              </a:rPr>
              <a:t>психолог</a:t>
            </a:r>
          </a:p>
          <a:p>
            <a:pPr algn="r"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180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800" smtClean="0">
                <a:solidFill>
                  <a:schemeClr val="tx1"/>
                </a:solidFill>
              </a:rPr>
              <a:t>Новокузнецкий </a:t>
            </a:r>
            <a:r>
              <a:rPr lang="ru-RU" sz="1800" dirty="0" smtClean="0">
                <a:solidFill>
                  <a:schemeClr val="tx1"/>
                </a:solidFill>
              </a:rPr>
              <a:t>округ, 2022   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3756025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08712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Свойства внимания имеют неодинаковый «вклад» в успешность обучения:</a:t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FFFF00"/>
                </a:solidFill>
              </a:rPr>
              <a:t>- при овладении математикой ведущая роль принадлежит объему внимания; 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- успешность усвоения русского языка связана с точностью распределения внимания; 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- обучение чтению — с устойчивостью внимания.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Развивая различные свойства внимания, можно повысить успеваемость учеников по разным учебным предметам.</a:t>
            </a:r>
            <a:br>
              <a:rPr lang="ru-RU" sz="3600" b="1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Особенности внимания младших школьников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/>
              <a:t>       Внимание  непроизвольное, неустойчивое, носит кратковременный характер</a:t>
            </a:r>
            <a:r>
              <a:rPr lang="ru-RU" sz="2400" b="1" dirty="0" smtClean="0"/>
              <a:t>. </a:t>
            </a:r>
            <a:r>
              <a:rPr lang="ru-RU" sz="2400" dirty="0" smtClean="0"/>
              <a:t>Возникает  на почве интересов к учебным занятиям. </a:t>
            </a:r>
            <a:endParaRPr lang="ru-RU" sz="2400" dirty="0" smtClean="0"/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</a:t>
            </a:r>
            <a:r>
              <a:rPr lang="ru-RU" sz="2400" dirty="0" smtClean="0"/>
              <a:t>Внимание </a:t>
            </a:r>
            <a:r>
              <a:rPr lang="ru-RU" sz="2400" dirty="0" smtClean="0"/>
              <a:t>отличается </a:t>
            </a:r>
            <a:r>
              <a:rPr lang="ru-RU" sz="2400" b="1" dirty="0" smtClean="0"/>
              <a:t>небольшим объемом (2-3 единицы), малой устойчивостью —могут сосредоточенно заниматься одним делом в течение 10-20 </a:t>
            </a:r>
            <a:r>
              <a:rPr lang="ru-RU" sz="2400" b="1" dirty="0" smtClean="0"/>
              <a:t>минут</a:t>
            </a:r>
            <a:r>
              <a:rPr lang="ru-RU" sz="2400" dirty="0" smtClean="0"/>
              <a:t>.   </a:t>
            </a:r>
          </a:p>
          <a:p>
            <a:pPr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        </a:t>
            </a:r>
            <a:r>
              <a:rPr lang="ru-RU" sz="2400" b="1" dirty="0" smtClean="0"/>
              <a:t>Произвольное </a:t>
            </a:r>
            <a:r>
              <a:rPr lang="ru-RU" sz="2400" b="1" dirty="0" smtClean="0"/>
              <a:t>внимание недостаточно </a:t>
            </a:r>
            <a:r>
              <a:rPr lang="ru-RU" sz="2400" b="1" dirty="0" smtClean="0"/>
              <a:t>развито. Произвольность </a:t>
            </a:r>
            <a:r>
              <a:rPr lang="ru-RU" sz="2400" dirty="0" smtClean="0"/>
              <a:t>у детей 6-11 лет возникает </a:t>
            </a:r>
            <a:r>
              <a:rPr lang="ru-RU" sz="2400" b="1" dirty="0" smtClean="0"/>
              <a:t>на </a:t>
            </a:r>
            <a:r>
              <a:rPr lang="ru-RU" sz="2400" b="1" dirty="0" smtClean="0"/>
              <a:t>пике волевого усилия</a:t>
            </a:r>
            <a:r>
              <a:rPr lang="ru-RU" sz="2400" dirty="0" smtClean="0"/>
              <a:t>, когда ребенок специально организует себя под напором обстоятельств или по собственному побуждению. Затруднены распределение внимания и его переключение с одного учебного задания на другое.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Признаки невнимательности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820472" cy="496855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Легко отвлекается. </a:t>
            </a:r>
            <a:endParaRPr lang="ru-RU" dirty="0" smtClean="0"/>
          </a:p>
          <a:p>
            <a:r>
              <a:rPr lang="ru-RU" dirty="0" smtClean="0"/>
              <a:t>Переходит от одного незавершенного действия к другому.</a:t>
            </a:r>
          </a:p>
          <a:p>
            <a:r>
              <a:rPr lang="ru-RU" dirty="0" smtClean="0"/>
              <a:t>Часто складывается впечатление, что ребенок не слушает обращенную к нему речь.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Теряет вещи, необходимые в школе и дома.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Допускает ошибки, хотя знает правила</a:t>
            </a:r>
            <a:r>
              <a:rPr lang="ru-RU" dirty="0" smtClean="0"/>
              <a:t>. Пропускает буквы, цифры и слова при письме, чтении.  </a:t>
            </a:r>
            <a:r>
              <a:rPr lang="ru-RU" b="1" dirty="0" smtClean="0"/>
              <a:t>Путает задания, </a:t>
            </a:r>
            <a:r>
              <a:rPr lang="ru-RU" dirty="0" smtClean="0"/>
              <a:t>выполняет не те упражнения. </a:t>
            </a:r>
          </a:p>
          <a:p>
            <a:r>
              <a:rPr lang="ru-RU" b="1" dirty="0" smtClean="0"/>
              <a:t>Не следит за ходом урока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1" descr="C:\Users\HOME\Desktop\vnimanie-rebe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724399"/>
            <a:ext cx="2771800" cy="1970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Последствия закрепления невнимательности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Снижение темпа учебной</a:t>
            </a:r>
            <a:r>
              <a:rPr lang="ru-RU" dirty="0" smtClean="0"/>
              <a:t> </a:t>
            </a:r>
            <a:r>
              <a:rPr lang="ru-RU" b="1" dirty="0" smtClean="0"/>
              <a:t>деятельности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Выраженное </a:t>
            </a:r>
            <a:r>
              <a:rPr lang="ru-RU" b="1" dirty="0" smtClean="0"/>
              <a:t>отставание в поведении и реакциях на окружающее</a:t>
            </a:r>
            <a:r>
              <a:rPr lang="ru-RU" dirty="0" smtClean="0"/>
              <a:t>. </a:t>
            </a:r>
          </a:p>
          <a:p>
            <a:r>
              <a:rPr lang="ru-RU" b="1" dirty="0" smtClean="0"/>
              <a:t>Конфликтность</a:t>
            </a:r>
            <a:r>
              <a:rPr lang="ru-RU" dirty="0" smtClean="0"/>
              <a:t> с окружающими.</a:t>
            </a:r>
          </a:p>
          <a:p>
            <a:r>
              <a:rPr lang="ru-RU" b="1" dirty="0" smtClean="0"/>
              <a:t>Низкий уровень мотивации достижения </a:t>
            </a:r>
            <a:r>
              <a:rPr lang="ru-RU" sz="2000" dirty="0"/>
              <a:t>(</a:t>
            </a:r>
            <a:r>
              <a:rPr lang="ru-RU" sz="2000" dirty="0" smtClean="0"/>
              <a:t>снижение веры в себя, страх неудачи).</a:t>
            </a:r>
          </a:p>
          <a:p>
            <a:r>
              <a:rPr lang="ru-RU" b="1" dirty="0" smtClean="0"/>
              <a:t>Высокий уровень избегания неудач.</a:t>
            </a:r>
          </a:p>
          <a:p>
            <a:r>
              <a:rPr lang="ru-RU" b="1" dirty="0" smtClean="0"/>
              <a:t>Высокий уровень личностной тревожности.</a:t>
            </a:r>
          </a:p>
          <a:p>
            <a:r>
              <a:rPr lang="ru-RU" b="1" dirty="0" smtClean="0"/>
              <a:t>Негативизм к сложным действиям.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Ошибки, связанные с невнимательностью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435280" cy="5760640"/>
          </a:xfrm>
          <a:solidFill>
            <a:srgbClr val="00B050"/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900" b="1" dirty="0" smtClean="0"/>
              <a:t> </a:t>
            </a:r>
            <a:r>
              <a:rPr lang="ru-RU" sz="4600" b="1" dirty="0" smtClean="0"/>
              <a:t>- </a:t>
            </a:r>
            <a:r>
              <a:rPr lang="ru-RU" sz="4600" b="1" dirty="0"/>
              <a:t>З</a:t>
            </a:r>
            <a:r>
              <a:rPr lang="ru-RU" sz="4600" b="1" dirty="0" smtClean="0"/>
              <a:t>аменяют </a:t>
            </a:r>
            <a:r>
              <a:rPr lang="ru-RU" sz="4600" b="1" dirty="0" smtClean="0"/>
              <a:t>в письменных работах согласные и гласные буквы, близкие по акустическим </a:t>
            </a:r>
            <a:r>
              <a:rPr lang="ru-RU" sz="4600" b="1" dirty="0" smtClean="0"/>
              <a:t>признакам, например, </a:t>
            </a:r>
            <a:endParaRPr lang="ru-RU" sz="4600" b="1" dirty="0" smtClean="0"/>
          </a:p>
          <a:p>
            <a:pPr algn="ctr">
              <a:buNone/>
            </a:pPr>
            <a:r>
              <a:rPr lang="ru-RU" sz="4600" b="1" dirty="0" smtClean="0"/>
              <a:t>(</a:t>
            </a:r>
            <a:r>
              <a:rPr lang="ru-RU" sz="4100" b="1" dirty="0" smtClean="0">
                <a:solidFill>
                  <a:srgbClr val="FFFF00"/>
                </a:solidFill>
              </a:rPr>
              <a:t>дети –</a:t>
            </a:r>
            <a:r>
              <a:rPr lang="ru-RU" sz="4100" b="1" dirty="0" err="1" smtClean="0">
                <a:solidFill>
                  <a:srgbClr val="FFFF00"/>
                </a:solidFill>
              </a:rPr>
              <a:t>теди</a:t>
            </a:r>
            <a:r>
              <a:rPr lang="ru-RU" sz="4100" b="1" dirty="0" smtClean="0">
                <a:solidFill>
                  <a:srgbClr val="FFFF00"/>
                </a:solidFill>
              </a:rPr>
              <a:t>, </a:t>
            </a:r>
            <a:r>
              <a:rPr lang="ru-RU" sz="4100" b="1" dirty="0" err="1" smtClean="0">
                <a:solidFill>
                  <a:srgbClr val="FFFF00"/>
                </a:solidFill>
              </a:rPr>
              <a:t>дети</a:t>
            </a:r>
            <a:r>
              <a:rPr lang="ru-RU" sz="4100" b="1" dirty="0" smtClean="0">
                <a:solidFill>
                  <a:srgbClr val="FFFF00"/>
                </a:solidFill>
              </a:rPr>
              <a:t> – </a:t>
            </a:r>
            <a:r>
              <a:rPr lang="ru-RU" sz="4100" b="1" dirty="0" err="1" smtClean="0">
                <a:solidFill>
                  <a:srgbClr val="FFFF00"/>
                </a:solidFill>
              </a:rPr>
              <a:t>бети</a:t>
            </a:r>
            <a:r>
              <a:rPr lang="ru-RU" sz="4000" b="1" dirty="0" smtClean="0">
                <a:solidFill>
                  <a:srgbClr val="FFFF00"/>
                </a:solidFill>
              </a:rPr>
              <a:t>,</a:t>
            </a:r>
            <a:r>
              <a:rPr lang="ru-RU" sz="4400" dirty="0" smtClean="0"/>
              <a:t> </a:t>
            </a:r>
            <a:r>
              <a:rPr lang="ru-RU" sz="4600" b="1" dirty="0" smtClean="0">
                <a:solidFill>
                  <a:srgbClr val="FFFF00"/>
                </a:solidFill>
              </a:rPr>
              <a:t>жуки – </a:t>
            </a:r>
            <a:r>
              <a:rPr lang="ru-RU" sz="4600" b="1" dirty="0" err="1" smtClean="0">
                <a:solidFill>
                  <a:srgbClr val="FFFF00"/>
                </a:solidFill>
              </a:rPr>
              <a:t>зуки</a:t>
            </a:r>
            <a:r>
              <a:rPr lang="ru-RU" sz="4600" b="1" dirty="0" smtClean="0"/>
              <a:t>).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600" b="1" dirty="0" smtClean="0"/>
              <a:t> - </a:t>
            </a:r>
            <a:r>
              <a:rPr lang="ru-RU" sz="4600" b="1" dirty="0"/>
              <a:t>Н</a:t>
            </a:r>
            <a:r>
              <a:rPr lang="ru-RU" sz="4600" b="1" dirty="0" smtClean="0"/>
              <a:t>едостаточно </a:t>
            </a:r>
            <a:r>
              <a:rPr lang="ru-RU" sz="4600" b="1" dirty="0" smtClean="0"/>
              <a:t>развита устойчивость внимания, то </a:t>
            </a:r>
            <a:r>
              <a:rPr lang="ru-RU" sz="4600" b="1" dirty="0" smtClean="0"/>
              <a:t> </a:t>
            </a:r>
            <a:r>
              <a:rPr lang="ru-RU" sz="4600" b="1" dirty="0" smtClean="0"/>
              <a:t>будут пропускать буквы и цифры в словах, предложениях и </a:t>
            </a:r>
            <a:r>
              <a:rPr lang="ru-RU" sz="4600" b="1" dirty="0" smtClean="0"/>
              <a:t>примерах (</a:t>
            </a:r>
            <a:r>
              <a:rPr lang="ru-RU" sz="4600" b="1" dirty="0" err="1" smtClean="0">
                <a:solidFill>
                  <a:srgbClr val="FFFF00"/>
                </a:solidFill>
              </a:rPr>
              <a:t>трва</a:t>
            </a:r>
            <a:r>
              <a:rPr lang="ru-RU" sz="4600" b="1" dirty="0" smtClean="0">
                <a:solidFill>
                  <a:srgbClr val="FFFF00"/>
                </a:solidFill>
              </a:rPr>
              <a:t> </a:t>
            </a:r>
            <a:r>
              <a:rPr lang="ru-RU" sz="4600" b="1" dirty="0" smtClean="0">
                <a:solidFill>
                  <a:srgbClr val="FFFF00"/>
                </a:solidFill>
              </a:rPr>
              <a:t>– трава, </a:t>
            </a:r>
            <a:r>
              <a:rPr lang="ru-RU" sz="4600" b="1" dirty="0" err="1" smtClean="0">
                <a:solidFill>
                  <a:srgbClr val="FFFF00"/>
                </a:solidFill>
              </a:rPr>
              <a:t>зма</a:t>
            </a:r>
            <a:r>
              <a:rPr lang="ru-RU" sz="4600" b="1" dirty="0" smtClean="0">
                <a:solidFill>
                  <a:srgbClr val="FFFF00"/>
                </a:solidFill>
              </a:rPr>
              <a:t> – зима</a:t>
            </a:r>
            <a:r>
              <a:rPr lang="ru-RU" sz="4600" b="1" dirty="0" smtClean="0"/>
              <a:t>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4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Ошибки, связанные с невнимательностью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400600"/>
          </a:xfrm>
          <a:solidFill>
            <a:srgbClr val="00B050"/>
          </a:solidFill>
        </p:spPr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 </a:t>
            </a:r>
            <a:r>
              <a:rPr lang="ru-RU" sz="7600" b="1" dirty="0" smtClean="0"/>
              <a:t>- </a:t>
            </a:r>
            <a:r>
              <a:rPr lang="ru-RU" sz="8000" b="1" dirty="0" smtClean="0"/>
              <a:t>Если </a:t>
            </a:r>
            <a:r>
              <a:rPr lang="ru-RU" sz="8000" b="1" dirty="0" smtClean="0"/>
              <a:t>ученик </a:t>
            </a:r>
            <a:r>
              <a:rPr lang="ru-RU" sz="8000" b="1" dirty="0" smtClean="0"/>
              <a:t>добавляет в слова гласные буквы, это связанно с неустойчивостью произвольного внимания</a:t>
            </a:r>
          </a:p>
          <a:p>
            <a:pPr algn="ctr">
              <a:buFont typeface="Wingdings" pitchFamily="2" charset="2"/>
              <a:buNone/>
            </a:pPr>
            <a:r>
              <a:rPr lang="ru-RU" sz="8000" b="1" dirty="0" smtClean="0"/>
              <a:t> (</a:t>
            </a:r>
            <a:r>
              <a:rPr lang="ru-RU" sz="8000" b="1" dirty="0" err="1" smtClean="0">
                <a:solidFill>
                  <a:srgbClr val="FFFF00"/>
                </a:solidFill>
              </a:rPr>
              <a:t>маалина</a:t>
            </a:r>
            <a:r>
              <a:rPr lang="ru-RU" sz="8000" b="1" dirty="0" smtClean="0">
                <a:solidFill>
                  <a:srgbClr val="FFFF00"/>
                </a:solidFill>
              </a:rPr>
              <a:t> – малина, </a:t>
            </a:r>
            <a:r>
              <a:rPr lang="ru-RU" sz="8000" b="1" dirty="0" err="1" smtClean="0">
                <a:solidFill>
                  <a:srgbClr val="FFFF00"/>
                </a:solidFill>
              </a:rPr>
              <a:t>паравда</a:t>
            </a:r>
            <a:r>
              <a:rPr lang="ru-RU" sz="8000" b="1" dirty="0" smtClean="0">
                <a:solidFill>
                  <a:srgbClr val="FFFF00"/>
                </a:solidFill>
              </a:rPr>
              <a:t> – правда</a:t>
            </a:r>
            <a:r>
              <a:rPr lang="en-US" sz="8000" b="1" dirty="0" smtClean="0"/>
              <a:t>)</a:t>
            </a:r>
            <a:r>
              <a:rPr lang="ru-RU" sz="8000" b="1" dirty="0" smtClean="0"/>
              <a:t>.</a:t>
            </a:r>
          </a:p>
          <a:p>
            <a:pPr>
              <a:buFont typeface="Wingdings" pitchFamily="2" charset="2"/>
              <a:buNone/>
            </a:pPr>
            <a:r>
              <a:rPr lang="ru-RU" sz="8000" b="1" dirty="0" smtClean="0"/>
              <a:t>  - Если </a:t>
            </a:r>
            <a:r>
              <a:rPr lang="ru-RU" sz="8000" b="1" dirty="0" smtClean="0"/>
              <a:t>он переставляет </a:t>
            </a:r>
            <a:r>
              <a:rPr lang="ru-RU" sz="8000" b="1" dirty="0" smtClean="0"/>
              <a:t>слоги в словах, при списывании допускает ошибки в виде пропусков букв, перестановке или замене букв, то это тоже связанно с неустойчивостью внимания </a:t>
            </a:r>
          </a:p>
          <a:p>
            <a:pPr algn="ctr">
              <a:buFont typeface="Wingdings" pitchFamily="2" charset="2"/>
              <a:buNone/>
            </a:pPr>
            <a:r>
              <a:rPr lang="ru-RU" sz="8000" b="1" dirty="0" smtClean="0"/>
              <a:t>(</a:t>
            </a:r>
            <a:r>
              <a:rPr lang="ru-RU" sz="8000" b="1" dirty="0" smtClean="0">
                <a:solidFill>
                  <a:srgbClr val="FFFF00"/>
                </a:solidFill>
              </a:rPr>
              <a:t>коша - каша, </a:t>
            </a:r>
            <a:r>
              <a:rPr lang="ru-RU" sz="8000" b="1" dirty="0" err="1" smtClean="0">
                <a:solidFill>
                  <a:srgbClr val="FFFF00"/>
                </a:solidFill>
              </a:rPr>
              <a:t>маная-манная</a:t>
            </a:r>
            <a:r>
              <a:rPr lang="ru-RU" sz="8000" b="1" dirty="0" smtClean="0">
                <a:solidFill>
                  <a:srgbClr val="FFFF00"/>
                </a:solidFill>
              </a:rPr>
              <a:t>, </a:t>
            </a:r>
            <a:r>
              <a:rPr lang="ru-RU" sz="8000" b="1" dirty="0" err="1" smtClean="0">
                <a:solidFill>
                  <a:srgbClr val="FFFF00"/>
                </a:solidFill>
              </a:rPr>
              <a:t>литсики</a:t>
            </a:r>
            <a:r>
              <a:rPr lang="ru-RU" sz="8000" b="1" dirty="0" smtClean="0">
                <a:solidFill>
                  <a:srgbClr val="FFFF00"/>
                </a:solidFill>
              </a:rPr>
              <a:t> – листики, </a:t>
            </a:r>
            <a:r>
              <a:rPr lang="ru-RU" sz="8000" b="1" dirty="0" err="1" smtClean="0">
                <a:solidFill>
                  <a:srgbClr val="FFFF00"/>
                </a:solidFill>
              </a:rPr>
              <a:t>свол</a:t>
            </a:r>
            <a:r>
              <a:rPr lang="ru-RU" sz="8000" b="1" dirty="0" smtClean="0">
                <a:solidFill>
                  <a:srgbClr val="FFFF00"/>
                </a:solidFill>
              </a:rPr>
              <a:t> – ствол</a:t>
            </a:r>
            <a:r>
              <a:rPr lang="ru-RU" sz="8000" b="1" dirty="0" smtClean="0"/>
              <a:t>).</a:t>
            </a:r>
          </a:p>
          <a:p>
            <a:pPr algn="ctr">
              <a:buFont typeface="Wingdings" pitchFamily="2" charset="2"/>
              <a:buNone/>
            </a:pPr>
            <a:endParaRPr lang="ru-RU" sz="8000" b="1" dirty="0" smtClean="0"/>
          </a:p>
          <a:p>
            <a:pPr algn="ctr">
              <a:buFont typeface="Wingdings" pitchFamily="2" charset="2"/>
              <a:buNone/>
            </a:pPr>
            <a:endParaRPr lang="ru-RU" sz="7600" b="1" dirty="0" smtClean="0"/>
          </a:p>
          <a:p>
            <a:pPr algn="ctr">
              <a:buFont typeface="Wingdings" pitchFamily="2" charset="2"/>
              <a:buNone/>
            </a:pPr>
            <a:endParaRPr lang="ru-RU" sz="5700" b="1" dirty="0" smtClean="0"/>
          </a:p>
          <a:p>
            <a:pPr algn="ctr">
              <a:buFont typeface="Wingdings" pitchFamily="2" charset="2"/>
              <a:buNone/>
            </a:pPr>
            <a:endParaRPr lang="ru-RU" sz="5700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57200" y="332656"/>
            <a:ext cx="8229600" cy="626469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Одной из главных проблем начальной школы является </a:t>
            </a:r>
            <a:r>
              <a:rPr kumimoji="0" lang="ru-RU" sz="41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недостаточное развитие у </a:t>
            </a:r>
            <a:r>
              <a:rPr kumimoji="0" lang="ru-RU" sz="41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обучающихся </a:t>
            </a:r>
            <a:r>
              <a:rPr kumimoji="0" lang="ru-RU" sz="41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произвольного внимания.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dirty="0">
                <a:latin typeface="Times New Roman" pitchFamily="18" charset="0"/>
                <a:ea typeface="+mj-ea"/>
                <a:cs typeface="Times New Roman" pitchFamily="18" charset="0"/>
              </a:rPr>
              <a:t>П</a:t>
            </a:r>
            <a:r>
              <a:rPr kumimoji="0" lang="ru-RU" sz="410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роизвольное</a:t>
            </a:r>
            <a:r>
              <a:rPr kumimoji="0" lang="ru-RU" sz="41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1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внимание – это привычка, воспитание которой начинается в семье. </a:t>
            </a:r>
            <a:r>
              <a:rPr kumimoji="0" lang="ru-RU" sz="44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Внимание – это не раз и навсегда данное качество!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Внимание можно и нужно развивать!</a:t>
            </a:r>
          </a:p>
          <a:p>
            <a:r>
              <a:rPr lang="ru-RU" sz="3600" dirty="0" smtClean="0"/>
              <a:t>Самому ребёнку это сделать трудно.  Ему необходимо помочь научиться управлять своим вниманием. </a:t>
            </a:r>
            <a:endParaRPr lang="ru-RU" sz="3600" dirty="0" smtClean="0"/>
          </a:p>
          <a:p>
            <a:r>
              <a:rPr lang="ru-RU" sz="3600" dirty="0"/>
              <a:t>Г</a:t>
            </a:r>
            <a:r>
              <a:rPr lang="ru-RU" sz="3600" dirty="0" smtClean="0"/>
              <a:t>лавным </a:t>
            </a:r>
            <a:r>
              <a:rPr lang="ru-RU" sz="3600" dirty="0" smtClean="0"/>
              <a:t>помощниками ребёнку могут стать мама  и папа, бабушка и дедушка.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СОВРЕМЕННЫЕ МЕТОДЫ  РАЗВИТИЯ ВНИМАНИЯ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ДЕТЕЙ  МЛАДШЕГО ШКОЛЬНОГО ВОЗРАСТА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080" y="1500174"/>
            <a:ext cx="4131122" cy="5072098"/>
          </a:xfrm>
          <a:noFill/>
        </p:spPr>
      </p:pic>
      <p:sp>
        <p:nvSpPr>
          <p:cNvPr id="7" name="Прямоугольник 6"/>
          <p:cNvSpPr/>
          <p:nvPr/>
        </p:nvSpPr>
        <p:spPr>
          <a:xfrm>
            <a:off x="4429124" y="1500174"/>
            <a:ext cx="45005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Задания должны быть яркими, </a:t>
            </a:r>
            <a:r>
              <a:rPr lang="ru-RU" sz="2400" b="1" dirty="0" smtClean="0"/>
              <a:t>красочными.</a:t>
            </a:r>
          </a:p>
          <a:p>
            <a:pPr algn="ctr"/>
            <a:r>
              <a:rPr lang="ru-RU" sz="2400" b="1" dirty="0"/>
              <a:t>З</a:t>
            </a:r>
            <a:r>
              <a:rPr lang="ru-RU" sz="2400" b="1" dirty="0" smtClean="0"/>
              <a:t>анятия </a:t>
            </a:r>
            <a:r>
              <a:rPr lang="ru-RU" sz="2400" b="1" dirty="0" smtClean="0"/>
              <a:t>по тренировке внимания проводить с детьми  в игровой форме 15 минут в день.</a:t>
            </a:r>
          </a:p>
          <a:p>
            <a:pPr algn="ctr"/>
            <a:r>
              <a:rPr lang="ru-RU" sz="2400" b="1" dirty="0" smtClean="0">
                <a:solidFill>
                  <a:schemeClr val="hlink"/>
                </a:solidFill>
              </a:rPr>
              <a:t>1. Задания на нахождение сходства и различий картинок, поиск парных изображений.</a:t>
            </a:r>
            <a:endParaRPr lang="ru-RU" sz="2400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4389" y="188640"/>
            <a:ext cx="3420888" cy="27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развитие внимания у детей,  диагност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732240" y="0"/>
            <a:ext cx="2160587" cy="5643602"/>
          </a:xfrm>
          <a:prstGeom prst="rect">
            <a:avLst/>
          </a:prstGeom>
          <a:noFill/>
        </p:spPr>
      </p:pic>
      <p:pic>
        <p:nvPicPr>
          <p:cNvPr id="4" name="Picture 9" descr="развитие внимания у детей,  диагности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79512" y="3378"/>
            <a:ext cx="2524877" cy="357301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54" y="3576394"/>
            <a:ext cx="3024336" cy="289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122" y="3068960"/>
            <a:ext cx="3358118" cy="268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77043" y="6101278"/>
            <a:ext cx="2448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Что здесь нарисовано?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План собрания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Рассмотреть </a:t>
            </a:r>
            <a:r>
              <a:rPr lang="ru-RU" dirty="0"/>
              <a:t>понятие «</a:t>
            </a:r>
            <a:r>
              <a:rPr lang="ru-RU" dirty="0" smtClean="0"/>
              <a:t>внимание», виды </a:t>
            </a:r>
            <a:r>
              <a:rPr lang="ru-RU" dirty="0"/>
              <a:t>и свойства внимания.</a:t>
            </a:r>
          </a:p>
          <a:p>
            <a:r>
              <a:rPr lang="ru-RU" dirty="0" smtClean="0"/>
              <a:t>Выяснить причины </a:t>
            </a:r>
            <a:r>
              <a:rPr lang="ru-RU" dirty="0"/>
              <a:t>невнимательности ребёнка.</a:t>
            </a:r>
          </a:p>
          <a:p>
            <a:r>
              <a:rPr lang="ru-RU" dirty="0" smtClean="0"/>
              <a:t>Познакомить с  современными методами </a:t>
            </a:r>
            <a:r>
              <a:rPr lang="ru-RU" dirty="0" smtClean="0"/>
              <a:t>развития внимания </a:t>
            </a:r>
            <a:r>
              <a:rPr lang="ru-RU" dirty="0" smtClean="0"/>
              <a:t>у </a:t>
            </a:r>
            <a:r>
              <a:rPr lang="ru-RU" dirty="0" smtClean="0"/>
              <a:t>младших школьников.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108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42852"/>
            <a:ext cx="3710216" cy="6286544"/>
          </a:xfrm>
        </p:spPr>
        <p:txBody>
          <a:bodyPr>
            <a:normAutofit/>
          </a:bodyPr>
          <a:lstStyle/>
          <a:p>
            <a:endParaRPr lang="ru-RU" sz="3200" b="1" dirty="0" smtClean="0">
              <a:solidFill>
                <a:srgbClr val="FFFF00"/>
              </a:solidFill>
            </a:endParaRPr>
          </a:p>
          <a:p>
            <a:r>
              <a:rPr lang="ru-RU" sz="3800" b="1" dirty="0" smtClean="0"/>
              <a:t>2. Задания на определение изменений, перестановок, </a:t>
            </a:r>
            <a:r>
              <a:rPr lang="ru-RU" sz="3800" dirty="0" smtClean="0"/>
              <a:t>произошедших на картинке надо указать, что изменилось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" name="Picture 4" descr="развитие внимания у детей,  диагностик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27936" y="142852"/>
            <a:ext cx="4758905" cy="6166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290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071569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3. Нахождение различных геометрических фигурок, "спрятанных" на картинке:</a:t>
            </a: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28596" y="1268760"/>
            <a:ext cx="8286808" cy="5303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Picture 8" descr="развитие внимания у детей,  диагностика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1714488"/>
            <a:ext cx="3720985" cy="4857784"/>
          </a:xfrm>
          <a:noFill/>
        </p:spPr>
      </p:pic>
      <p:pic>
        <p:nvPicPr>
          <p:cNvPr id="11" name="Picture 10" descr="развитие внимания у детей,  диагностика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57818" y="1844674"/>
            <a:ext cx="3462332" cy="4749527"/>
          </a:xfrm>
          <a:noFill/>
        </p:spPr>
      </p:pic>
      <p:pic>
        <p:nvPicPr>
          <p:cNvPr id="12" name="Picture 8" descr="развитие внимания у детей,  диагностика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1633088"/>
            <a:ext cx="3786214" cy="5082060"/>
          </a:xfrm>
          <a:noFill/>
        </p:spPr>
      </p:pic>
      <p:pic>
        <p:nvPicPr>
          <p:cNvPr id="13" name="Picture 8" descr="развитие внимания у детей,  диагностика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8332" y="2071678"/>
            <a:ext cx="3091280" cy="3857652"/>
          </a:xfrm>
          <a:noFill/>
        </p:spPr>
      </p:pic>
      <p:pic>
        <p:nvPicPr>
          <p:cNvPr id="16" name="Picture 10" descr="развитие внимания у детей,  диагностика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57818" y="1857364"/>
            <a:ext cx="3448056" cy="4729944"/>
          </a:xfrm>
          <a:noFill/>
        </p:spPr>
      </p:pic>
      <p:pic>
        <p:nvPicPr>
          <p:cNvPr id="17" name="Рисунок 16" descr="развитие внимания у детей,  диагности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340768"/>
            <a:ext cx="4000528" cy="537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511288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>4. Лабиринты. </a:t>
            </a:r>
            <a:br>
              <a:rPr lang="ru-RU" sz="2800" b="1" dirty="0" smtClean="0"/>
            </a:br>
            <a:r>
              <a:rPr lang="ru-RU" sz="2800" b="1" dirty="0" smtClean="0"/>
              <a:t>5. Задания на нахождение нелепиц, несоответствий на картинках ("Что перепутал художник?").</a:t>
            </a:r>
            <a:endParaRPr lang="ru-RU" sz="2800" b="1" dirty="0"/>
          </a:p>
        </p:txBody>
      </p:sp>
      <p:pic>
        <p:nvPicPr>
          <p:cNvPr id="4" name="Picture 4" descr="развитие внимания у детей,  диагностик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2143116"/>
            <a:ext cx="3643338" cy="4429156"/>
          </a:xfrm>
          <a:noFill/>
        </p:spPr>
      </p:pic>
      <p:pic>
        <p:nvPicPr>
          <p:cNvPr id="5" name="Picture 6" descr="развитие внимания у детей,  диагност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72067" y="2143116"/>
            <a:ext cx="3337750" cy="4483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41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357166"/>
            <a:ext cx="4572032" cy="616817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6.  Ответь на вопросы:</a:t>
            </a:r>
            <a:br>
              <a:rPr lang="ru-RU" sz="3200" b="1" dirty="0" smtClean="0"/>
            </a:br>
            <a:r>
              <a:rPr lang="ru-RU" sz="3200" b="1" dirty="0" smtClean="0"/>
              <a:t>- Какие животные нарисованы на картинке?</a:t>
            </a:r>
            <a:br>
              <a:rPr lang="ru-RU" sz="3200" b="1" dirty="0" smtClean="0"/>
            </a:br>
            <a:r>
              <a:rPr lang="ru-RU" sz="3200" b="1" dirty="0" smtClean="0"/>
              <a:t>- Какие животные живут у нас, а какие в теплых странах?</a:t>
            </a:r>
            <a:br>
              <a:rPr lang="ru-RU" sz="3200" b="1" dirty="0" smtClean="0"/>
            </a:br>
            <a:r>
              <a:rPr lang="ru-RU" sz="3200" b="1" dirty="0" smtClean="0"/>
              <a:t>- Каких животных на рисунке два?</a:t>
            </a:r>
            <a:br>
              <a:rPr lang="ru-RU" sz="3200" b="1" dirty="0" smtClean="0"/>
            </a:br>
            <a:r>
              <a:rPr lang="ru-RU" sz="3200" b="1" dirty="0" smtClean="0"/>
              <a:t>- Какое животное из тех, которых ты видишь, ходит на двух ногах?</a:t>
            </a:r>
            <a:r>
              <a:rPr lang="ru-RU" sz="3200" b="1" dirty="0" smtClean="0">
                <a:solidFill>
                  <a:srgbClr val="FFFF00"/>
                </a:solidFill>
              </a:rPr>
              <a:t/>
            </a:r>
            <a:br>
              <a:rPr lang="ru-RU" sz="3200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развитие внимания у детей,  диагностик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40186"/>
            <a:ext cx="4286280" cy="650352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https://myslide.ru/documents_7/c0ade194eeee3a3f51f9ee459091f1ba/img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Запоминай порядок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Documents and Settings\Admin\Рабочий стол\Изображ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679882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94722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</a:pPr>
            <a:r>
              <a:rPr lang="ru-RU" sz="2400" b="1" dirty="0" smtClean="0"/>
              <a:t>Найди </a:t>
            </a:r>
            <a:r>
              <a:rPr lang="ru-RU" sz="2400" b="1" dirty="0" smtClean="0"/>
              <a:t>«спрятавшиеся»  слова: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FFFF00"/>
                </a:solidFill>
              </a:rPr>
              <a:t>АВРОГАЗЕТААТМНИВСЛШКТДОМРВМЧЕВНГМШЬ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(газета, дом)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FFFF00"/>
                </a:solidFill>
              </a:rPr>
              <a:t>      ШАОНСРВИКЕЫМОЧКИВЛГМЛГСТИМСНПАКЕТД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/>
              <a:t>(очки, пакет)</a:t>
            </a:r>
            <a:br>
              <a:rPr lang="ru-RU" sz="2400" b="1" dirty="0" smtClean="0"/>
            </a:br>
            <a:r>
              <a:rPr lang="ru-RU" sz="2400" b="1" dirty="0" smtClean="0"/>
              <a:t>  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FFFF00"/>
                </a:solidFill>
              </a:rPr>
              <a:t>АВМЛБЕРЕЗАВЛНГСТРЫИЧЕНСЩКНИГАМШВАЛ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(береза, книга)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FFFF00"/>
                </a:solidFill>
              </a:rPr>
              <a:t>ВОНГАРСИЫПЧЬЛЩДАТКОШКААВЕСНАУЕКЫМЧСЯ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(кошка, весна).</a:t>
            </a:r>
            <a:br>
              <a:rPr lang="ru-RU" sz="2400" b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dirty="0" smtClean="0"/>
              <a:t>Раздели </a:t>
            </a:r>
            <a:r>
              <a:rPr lang="ru-RU" sz="2400" b="1" dirty="0" smtClean="0"/>
              <a:t>«склеенные» между собой слова.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FFFF00"/>
                </a:solidFill>
              </a:rPr>
              <a:t>ШАРКОРЗИНАБОТИНКИБИНОКЛЬЕДАОБЕЗЬЯНА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КНИГАРУКАЕЛЬЧАСЫТРАМВАЙСАМОВАРЛУЧИГРАО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КНО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  <a:solidFill>
            <a:srgbClr val="00B0F0"/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800" b="1" dirty="0" smtClean="0"/>
              <a:t>     </a:t>
            </a:r>
            <a:r>
              <a:rPr lang="ru-RU" sz="3800" b="1" dirty="0" smtClean="0">
                <a:solidFill>
                  <a:srgbClr val="FF0000"/>
                </a:solidFill>
              </a:rPr>
              <a:t>Перепиши без ошибок зашифрованные слова, а затем расшифруй их.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800" b="1" dirty="0" smtClean="0">
                <a:solidFill>
                  <a:srgbClr val="FFFF00"/>
                </a:solidFill>
              </a:rPr>
              <a:t>АВОРОК, АЛОКШ, КИНЕЧУ, АДОГОП, АЛКУК, ТЕЛОМАС, АНИШАМ, РОФОТЕВС, ЬЛИБОМОТВА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3800" b="1" i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800" b="1" dirty="0" smtClean="0"/>
              <a:t>     </a:t>
            </a:r>
            <a:r>
              <a:rPr lang="ru-RU" sz="3800" b="1" dirty="0" smtClean="0">
                <a:solidFill>
                  <a:srgbClr val="FF0000"/>
                </a:solidFill>
              </a:rPr>
              <a:t>Перепиши без ошибок следующие строчки и представить себе, что могли бы означать эти слова: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800" b="1" dirty="0" smtClean="0"/>
              <a:t>     </a:t>
            </a:r>
            <a:r>
              <a:rPr lang="ru-RU" sz="3800" b="1" dirty="0" smtClean="0">
                <a:solidFill>
                  <a:srgbClr val="FFFF00"/>
                </a:solidFill>
              </a:rPr>
              <a:t>АММАДАМА РЕБЕРГЕ АССАМАСА ГЕСК ЛАЛЛА ЕССАНЕССАС ДАТАЛАТТА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800" b="1" dirty="0" smtClean="0">
                <a:solidFill>
                  <a:srgbClr val="FFFF00"/>
                </a:solidFill>
              </a:rPr>
              <a:t>     РЕТАБЕРТА </a:t>
            </a:r>
            <a:r>
              <a:rPr lang="en-US" sz="3800" b="1" dirty="0" smtClean="0">
                <a:solidFill>
                  <a:srgbClr val="FFFF00"/>
                </a:solidFill>
              </a:rPr>
              <a:t> </a:t>
            </a:r>
            <a:r>
              <a:rPr lang="ru-RU" sz="3800" b="1" dirty="0" smtClean="0">
                <a:solidFill>
                  <a:srgbClr val="FFFF00"/>
                </a:solidFill>
              </a:rPr>
              <a:t>НОРАСОТАННАДЕБАРУГА </a:t>
            </a:r>
            <a:r>
              <a:rPr lang="en-US" sz="3800" b="1" dirty="0" smtClean="0">
                <a:solidFill>
                  <a:srgbClr val="FFFF00"/>
                </a:solidFill>
              </a:rPr>
              <a:t> </a:t>
            </a:r>
            <a:r>
              <a:rPr lang="ru-RU" sz="3800" b="1" dirty="0" smtClean="0">
                <a:solidFill>
                  <a:srgbClr val="FFFF00"/>
                </a:solidFill>
              </a:rPr>
              <a:t>КАЛЛИХАРРА ФИЛИТАДЕРА КЛАТИМОР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800" b="1" dirty="0" smtClean="0">
                <a:solidFill>
                  <a:srgbClr val="FFFF00"/>
                </a:solidFill>
              </a:rPr>
              <a:t>     РЕТАТЕРТА ГРУММОПД ЛАЙОНОСАНДЕРА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800" b="1" dirty="0" smtClean="0">
                <a:solidFill>
                  <a:srgbClr val="FFFF00"/>
                </a:solidFill>
              </a:rPr>
              <a:t>     ОСТИМЕРА ОСТИМАРЕ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Сосчитай все слоги «БА»</a:t>
            </a:r>
            <a:r>
              <a:rPr lang="ru-RU" kern="10" dirty="0" smtClean="0">
                <a:ln w="317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/>
            </a:r>
            <a:br>
              <a:rPr lang="ru-RU" kern="10" dirty="0" smtClean="0">
                <a:ln w="317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496944" cy="518457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ГА БА БО КА ПА КА РА КЕ ТА ЦУ  НА МИ ВЕ ТО РИ ТА ЛЕ НА ВЕ ТА КУ ПА ВЫ СЫ ЛЕ РО СЕ ЛО ЛУ ЖА БА ПА МА ТА РА КА НО ДИ ВА РИ ЧЕ ТЫ РЕ ПЯ ШЕ СЕ ВО СЕ ДЕ ВЯ ДЕ СЯ ТА СИ  КО МЕ РИ КА КИ РИ МЕ РА ЦУ КО ГО ЛО БА ТЕ РА ТА СИ НО ЛЮ КО БЕ СО НО КА ЧЕ ВЕ РЕ СИ ВА ВИ СА ША МА ША КА ТЯ ЛЯ  ЛЮ РА РА ДУ ГА БА БО КА ПА КА РА КЕ ТА ЦУ  НА МИ ВЕ ТО РИ ТА ЛЕ НА ВЕ ТА КУ ПА ВЫ СЫ ЛЕ РО СЕ ЛО ЛУ ЖА БА ПА МА ТА РА КА НО ДИ ВА РИ ЧЕ ТЫ ДЕ СЯ ТА СИ  КО МЕ РИ КА КИ РИ МЕ РА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Найди и выпиши названия цветов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616624"/>
          </a:xfrm>
        </p:spPr>
        <p:txBody>
          <a:bodyPr>
            <a:normAutofit/>
          </a:bodyPr>
          <a:lstStyle/>
          <a:p>
            <a:pPr algn="just">
              <a:buFont typeface="Wingdings 2" pitchFamily="18" charset="2"/>
              <a:buNone/>
            </a:pPr>
            <a:r>
              <a:rPr lang="ru-RU" sz="3600" b="1" dirty="0" err="1" smtClean="0">
                <a:latin typeface="Arial" charset="0"/>
              </a:rPr>
              <a:t>маквилегиясколкактусиреньландышкупвль</a:t>
            </a:r>
            <a:endParaRPr lang="ru-RU" sz="3600" b="1" dirty="0" smtClean="0">
              <a:latin typeface="Arial" charset="0"/>
            </a:endParaRPr>
          </a:p>
          <a:p>
            <a:pPr algn="just">
              <a:buFont typeface="Wingdings 2" pitchFamily="18" charset="2"/>
              <a:buNone/>
            </a:pPr>
            <a:r>
              <a:rPr lang="ru-RU" sz="3600" b="1" dirty="0" err="1" smtClean="0">
                <a:latin typeface="Arial" charset="0"/>
              </a:rPr>
              <a:t>нзцастраргладиолусгедргиезжбудка</a:t>
            </a:r>
            <a:r>
              <a:rPr lang="ru-RU" sz="3600" b="1" dirty="0" smtClean="0">
                <a:latin typeface="Arial" charset="0"/>
              </a:rPr>
              <a:t> </a:t>
            </a:r>
          </a:p>
          <a:p>
            <a:pPr algn="just">
              <a:buFont typeface="Wingdings 2" pitchFamily="18" charset="2"/>
              <a:buNone/>
            </a:pPr>
            <a:r>
              <a:rPr lang="ru-RU" sz="3600" b="1" dirty="0" err="1" smtClean="0">
                <a:latin typeface="Arial" charset="0"/>
              </a:rPr>
              <a:t>лилияцчнияколокольчикрю</a:t>
            </a:r>
            <a:endParaRPr lang="ru-RU" sz="3600" b="1" dirty="0" smtClean="0">
              <a:latin typeface="Arial" charset="0"/>
            </a:endParaRPr>
          </a:p>
          <a:p>
            <a:pPr algn="just">
              <a:buFont typeface="Wingdings 2" pitchFamily="18" charset="2"/>
              <a:buNone/>
            </a:pPr>
            <a:r>
              <a:rPr lang="ru-RU" sz="3600" b="1" dirty="0" err="1" smtClean="0">
                <a:latin typeface="Arial" charset="0"/>
              </a:rPr>
              <a:t>кусрозалюпинастурцияфлоксаим</a:t>
            </a:r>
            <a:endParaRPr lang="ru-RU" sz="3600" b="1" dirty="0" smtClean="0">
              <a:latin typeface="Arial" charset="0"/>
            </a:endParaRPr>
          </a:p>
          <a:p>
            <a:pPr algn="just">
              <a:buFont typeface="Wingdings 2" pitchFamily="18" charset="2"/>
              <a:buNone/>
            </a:pPr>
            <a:r>
              <a:rPr lang="ru-RU" sz="3600" b="1" dirty="0" err="1" smtClean="0">
                <a:latin typeface="Arial" charset="0"/>
              </a:rPr>
              <a:t>полоябархатцыплдсвлну</a:t>
            </a:r>
            <a:endParaRPr lang="ru-RU" sz="3600" b="1" dirty="0" smtClean="0">
              <a:latin typeface="Arial" charset="0"/>
            </a:endParaRPr>
          </a:p>
          <a:p>
            <a:pPr algn="just">
              <a:buFont typeface="Wingdings 2" pitchFamily="18" charset="2"/>
              <a:buNone/>
            </a:pPr>
            <a:r>
              <a:rPr lang="ru-RU" sz="3600" b="1" dirty="0" err="1" smtClean="0">
                <a:latin typeface="Arial" charset="0"/>
              </a:rPr>
              <a:t>Хтхризантемарзариткарнпкапион</a:t>
            </a:r>
            <a:endParaRPr lang="ru-RU" sz="3600" b="1" dirty="0" smtClean="0">
              <a:latin typeface="Arial" charset="0"/>
            </a:endParaRPr>
          </a:p>
          <a:p>
            <a:pPr algn="ctr">
              <a:buFont typeface="Wingdings 2" pitchFamily="18" charset="2"/>
              <a:buNone/>
            </a:pPr>
            <a:endParaRPr lang="ru-RU" sz="2800" b="1" dirty="0" smtClean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Внимание – 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073427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Это сосредоточенность деятельности человека</a:t>
            </a:r>
            <a:r>
              <a:rPr lang="ru-RU" sz="3600" dirty="0" smtClean="0"/>
              <a:t> на каком- либо реальном или идеальном объекте – предмете, событии, образе, рассуждении и пр. </a:t>
            </a:r>
          </a:p>
          <a:p>
            <a:r>
              <a:rPr lang="ru-RU" sz="3600" dirty="0"/>
              <a:t>С</a:t>
            </a:r>
            <a:r>
              <a:rPr lang="ru-RU" sz="3600" dirty="0" smtClean="0"/>
              <a:t>остояние </a:t>
            </a:r>
            <a:r>
              <a:rPr lang="ru-RU" sz="3600" dirty="0" smtClean="0"/>
              <a:t>направленности и сосредоточенности сознания на каких-либо объектах </a:t>
            </a:r>
            <a:r>
              <a:rPr lang="ru-RU" sz="3600" b="1" dirty="0" smtClean="0"/>
              <a:t>с одновременным отвлечением от всего остального.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b="1" dirty="0" smtClean="0"/>
              <a:t>Точная копия</a:t>
            </a:r>
            <a:endParaRPr lang="ru-RU" b="1" dirty="0"/>
          </a:p>
        </p:txBody>
      </p:sp>
      <p:pic>
        <p:nvPicPr>
          <p:cNvPr id="4" name="Picture 7" descr="Рисунок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764704"/>
            <a:ext cx="5465581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Вставь пропущенные буквы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  <a:solidFill>
            <a:srgbClr val="00B0F0"/>
          </a:solidFill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Ав-обус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а-лея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ап-ека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бе-ёза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бо-ото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 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яб-око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вет-р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воро-ей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в-ск-есенье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 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вос-ок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  </a:t>
            </a: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ге-ой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 го-од, </a:t>
            </a: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дев-чка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дер-во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 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до-ога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за-ц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завт-ак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     </a:t>
            </a: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ка-анд-ш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 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к-асс,конь-и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к-рова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лопа-а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маши-а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мед-едь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м-локо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 м-роз, </a:t>
            </a: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ог-род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ку-ица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,,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о-урец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паль-о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пе-ал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п-сок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по-идор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 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рису-ок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ро-ина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рус-кий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са-оги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са-ар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с-бака, </a:t>
            </a: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со-ока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тет-адь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т-амвай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уче-ик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 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учите-ь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февра-ь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яго-а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я-ык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Arial" charset="0"/>
              </a:rPr>
              <a:t>св-ча</a:t>
            </a:r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. </a:t>
            </a:r>
          </a:p>
          <a:p>
            <a:pPr>
              <a:buNone/>
            </a:pP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Найди ошибки в предложениях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Кот идет под дорожкой.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Собака вылезла в конуры.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Таня сидит под стулом.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Игорь спускается на лестнице.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На столе лежит красная помидор.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На яблоне выросли сладкие яблоко.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Под рекой летит самолет.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Arial" charset="0"/>
              </a:rPr>
              <a:t>Когда Семен станет младше он пойдет в школу.</a:t>
            </a:r>
          </a:p>
          <a:p>
            <a:endParaRPr lang="ru-RU" b="1" dirty="0" smtClean="0">
              <a:latin typeface="Arial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yslide.ru/documents_7/c0ade194eeee3a3f51f9ee459091f1ba/img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666936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Раздели «склеенные» между собой предложения: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200" b="1" i="1" dirty="0" smtClean="0">
                <a:solidFill>
                  <a:srgbClr val="FFFF00"/>
                </a:solidFill>
              </a:rPr>
              <a:t>Былазимазимойхолодноморозщиплетщекипогодахорошаясветитсолнцедетирадуютсятеплымлучам.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Вычеркни повторяющиеся слова: </a:t>
            </a:r>
            <a:r>
              <a:rPr lang="ru-RU" sz="3200" b="1" i="1" dirty="0" smtClean="0">
                <a:solidFill>
                  <a:srgbClr val="FFFF00"/>
                </a:solidFill>
              </a:rPr>
              <a:t>моресолнцелесводамореземлясолнцелучнебоводарыбалесуткаморесолнцепароходводаземляпоходморерыбанебодетиморе.</a:t>
            </a:r>
            <a:r>
              <a:rPr lang="ru-RU" sz="2800" b="1" i="1" dirty="0" smtClean="0">
                <a:solidFill>
                  <a:srgbClr val="FFFF00"/>
                </a:solidFill>
              </a:rPr>
              <a:t> 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Расставь числа в порядке возрастания: </a:t>
            </a:r>
            <a:r>
              <a:rPr lang="ru-RU" sz="2800" b="1" dirty="0" smtClean="0">
                <a:solidFill>
                  <a:srgbClr val="FFFF00"/>
                </a:solidFill>
              </a:rPr>
              <a:t>5,8,1,6,4,12,7,2,1,8,10,4,3,2,0,5,2,8,5,7,18,22,11,16,8,13,8,6,19,21,15,17,12,14,30,27,32,64,8,19,42.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https://myslide.ru/documents_7/c0ade194eeee3a3f51f9ee459091f1ba/img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854857"/>
            <a:ext cx="5376597" cy="403244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121" y="260648"/>
            <a:ext cx="4332334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476672"/>
            <a:ext cx="284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Сколько на рисунке яблок?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В</a:t>
            </a:r>
            <a:r>
              <a:rPr lang="ru-RU" dirty="0" smtClean="0">
                <a:solidFill>
                  <a:srgbClr val="FF0000"/>
                </a:solidFill>
              </a:rPr>
              <a:t>ыводы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/>
          </a:bodyPr>
          <a:lstStyle/>
          <a:p>
            <a:r>
              <a:rPr lang="ru-RU" dirty="0"/>
              <a:t>У младших школьников преобладающим видом является непроизвольное </a:t>
            </a:r>
            <a:r>
              <a:rPr lang="ru-RU" dirty="0" smtClean="0"/>
              <a:t>внимание.</a:t>
            </a:r>
          </a:p>
          <a:p>
            <a:r>
              <a:rPr lang="ru-RU" dirty="0" smtClean="0"/>
              <a:t>Характерна сравнительная слабость произвольного внимания. Поэтому важно включать в учебную деятельность элементы игры, менять виды деятельности.</a:t>
            </a:r>
          </a:p>
          <a:p>
            <a:r>
              <a:rPr lang="ru-RU" dirty="0" smtClean="0"/>
              <a:t>Внимание </a:t>
            </a:r>
            <a:r>
              <a:rPr lang="ru-RU" dirty="0"/>
              <a:t>можно и нужно </a:t>
            </a:r>
            <a:r>
              <a:rPr lang="ru-RU" dirty="0" smtClean="0"/>
              <a:t>развивать! </a:t>
            </a:r>
            <a:r>
              <a:rPr lang="ru-RU" dirty="0"/>
              <a:t>Г</a:t>
            </a:r>
            <a:r>
              <a:rPr lang="ru-RU" dirty="0" smtClean="0"/>
              <a:t>лавным </a:t>
            </a:r>
            <a:r>
              <a:rPr lang="ru-RU" dirty="0"/>
              <a:t>помощниками ребёнку могут стать мама  и папа, бабушка и </a:t>
            </a:r>
            <a:r>
              <a:rPr lang="ru-RU" dirty="0" smtClean="0"/>
              <a:t>дедушка.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4918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Рекомендации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Упражнения проводить в игровой форме.</a:t>
            </a:r>
          </a:p>
          <a:p>
            <a:r>
              <a:rPr lang="ru-RU" sz="2800" b="1" dirty="0" smtClean="0"/>
              <a:t>Наблюдение за предметами во время прогулки, езде в транспорте. </a:t>
            </a:r>
            <a:r>
              <a:rPr lang="ru-RU" sz="2400" dirty="0" smtClean="0"/>
              <a:t>Например</a:t>
            </a:r>
            <a:r>
              <a:rPr lang="ru-RU" sz="2400" b="1" dirty="0" smtClean="0"/>
              <a:t>, </a:t>
            </a:r>
            <a:r>
              <a:rPr lang="ru-RU" sz="2400" dirty="0" smtClean="0"/>
              <a:t>люди на остановке: пол, рост, возраст, цвет одежды, изменение числа ожидающих транспорт, машины, остановившиеся на перекрестке (легковые, грузовые, разного цвета и пр.), ассортимент хлеба в киоске и др. </a:t>
            </a:r>
          </a:p>
          <a:p>
            <a:r>
              <a:rPr lang="ru-RU" sz="2800" b="1" dirty="0" smtClean="0"/>
              <a:t>Всегда</a:t>
            </a:r>
            <a:r>
              <a:rPr lang="ru-RU" sz="2800" dirty="0" smtClean="0"/>
              <a:t> побуждать ребенка </a:t>
            </a:r>
            <a:r>
              <a:rPr lang="ru-RU" sz="2800" b="1" dirty="0" smtClean="0"/>
              <a:t>наблюдать окружающий мир, задавая различные вопросы </a:t>
            </a:r>
            <a:r>
              <a:rPr lang="ru-RU" sz="2400" dirty="0" smtClean="0"/>
              <a:t>(«В магазине больше мужчин или женщин?», «Вспомни, сколько детей было когда ты пришёл в школу утром?»).</a:t>
            </a:r>
          </a:p>
          <a:p>
            <a:r>
              <a:rPr lang="ru-RU" sz="2800" b="1" dirty="0" smtClean="0"/>
              <a:t>Научить детей играть в шахматы и шашки</a:t>
            </a:r>
            <a:r>
              <a:rPr lang="ru-RU" sz="2800" dirty="0" smtClean="0"/>
              <a:t>, ведь </a:t>
            </a:r>
            <a:r>
              <a:rPr lang="ru-RU" sz="2800" dirty="0" smtClean="0"/>
              <a:t>эти </a:t>
            </a:r>
            <a:r>
              <a:rPr lang="ru-RU" sz="2800" dirty="0" smtClean="0"/>
              <a:t>игры называют «школой внимания».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Памятка для родителей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Уважаемые папы и мамы! Помните, что внимание — один из самых важных психических процессов.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Внимание является важной составной частью результативности учебной деятельности вашего ребенка. Для того чтобы ваш ребенок был внимательным, старайтесь помочь ему тренировать его внимание.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В основе внимания лежит интерес. Чем интереснее и разнообразнее будут игры и забавы, которые вы предлагаете ребенку, тем больше шансов развить произвольное внимание ребенка.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Развивая внимание своего ребенка, учитывайте круг его увлечений. Отталкиваясь от его увлечений, привлекайте его внимание к другим процессам и явлениям, связанным с его увлечениями.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Постоянно тренируйте внимание своего ребенка. Используйте для этого прогулки на свежем воздухе, походы, любую возможность.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Развивая внимание ребенка, не фиксируйте его неудачи. Больше внимание обращайте на достигнутые им успехи.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Стимулируйте интерес к развитию внимания собственным примером и примерами из жизни других людей.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В семейном кругу демонстрируйте достижения ребенка по развитию собственного внимания.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Наберитесь терпения и не ждите немедленных, успешных результатов.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6878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5239"/>
            <a:ext cx="7200800" cy="600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645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pbliders.ru/wp-content/uploads/fiziologicheskie-mehanizmy-vnimaniya-v-psiholog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13" y="476672"/>
            <a:ext cx="9057087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smtClean="0"/>
              <a:t>Ваши </a:t>
            </a:r>
            <a:r>
              <a:rPr lang="ru-RU" smtClean="0"/>
              <a:t>вопросы.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sent5.com/presentation/151951097_67894574/image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6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 descr="https://obu4ayka.ru/wp-content/uploads/2018/06/Vidy_mam_-_psihologiya_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828" name="AutoShape 4" descr="https://obu4ayka.ru/wp-content/uploads/2018/06/Vidy_mam_-_psihologiya_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7829" name="Picture 5" descr="C:\Users\HOME\Desktop\Vidy_mam_-_psihologiya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88424" cy="5416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917" y="6021288"/>
            <a:ext cx="8965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Условия возникновения: интерес, новизна, сильный </a:t>
            </a:r>
            <a:r>
              <a:rPr lang="ru-RU" sz="2400" dirty="0" smtClean="0"/>
              <a:t>раздражитель.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HOME\Desktop\Primery_proizvolnogo_i_neproizvolnogo_vnimaniya_v_psihologii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990853" cy="53285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6021288"/>
            <a:ext cx="5923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Условия возникновения: цель, усилие </a:t>
            </a:r>
            <a:r>
              <a:rPr lang="ru-RU" sz="2400" dirty="0" smtClean="0"/>
              <a:t>воли.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HOME\Desktop\image03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92696"/>
            <a:ext cx="6220916" cy="552704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6165304"/>
            <a:ext cx="6356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Условия возникновения: усилие воли, </a:t>
            </a:r>
            <a:r>
              <a:rPr lang="ru-RU" sz="2400" dirty="0" smtClean="0"/>
              <a:t>интерес.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60648"/>
            <a:ext cx="5719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Послепроизвольное</a:t>
            </a:r>
            <a:r>
              <a:rPr lang="ru-RU" sz="3200" b="1" dirty="0" smtClean="0">
                <a:solidFill>
                  <a:srgbClr val="FF0000"/>
                </a:solidFill>
              </a:rPr>
              <a:t> внимание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sy-files.ru/wp-content/uploads/9/f/e/9fe63b071aca403d2c254d45b3a990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064896" cy="5849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464</TotalTime>
  <Words>1315</Words>
  <Application>Microsoft Office PowerPoint</Application>
  <PresentationFormat>Экран (4:3)</PresentationFormat>
  <Paragraphs>142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МКОУ «Санаторная школа – интернат № 82»  Родительское собрание</vt:lpstr>
      <vt:lpstr>План собрания</vt:lpstr>
      <vt:lpstr>Внимание –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Свойства внимания имеют неодинаковый «вклад» в успешность обучения: - при овладении математикой ведущая роль принадлежит объему внимания;  - успешность усвоения русского языка связана с точностью распределения внимания;  - обучение чтению — с устойчивостью внимания.  Развивая различные свойства внимания, можно повысить успеваемость учеников по разным учебным предметам. </vt:lpstr>
      <vt:lpstr>Особенности внимания младших школьников</vt:lpstr>
      <vt:lpstr>Признаки невнимательности</vt:lpstr>
      <vt:lpstr>Последствия закрепления невнимательности</vt:lpstr>
      <vt:lpstr>Ошибки, связанные с невнимательностью </vt:lpstr>
      <vt:lpstr>Ошибки, связанные с невнимательностью</vt:lpstr>
      <vt:lpstr>Презентация PowerPoint</vt:lpstr>
      <vt:lpstr>Внимание – это не раз и навсегда данное качество!</vt:lpstr>
      <vt:lpstr>СОВРЕМЕННЫЕ МЕТОДЫ  РАЗВИТИЯ ВНИМАНИЯ  У ДЕТЕЙ  МЛАДШЕГО ШКОЛЬНОГО ВОЗРАСТА</vt:lpstr>
      <vt:lpstr>Презентация PowerPoint</vt:lpstr>
      <vt:lpstr>Презентация PowerPoint</vt:lpstr>
      <vt:lpstr>3. Нахождение различных геометрических фигурок, "спрятанных" на картинке: </vt:lpstr>
      <vt:lpstr>4. Лабиринты.  5. Задания на нахождение нелепиц, несоответствий на картинках ("Что перепутал художник?").</vt:lpstr>
      <vt:lpstr>Презентация PowerPoint</vt:lpstr>
      <vt:lpstr>Презентация PowerPoint</vt:lpstr>
      <vt:lpstr>Запоминай порядок</vt:lpstr>
      <vt:lpstr>Найди «спрятавшиеся»  слова:  АВРОГАЗЕТААТМНИВСЛШКТДОМРВМЧЕВНГМШЬ (газета, дом)        ШАОНСРВИКЕЫМОЧКИВЛГМЛГСТИМСНПАКЕТД (очки, пакет)    АВМЛБЕРЕЗАВЛНГСТРЫИЧЕНСЩКНИГАМШВАЛ (береза, книга)  ВОНГАРСИЫПЧЬЛЩДАТКОШКААВЕСНАУЕКЫМЧСЯ (кошка, весна).  Раздели «склеенные» между собой слова.  ШАРКОРЗИНАБОТИНКИБИНОКЛЬЕДАОБЕЗЬЯНА КНИГАРУКАЕЛЬЧАСЫТРАМВАЙСАМОВАРЛУЧИГРАО КНО  </vt:lpstr>
      <vt:lpstr>Презентация PowerPoint</vt:lpstr>
      <vt:lpstr>Сосчитай все слоги «БА» </vt:lpstr>
      <vt:lpstr>Найди и выпиши названия цветов</vt:lpstr>
      <vt:lpstr>Точная копия</vt:lpstr>
      <vt:lpstr>Вставь пропущенные буквы</vt:lpstr>
      <vt:lpstr>Найди ошибки в предложениях</vt:lpstr>
      <vt:lpstr>Презентация PowerPoint</vt:lpstr>
      <vt:lpstr>Раздели «склеенные» между собой предложения: Былазимазимойхолодноморозщиплетщекипогодахорошаясветитсолнцедетирадуютсятеплымлучам. Вычеркни повторяющиеся слова: моресолнцелесводамореземлясолнцелучнебоводарыбалесуткаморесолнцепароходводаземляпоходморерыбанебодетиморе.  Расставь числа в порядке возрастания: 5,8,1,6,4,12,7,2,1,8,10,4,3,2,0,5,2,8,5,7,18,22,11,16,8,13,8,6,19,21,15,17,12,14,30,27,32,64,8,19,42.   </vt:lpstr>
      <vt:lpstr>Презентация PowerPoint</vt:lpstr>
      <vt:lpstr>Выводы</vt:lpstr>
      <vt:lpstr>Рекомендации</vt:lpstr>
      <vt:lpstr>Памятка для родителей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HOME</dc:creator>
  <cp:lastModifiedBy>USER</cp:lastModifiedBy>
  <cp:revision>46</cp:revision>
  <dcterms:created xsi:type="dcterms:W3CDTF">2022-10-14T03:03:33Z</dcterms:created>
  <dcterms:modified xsi:type="dcterms:W3CDTF">2022-10-28T03:15:24Z</dcterms:modified>
</cp:coreProperties>
</file>