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6" r:id="rId3"/>
    <p:sldId id="297" r:id="rId4"/>
    <p:sldId id="269" r:id="rId5"/>
    <p:sldId id="272" r:id="rId6"/>
    <p:sldId id="273" r:id="rId7"/>
    <p:sldId id="275" r:id="rId8"/>
    <p:sldId id="276" r:id="rId9"/>
    <p:sldId id="257" r:id="rId10"/>
    <p:sldId id="270" r:id="rId11"/>
    <p:sldId id="271" r:id="rId12"/>
    <p:sldId id="279" r:id="rId13"/>
    <p:sldId id="277" r:id="rId14"/>
    <p:sldId id="274" r:id="rId15"/>
    <p:sldId id="258" r:id="rId16"/>
    <p:sldId id="278" r:id="rId17"/>
    <p:sldId id="282" r:id="rId18"/>
    <p:sldId id="283" r:id="rId19"/>
    <p:sldId id="284" r:id="rId20"/>
    <p:sldId id="289" r:id="rId21"/>
    <p:sldId id="290" r:id="rId22"/>
    <p:sldId id="291" r:id="rId23"/>
    <p:sldId id="292" r:id="rId24"/>
    <p:sldId id="293" r:id="rId25"/>
    <p:sldId id="294" r:id="rId26"/>
    <p:sldId id="295" r:id="rId27"/>
  </p:sldIdLst>
  <p:sldSz cx="9906000" cy="6858000" type="A4"/>
  <p:notesSz cx="9906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21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086473"/>
            <a:ext cx="9905999" cy="7715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2266950"/>
            <a:ext cx="490855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753" y="2205989"/>
            <a:ext cx="9794493" cy="1550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D:\&#1089;&#1086;&#1074;&#1077;&#1090;&#1085;&#1080;&#1082;\&#1056;&#1044;&#1044;&#1052;\&#1056;&#1044;&#1044;&#1052;%20&#1087;&#1077;&#1076;&#1089;&#1086;&#1074;&#1077;&#1090;%20(&#1074;&#1099;&#1089;&#1090;&#1091;&#1087;&#1083;&#1077;&#1085;&#1080;&#1077;)\5352794819299.mp4" TargetMode="External"/><Relationship Id="rId1" Type="http://schemas.microsoft.com/office/2007/relationships/media" Target="file:///D:\&#1089;&#1086;&#1074;&#1077;&#1090;&#1085;&#1080;&#1082;\&#1056;&#1044;&#1044;&#1052;\&#1056;&#1044;&#1044;&#1052;%20&#1087;&#1077;&#1076;&#1089;&#1086;&#1074;&#1077;&#1090;%20(&#1074;&#1099;&#1089;&#1090;&#1091;&#1087;&#1083;&#1077;&#1085;&#1080;&#1077;)\5352794819299.mp4" TargetMode="Externa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216662331_213" TargetMode="External"/><Relationship Id="rId13" Type="http://schemas.openxmlformats.org/officeDocument/2006/relationships/hyperlink" Target="https://vk.com/wall-216662331_255" TargetMode="External"/><Relationship Id="rId18" Type="http://schemas.openxmlformats.org/officeDocument/2006/relationships/hyperlink" Target="https://vk.com/wall-216662331_284" TargetMode="External"/><Relationship Id="rId26" Type="http://schemas.openxmlformats.org/officeDocument/2006/relationships/hyperlink" Target="https://vk.com/wall-216662331_472" TargetMode="External"/><Relationship Id="rId3" Type="http://schemas.openxmlformats.org/officeDocument/2006/relationships/hyperlink" Target="https://vk.com/wall-216662331_125" TargetMode="External"/><Relationship Id="rId21" Type="http://schemas.openxmlformats.org/officeDocument/2006/relationships/hyperlink" Target="https://vk.com/wall-216662331_316" TargetMode="External"/><Relationship Id="rId7" Type="http://schemas.openxmlformats.org/officeDocument/2006/relationships/hyperlink" Target="https://vk.com/wall-216662331_190" TargetMode="External"/><Relationship Id="rId12" Type="http://schemas.openxmlformats.org/officeDocument/2006/relationships/hyperlink" Target="https://vk.com/wall-216662331_247" TargetMode="External"/><Relationship Id="rId17" Type="http://schemas.openxmlformats.org/officeDocument/2006/relationships/hyperlink" Target="https://vk.com/wall-216662331_282" TargetMode="External"/><Relationship Id="rId25" Type="http://schemas.openxmlformats.org/officeDocument/2006/relationships/hyperlink" Target="https://vk.com/wall-216662331_459" TargetMode="External"/><Relationship Id="rId2" Type="http://schemas.openxmlformats.org/officeDocument/2006/relationships/hyperlink" Target="https://vk.com/wall-216662331_118" TargetMode="External"/><Relationship Id="rId16" Type="http://schemas.openxmlformats.org/officeDocument/2006/relationships/hyperlink" Target="https://vk.com/wall-216662331_281" TargetMode="External"/><Relationship Id="rId20" Type="http://schemas.openxmlformats.org/officeDocument/2006/relationships/hyperlink" Target="https://vk.com/wall-216662331_315" TargetMode="External"/><Relationship Id="rId29" Type="http://schemas.openxmlformats.org/officeDocument/2006/relationships/hyperlink" Target="https://vk.com/wall-216662331_525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wall-216662331_177" TargetMode="External"/><Relationship Id="rId11" Type="http://schemas.openxmlformats.org/officeDocument/2006/relationships/hyperlink" Target="https://vk.com/wall-216662331_241" TargetMode="External"/><Relationship Id="rId24" Type="http://schemas.openxmlformats.org/officeDocument/2006/relationships/hyperlink" Target="https://vk.com/wall-216662331_455" TargetMode="External"/><Relationship Id="rId5" Type="http://schemas.openxmlformats.org/officeDocument/2006/relationships/hyperlink" Target="https://vk.com/wall-216662331_150" TargetMode="External"/><Relationship Id="rId15" Type="http://schemas.openxmlformats.org/officeDocument/2006/relationships/hyperlink" Target="https://vk.com/wall-216662331_264" TargetMode="External"/><Relationship Id="rId23" Type="http://schemas.openxmlformats.org/officeDocument/2006/relationships/hyperlink" Target="https://vk.com/wall-216662331_440" TargetMode="External"/><Relationship Id="rId28" Type="http://schemas.openxmlformats.org/officeDocument/2006/relationships/hyperlink" Target="https://vk.com/wall-216662331_512" TargetMode="External"/><Relationship Id="rId10" Type="http://schemas.openxmlformats.org/officeDocument/2006/relationships/hyperlink" Target="https://vk.com/wall-216662331_233" TargetMode="External"/><Relationship Id="rId19" Type="http://schemas.openxmlformats.org/officeDocument/2006/relationships/hyperlink" Target="https://vk.com/wall-216662331_303" TargetMode="External"/><Relationship Id="rId4" Type="http://schemas.openxmlformats.org/officeDocument/2006/relationships/hyperlink" Target="https://vk.com/wall-216662331_144" TargetMode="External"/><Relationship Id="rId9" Type="http://schemas.openxmlformats.org/officeDocument/2006/relationships/hyperlink" Target="https://vk.com/wall-216662331_232" TargetMode="External"/><Relationship Id="rId14" Type="http://schemas.openxmlformats.org/officeDocument/2006/relationships/hyperlink" Target="https://vk.com/wall-216662331_257" TargetMode="External"/><Relationship Id="rId22" Type="http://schemas.openxmlformats.org/officeDocument/2006/relationships/hyperlink" Target="https://vk.com/wall-216662331_425" TargetMode="External"/><Relationship Id="rId27" Type="http://schemas.openxmlformats.org/officeDocument/2006/relationships/hyperlink" Target="https://vk.com/wall-216662331_50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vk.com/wall-216662331_763" TargetMode="Externa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vk.com/wall-216662331_79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vk.com/wall-216662331_820" TargetMode="Externa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k.com/wall-216662331_84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wall-216662331_846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k.com/wall-216662331_86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k.com/wall-216662331_67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216662331_631" TargetMode="External"/><Relationship Id="rId13" Type="http://schemas.openxmlformats.org/officeDocument/2006/relationships/hyperlink" Target="https://vk.com/wall-216662331_763" TargetMode="External"/><Relationship Id="rId18" Type="http://schemas.openxmlformats.org/officeDocument/2006/relationships/hyperlink" Target="https://vk.com/wall-216662331_860" TargetMode="External"/><Relationship Id="rId3" Type="http://schemas.openxmlformats.org/officeDocument/2006/relationships/hyperlink" Target="https://vk.com/wall-216662331_559" TargetMode="External"/><Relationship Id="rId7" Type="http://schemas.openxmlformats.org/officeDocument/2006/relationships/hyperlink" Target="https://vk.com/wall-216662331_623" TargetMode="External"/><Relationship Id="rId12" Type="http://schemas.openxmlformats.org/officeDocument/2006/relationships/hyperlink" Target="https://vk.com/wall-216662331_754" TargetMode="External"/><Relationship Id="rId17" Type="http://schemas.openxmlformats.org/officeDocument/2006/relationships/hyperlink" Target="https://vk.com/wall-216662331_846" TargetMode="External"/><Relationship Id="rId2" Type="http://schemas.openxmlformats.org/officeDocument/2006/relationships/hyperlink" Target="https://vk.com/wall-216662331_535" TargetMode="External"/><Relationship Id="rId16" Type="http://schemas.openxmlformats.org/officeDocument/2006/relationships/hyperlink" Target="https://vk.com/wall-216662331_845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wall-216662331_599" TargetMode="External"/><Relationship Id="rId11" Type="http://schemas.openxmlformats.org/officeDocument/2006/relationships/hyperlink" Target="https://vk.com/wall-216662331_679" TargetMode="External"/><Relationship Id="rId5" Type="http://schemas.openxmlformats.org/officeDocument/2006/relationships/hyperlink" Target="https://vk.com/wall-216662331_585" TargetMode="External"/><Relationship Id="rId15" Type="http://schemas.openxmlformats.org/officeDocument/2006/relationships/hyperlink" Target="https://vk.com/wall-216662331_820" TargetMode="External"/><Relationship Id="rId10" Type="http://schemas.openxmlformats.org/officeDocument/2006/relationships/hyperlink" Target="https://vk.com/wall-216662331_674" TargetMode="External"/><Relationship Id="rId4" Type="http://schemas.openxmlformats.org/officeDocument/2006/relationships/hyperlink" Target="https://vk.com/wall-216662331_572" TargetMode="External"/><Relationship Id="rId9" Type="http://schemas.openxmlformats.org/officeDocument/2006/relationships/hyperlink" Target="https://vk.com/wall-216662331_665" TargetMode="External"/><Relationship Id="rId14" Type="http://schemas.openxmlformats.org/officeDocument/2006/relationships/hyperlink" Target="https://vk.com/wall-216662331_7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6400800" cy="2659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400" spc="-10" dirty="0" smtClean="0"/>
              <a:t>Год с Движением Первых! </a:t>
            </a:r>
            <a:r>
              <a:rPr lang="ru-RU" sz="3200" spc="-10" dirty="0" smtClean="0"/>
              <a:t/>
            </a:r>
            <a:br>
              <a:rPr lang="ru-RU" sz="3200" spc="-10" dirty="0" smtClean="0"/>
            </a:br>
            <a:r>
              <a:rPr lang="ru-RU" sz="3200" spc="-10" dirty="0" smtClean="0"/>
              <a:t/>
            </a:r>
            <a:br>
              <a:rPr lang="ru-RU" sz="3200" spc="-10" dirty="0" smtClean="0"/>
            </a:br>
            <a:r>
              <a:rPr lang="ru-RU" sz="3200" spc="-10" dirty="0" smtClean="0"/>
              <a:t>Какой он был?</a:t>
            </a:r>
            <a:endParaRPr sz="3200"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95216" y="4500570"/>
            <a:ext cx="38100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lang="ru-RU" b="1" spc="-5" dirty="0" smtClean="0">
                <a:solidFill>
                  <a:srgbClr val="FFFFFF"/>
                </a:solidFill>
                <a:latin typeface="Calibri"/>
                <a:cs typeface="Calibri"/>
              </a:rPr>
              <a:t> первичном отделении на базе МКОУ «Санаторная школа – интернат № 82»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3280" y="6197755"/>
            <a:ext cx="21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2023- </a:t>
            </a:r>
            <a:r>
              <a:rPr lang="ru-RU" sz="3200" b="1" dirty="0" smtClean="0">
                <a:solidFill>
                  <a:schemeClr val="bg1"/>
                </a:solidFill>
              </a:rPr>
              <a:t>2024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sun9-67.userapi.com/impg/924Kf0e_SfhD2QmoOhcVsYzuSm5fkuaDBG5hKg/MvAWLrH4j3o.jpg?size=1280x805&amp;quality=95&amp;sign=5bb68ed83383d4e9e19ccec226393d9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906000" cy="614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501008"/>
            <a:ext cx="544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 базе МКОУ «Санаторная школа – интернат № 82»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58865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Новокузнецкий ГО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6656" y="881391"/>
            <a:ext cx="5440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Первичное отделение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РДДМ «Движение Первых»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792" y="4258567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Руководитель первичного отделения: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Веснина Ольга Геннадьевна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Тел.: 8 (908) 959 5067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81000" y="838200"/>
          <a:ext cx="9144000" cy="5295022"/>
        </p:xfrm>
        <a:graphic>
          <a:graphicData uri="http://schemas.openxmlformats.org/drawingml/2006/table">
            <a:tbl>
              <a:tblPr/>
              <a:tblGrid>
                <a:gridCol w="1663078"/>
                <a:gridCol w="1614406"/>
                <a:gridCol w="2126349"/>
                <a:gridCol w="3740167"/>
              </a:tblGrid>
              <a:tr h="311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Направление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Лидер направления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Активные участники направления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Направление работы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Председатель Совета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Перегудова Валерия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Организует работу Совета и координирует деятельность всех  направлений.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Заместители председателя Совета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Бурмистрова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Арина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Манихина Валерия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Выполняют обязанности председателя в его отсутствие, организуют работу Совета Первых.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8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Секретарь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Совета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Рахвалова Анастасия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Отвечает за ведение документации  (протокол, экран дежурства и др.)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Ведет экран дежурства и соревнования классов  и др.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Образование и знания.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«Учись и познавай!»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Перегудова Валерия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Рахвалова Анастасия, Поликарпова Ульяна, Скворцов Семён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Просветительская работа, Помощь в организации учебных дел. Проверка классных уголков.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Здоровый образ жизни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«Будь здоров!»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Бурмистрова Арина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Шляров Иван, Тарнакин Данил, Хижняк Вика, Хатмуллин Антон, Буймов Стас, Сохибов Озодбек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спортивных, здоровьесберегающих мероприятий, соревнований, акций, «санитарная комиссия»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8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Труд, профессия и своё дело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«Найди призвание!»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Шляров Иван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Афанасьева Дарья, Бурмистрова Даша, Князева Ксюша, Хатмуллин Антон, Сохибов Озодбек.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Организация  и проведение трудовых, профориентационных мероприятий, акций.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Волонтёрство и добровольчество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«Благо твори!»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Гринкевич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Екатерина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Манихина Лера, Лачугина Карина, Милена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социальных  акций и мероприятий. Координирование шефства над ветеранами педагогического труда, ОЗЖ «Кот и Пёс».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Патриотизм и историческая память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«Служи Отечеству!»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Рахвалова Анастасия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Хижняк Вика, Поликарпова Ульяна, Расулжан Тимур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мероприятий и акций, направленных на патриотическое воспитание и историческую память.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Медиа и коммуникации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«Расскажи о главном!»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Афанасьева Дарья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Лачугина Карина, Манихина Лера, Перегудова Лера, Иванов Егор.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Организация информационной работы.  Сбор материалов (фото, видео, информация) для школьной рубрики «Глазами ученика»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8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Экология и охрана природы 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«Береги планету!»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Манихина Валерия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Афанасьев Гоша, Бурмистрова Арина, БурмистроваДаша,Буймов Стас, Иванов Егор.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и проведение мероприятий и акций, направленных на формирование бережного отношения к природе и её сохранению.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41" marR="45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51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152400"/>
            <a:ext cx="460375" cy="693738"/>
          </a:xfrm>
          <a:prstGeom prst="rect">
            <a:avLst/>
          </a:prstGeom>
          <a:noFill/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457200" y="228600"/>
            <a:ext cx="9220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Распределение  направлений  работы Совета Первых на</a:t>
            </a:r>
            <a:r>
              <a:rPr lang="ru-RU" sz="700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2023-2024 учебный год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6" name="Picture 18" descr="https://sun9-44.userapi.com/impg/lAqLgt2BULZaNqAP-MYFGdj6uqV-5nAPeBfzxw/fRt_dkesH8M.jpg?size=807x605&amp;quality=95&amp;sign=438e57ed08e19c21351a968f6f12033b&amp;c_uniq_tag=H0LrnINOH_3EClBwCs4HEYVc9lKtCV3Uy9K5pLVhQt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3886200" cy="2570688"/>
          </a:xfrm>
          <a:prstGeom prst="rect">
            <a:avLst/>
          </a:prstGeom>
          <a:noFill/>
        </p:spPr>
      </p:pic>
      <p:pic>
        <p:nvPicPr>
          <p:cNvPr id="22548" name="Picture 20" descr="https://sun9-46.userapi.com/impg/OLUAqr5o_H-s0tN-kIkYpP2ajhpjvrPa8a1Z-A/dLAHVui0sPg.jpg?size=1280x958&amp;quality=95&amp;sign=f682649ba826afa8398f95ef8b42245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581399"/>
            <a:ext cx="3810000" cy="2514601"/>
          </a:xfrm>
          <a:prstGeom prst="rect">
            <a:avLst/>
          </a:prstGeom>
          <a:noFill/>
        </p:spPr>
      </p:pic>
      <p:pic>
        <p:nvPicPr>
          <p:cNvPr id="22550" name="Picture 22" descr="https://sun9-8.userapi.com/impg/sqqIPKH59Rc3RKL_0f50sCdhpVTEwUHGMCUW-A/ww5QY006AI8.jpg?size=1280x960&amp;quality=95&amp;sign=62e5fdef4b01bece18d60df9f898dec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657600"/>
            <a:ext cx="3886200" cy="2438400"/>
          </a:xfrm>
          <a:prstGeom prst="rect">
            <a:avLst/>
          </a:prstGeom>
          <a:noFill/>
        </p:spPr>
      </p:pic>
      <p:pic>
        <p:nvPicPr>
          <p:cNvPr id="22562" name="Picture 34" descr="https://sun9-78.userapi.com/impg/gP9ojqP25-hhay7aR74OVlrnFnInjs1IRxkVow/-gv4GRjxBjY.jpg?size=1600x1200&amp;quality=95&amp;sign=a7c9f4013c547a87b84b9afe615c2f1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838200"/>
            <a:ext cx="3810000" cy="26289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62000" y="152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Активное начало нового учебного года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0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96400" y="1524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0.userapi.com/impf/e81WhekgZTQIfz96KDidWwL8tPqRRZoXrZJ_ww/gOvv3PLCOcs.jpg?size=963x1280&amp;quality=95&amp;sign=183541f6fdec2b28040b7297e8ffdcb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52800"/>
            <a:ext cx="2006501" cy="2667000"/>
          </a:xfrm>
          <a:prstGeom prst="rect">
            <a:avLst/>
          </a:prstGeom>
          <a:noFill/>
        </p:spPr>
      </p:pic>
      <p:pic>
        <p:nvPicPr>
          <p:cNvPr id="1028" name="Picture 4" descr="https://sun9-78.userapi.com/impf/Q7uEl0NTrXQsxCDIBK0LO3oAAMWCvY2mp3sP2A/DXQjemAJPs8.jpg?size=2560x1914&amp;quality=95&amp;sign=c4338b66a77f00ecd0f5f78cb7d4953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429000"/>
            <a:ext cx="3505200" cy="2620684"/>
          </a:xfrm>
          <a:prstGeom prst="rect">
            <a:avLst/>
          </a:prstGeom>
          <a:noFill/>
        </p:spPr>
      </p:pic>
      <p:pic>
        <p:nvPicPr>
          <p:cNvPr id="1030" name="Picture 6" descr="https://sun9-9.userapi.com/impf/o2JX2TuUlH5BSYExxzwmG0N0NIwjg6aJLSH44Q/QnDXZOm9mmM.jpg?size=1280x576&amp;quality=95&amp;sign=f186e2bbe7cf853262a37bbfe950aa6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267200"/>
            <a:ext cx="3979333" cy="1790700"/>
          </a:xfrm>
          <a:prstGeom prst="rect">
            <a:avLst/>
          </a:prstGeom>
          <a:noFill/>
        </p:spPr>
      </p:pic>
      <p:pic>
        <p:nvPicPr>
          <p:cNvPr id="1032" name="Picture 8" descr="https://sun9-46.userapi.com/impf/cFOM-tQyQ-epRH_FZk4Fwl6c37WNFgJdr7QpNg/ZFauuhFxv8A.jpg?size=1600x1200&amp;quality=95&amp;sign=9a1b3bef13f487c5b2d46a7c3b66539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295400"/>
            <a:ext cx="3962400" cy="2971800"/>
          </a:xfrm>
          <a:prstGeom prst="rect">
            <a:avLst/>
          </a:prstGeom>
          <a:noFill/>
        </p:spPr>
      </p:pic>
      <p:pic>
        <p:nvPicPr>
          <p:cNvPr id="1034" name="Picture 10" descr="https://sun9-66.userapi.com/impf/HOnUMcZQ_v_kzj1rsZRwOhdIyd8QHExvGpcO7g/Lxe67D7kGrM.jpg?size=1600x1200&amp;quality=95&amp;sign=2c2f38e9158780a6f6cefde228455c0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295400"/>
            <a:ext cx="2844800" cy="2133600"/>
          </a:xfrm>
          <a:prstGeom prst="rect">
            <a:avLst/>
          </a:prstGeom>
          <a:noFill/>
        </p:spPr>
      </p:pic>
      <p:pic>
        <p:nvPicPr>
          <p:cNvPr id="1036" name="Picture 12" descr="https://sun9-66.userapi.com/impf/vWc4ONDhwhqJBNX1s_fOWqcjRXKXBQE_LPon4w/Llxezj2F0m0.jpg?size=2560x1914&amp;quality=95&amp;sign=8d222a7bfd5598fdb8396a84dbafda8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1295400"/>
            <a:ext cx="3057555" cy="228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38100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Движение Первых – это всегда про что-то новое и интересное! 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457200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AutoShape 5" descr="IMG_20230928_1744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9" name="AutoShape 7" descr="IMG_20230928_1744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3124200"/>
            <a:ext cx="495300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3400" y="6096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Мастер-класс по изготовлению и росписи пряников ручной работы ко Дню учителя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4876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Акция «Тёплая сказка»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96400" y="1524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2" descr="https://sun4-22.userapi.com/impg/NvKo3Mw9DEUkGO6CjjIADpdH__7mstJ8NGcmtA/kN4UXnO9oUM.jpg?size=2560x1707&amp;quality=95&amp;sign=95f140dffefac7b5397a944ddbfe18c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3542607" cy="2362200"/>
          </a:xfrm>
          <a:prstGeom prst="rect">
            <a:avLst/>
          </a:prstGeom>
          <a:noFill/>
        </p:spPr>
      </p:pic>
      <p:pic>
        <p:nvPicPr>
          <p:cNvPr id="4" name="Picture 28" descr="https://sun9-30.userapi.com/impg/wX4OA50Te7iw56rYDOPoOTcOh8h-D4mHOXkVCw/RsHdfs6HyxM.jpg?size=1620x2160&amp;quality=95&amp;sign=fd45cb552e6886ec76a1da74e86f181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1066800"/>
            <a:ext cx="2571750" cy="3429000"/>
          </a:xfrm>
          <a:prstGeom prst="rect">
            <a:avLst/>
          </a:prstGeom>
          <a:noFill/>
        </p:spPr>
      </p:pic>
      <p:pic>
        <p:nvPicPr>
          <p:cNvPr id="5" name="Picture 26" descr="https://sun9-53.userapi.com/impg/rgE-CWYza17gUISt3CAd1sFUoNqldyaAdbZxvg/R1j7SoDfWI4.jpg?size=1620x2160&amp;quality=95&amp;sign=ddb9fdacb72e184849a10b1476bc796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066800"/>
            <a:ext cx="2590800" cy="3454400"/>
          </a:xfrm>
          <a:prstGeom prst="rect">
            <a:avLst/>
          </a:prstGeom>
          <a:noFill/>
        </p:spPr>
      </p:pic>
      <p:pic>
        <p:nvPicPr>
          <p:cNvPr id="6" name="Picture 30" descr="https://sun9-18.userapi.com/impg/qrGS0tpsaoouWrIyMx8woNxsgxzjdNnmf51AGg/GgKtFyyF3-o.jpg?size=1620x2160&amp;quality=95&amp;sign=35a466015482c94428b72f7e2431b0e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657600"/>
            <a:ext cx="1828800" cy="243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3810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Проект «История России и Кузбасса в музыке»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96400" y="1524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1" y="32130"/>
            <a:ext cx="9753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800" spc="-5" dirty="0" smtClean="0">
                <a:solidFill>
                  <a:srgbClr val="000000"/>
                </a:solidFill>
                <a:latin typeface="Arial Black" pitchFamily="34" charset="0"/>
              </a:rPr>
              <a:t>Посещение активистами лагеря на базе местного отделения РДДМ «Движение Первых»</a:t>
            </a:r>
            <a:endParaRPr sz="2800">
              <a:latin typeface="Arial Black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95400"/>
            <a:ext cx="32956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714750"/>
            <a:ext cx="317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040" y="1295400"/>
            <a:ext cx="3072560" cy="229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733800"/>
            <a:ext cx="2997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3716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5279481929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52400"/>
            <a:ext cx="7848600" cy="588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4.userapi.com/impf/6sDVRy74CsDzd-13D8Hbg0XF1oVRuVzgAmLwNQ/SlFU0pPECpA.jpg?size=2560x1920&amp;quality=95&amp;sign=a42ee6cef7f0283b1cb2ea1654875f6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7" y="2000240"/>
            <a:ext cx="4762532" cy="3571900"/>
          </a:xfrm>
          <a:prstGeom prst="rect">
            <a:avLst/>
          </a:prstGeom>
          <a:noFill/>
        </p:spPr>
      </p:pic>
      <p:pic>
        <p:nvPicPr>
          <p:cNvPr id="2052" name="Picture 4" descr="https://sun9-16.userapi.com/impf/dTK-ZVzq1quQ6JIIcbkoQwQFSamL8dn_euasjg/K-KNErEBAfc.jpg?size=807x605&amp;quality=95&amp;sign=44de0b3f2f0d8cb7718cd1e36a4e2d65&amp;c_uniq_tag=P7v2uHEpLoJ_Ea1fP0zi8C1kjMXTOpw6akjupCqhG54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6208" y="1928802"/>
            <a:ext cx="4859792" cy="36433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381000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Black" pitchFamily="34" charset="0"/>
              </a:rPr>
              <a:t>Еженедельные заседания </a:t>
            </a:r>
          </a:p>
          <a:p>
            <a:pPr algn="ctr"/>
            <a:r>
              <a:rPr lang="ru-RU" sz="3600" dirty="0" smtClean="0">
                <a:latin typeface="Arial Black" pitchFamily="34" charset="0"/>
              </a:rPr>
              <a:t>Совета Первых</a:t>
            </a:r>
            <a:endParaRPr lang="ru-RU" sz="3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IMG_20231026_1356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6" name="Picture 4" descr="C:\Users\USER\Downloads\IMG_20231026_135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1"/>
            <a:ext cx="5238752" cy="2419504"/>
          </a:xfrm>
          <a:prstGeom prst="rect">
            <a:avLst/>
          </a:prstGeom>
          <a:noFill/>
        </p:spPr>
      </p:pic>
      <p:pic>
        <p:nvPicPr>
          <p:cNvPr id="28678" name="Picture 6" descr="C:\Users\USER\Downloads\IMG_20231026_135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72" y="3786190"/>
            <a:ext cx="5125842" cy="23673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8092" y="285728"/>
            <a:ext cx="952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Подведение итогов работы за четверть</a:t>
            </a:r>
            <a:endParaRPr lang="ru-RU" sz="3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IMG_20240131_1000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C:\Users\USER\Downloads\IMG_20240131_101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678" y="785794"/>
            <a:ext cx="6143668" cy="4595464"/>
          </a:xfrm>
          <a:prstGeom prst="rect">
            <a:avLst/>
          </a:prstGeom>
          <a:noFill/>
        </p:spPr>
      </p:pic>
      <p:pic>
        <p:nvPicPr>
          <p:cNvPr id="29700" name="Picture 4" descr="C:\Users\USER\Downloads\IMG_20240131_10164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82" y="2928934"/>
            <a:ext cx="3858417" cy="28860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8092" y="214290"/>
            <a:ext cx="952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Центр детских инициатив</a:t>
            </a:r>
            <a:endParaRPr lang="ru-RU" sz="3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520" y="404664"/>
            <a:ext cx="8856984" cy="5616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0472" y="188640"/>
            <a:ext cx="94330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Торжественное открытие первичного отделения «Движение Первых»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vk.com/wall-216662331_118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акция «Замечай»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vk.com/wall-216662331_125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Классная встреча «Эстафета поколений» </a:t>
            </a:r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vk.com/wall-216662331_144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патриотическая акция «Живое письмо»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vk.com/wall-216662331_150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акция «Вам, любимые» </a:t>
            </a:r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vk.com/wall-216662331_177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Экологическая акция ПО «Сдай батарейку – спаси природу» </a:t>
            </a: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vk.com/wall-216662331_190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Городской лидерский </a:t>
            </a:r>
            <a:r>
              <a:rPr lang="ru-RU" sz="1400" dirty="0" err="1" smtClean="0"/>
              <a:t>интенсив</a:t>
            </a:r>
            <a:r>
              <a:rPr lang="ru-RU" sz="1400" dirty="0" smtClean="0"/>
              <a:t> «Будь Первым!» </a:t>
            </a:r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vk.com/wall-216662331_213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акция «108 рекордов» </a:t>
            </a:r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vk.com/wall-216662331_232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акция «По следам космических достижений» </a:t>
            </a:r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vk.com/wall-216662331_233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Экологическая акция ПО «Сдай макулатуру – спаси дерево» </a:t>
            </a:r>
            <a:r>
              <a:rPr lang="en-US" sz="1400" dirty="0">
                <a:hlinkClick r:id="rId11"/>
              </a:rPr>
              <a:t>https://</a:t>
            </a:r>
            <a:r>
              <a:rPr lang="en-US" sz="1400" dirty="0" smtClean="0">
                <a:hlinkClick r:id="rId11"/>
              </a:rPr>
              <a:t>vk.com/wall-216662331_241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акция «Прогулки по России» </a:t>
            </a:r>
            <a:r>
              <a:rPr lang="en-US" sz="1400" dirty="0">
                <a:hlinkClick r:id="rId12"/>
              </a:rPr>
              <a:t>https://</a:t>
            </a:r>
            <a:r>
              <a:rPr lang="en-US" sz="1400" dirty="0" smtClean="0">
                <a:hlinkClick r:id="rId12"/>
              </a:rPr>
              <a:t>vk.com/wall-216662331_247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акция «Окна победы» </a:t>
            </a:r>
            <a:r>
              <a:rPr lang="en-US" sz="1400" dirty="0">
                <a:hlinkClick r:id="rId13"/>
              </a:rPr>
              <a:t>https://</a:t>
            </a:r>
            <a:r>
              <a:rPr lang="en-US" sz="1400" dirty="0" smtClean="0">
                <a:hlinkClick r:id="rId13"/>
              </a:rPr>
              <a:t>vk.com/wall-216662331_255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Областная акция «Я помню!» </a:t>
            </a:r>
            <a:r>
              <a:rPr lang="en-US" sz="1400" dirty="0">
                <a:hlinkClick r:id="rId14"/>
              </a:rPr>
              <a:t>https://</a:t>
            </a:r>
            <a:r>
              <a:rPr lang="en-US" sz="1400" dirty="0" smtClean="0">
                <a:hlinkClick r:id="rId14"/>
              </a:rPr>
              <a:t>vk.com/wall-216662331_257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Акция ПО фото из семейного архива «Спасибо деду за победу» </a:t>
            </a:r>
            <a:r>
              <a:rPr lang="en-US" sz="1400" dirty="0">
                <a:hlinkClick r:id="rId15"/>
              </a:rPr>
              <a:t>https://</a:t>
            </a:r>
            <a:r>
              <a:rPr lang="en-US" sz="1400" dirty="0" smtClean="0">
                <a:hlinkClick r:id="rId15"/>
              </a:rPr>
              <a:t>vk.com/wall-216662331_264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Классная встреча с А.А. Максимовым </a:t>
            </a:r>
            <a:r>
              <a:rPr lang="en-US" sz="1400" dirty="0">
                <a:hlinkClick r:id="rId16"/>
              </a:rPr>
              <a:t>https://</a:t>
            </a:r>
            <a:r>
              <a:rPr lang="en-US" sz="1400" dirty="0" smtClean="0">
                <a:hlinkClick r:id="rId16"/>
              </a:rPr>
              <a:t>vk.com/wall-216662331_281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Классная встреча «Народ – победитель!» </a:t>
            </a:r>
            <a:r>
              <a:rPr lang="en-US" sz="1400" dirty="0">
                <a:hlinkClick r:id="rId17"/>
              </a:rPr>
              <a:t>https://</a:t>
            </a:r>
            <a:r>
              <a:rPr lang="en-US" sz="1400" dirty="0" smtClean="0">
                <a:hlinkClick r:id="rId17"/>
              </a:rPr>
              <a:t>vk.com/wall-216662331_282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Всероссийская акция «Сад памяти» </a:t>
            </a:r>
            <a:r>
              <a:rPr lang="en-US" sz="1400" dirty="0">
                <a:hlinkClick r:id="rId18"/>
              </a:rPr>
              <a:t>https://</a:t>
            </a:r>
            <a:r>
              <a:rPr lang="en-US" sz="1400" dirty="0" smtClean="0">
                <a:hlinkClick r:id="rId18"/>
              </a:rPr>
              <a:t>vk.com/wall-216662331_284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Классная встреча «101 год Пионерской организации!» </a:t>
            </a:r>
            <a:r>
              <a:rPr lang="en-US" sz="1400" dirty="0">
                <a:hlinkClick r:id="rId19"/>
              </a:rPr>
              <a:t>https://</a:t>
            </a:r>
            <a:r>
              <a:rPr lang="en-US" sz="1400" dirty="0" smtClean="0">
                <a:hlinkClick r:id="rId19"/>
              </a:rPr>
              <a:t>vk.com/wall-216662331_303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Всероссийский проект «Первая помощь» </a:t>
            </a:r>
            <a:r>
              <a:rPr lang="en-US" sz="1400" dirty="0">
                <a:hlinkClick r:id="rId20"/>
              </a:rPr>
              <a:t>https://</a:t>
            </a:r>
            <a:r>
              <a:rPr lang="en-US" sz="1400" dirty="0" smtClean="0">
                <a:hlinkClick r:id="rId20"/>
              </a:rPr>
              <a:t>vk.com/wall-216662331_315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Марафон полезных дел. Книга другу. </a:t>
            </a:r>
            <a:r>
              <a:rPr lang="en-US" sz="1400" dirty="0">
                <a:hlinkClick r:id="rId21"/>
              </a:rPr>
              <a:t>https://</a:t>
            </a:r>
            <a:r>
              <a:rPr lang="en-US" sz="1400" dirty="0" smtClean="0">
                <a:hlinkClick r:id="rId21"/>
              </a:rPr>
              <a:t>vk.com/wall-216662331_316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Первое заседание Совета Первых в 2023-2024 учебном году </a:t>
            </a:r>
            <a:r>
              <a:rPr lang="en-US" sz="1400" dirty="0">
                <a:hlinkClick r:id="rId22"/>
              </a:rPr>
              <a:t>https://</a:t>
            </a:r>
            <a:r>
              <a:rPr lang="en-US" sz="1400" dirty="0" smtClean="0">
                <a:hlinkClick r:id="rId22"/>
              </a:rPr>
              <a:t>vk.com/wall-216662331_425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Выборы председателя Совета Первых в ПО </a:t>
            </a:r>
            <a:r>
              <a:rPr lang="en-US" sz="1400" dirty="0">
                <a:hlinkClick r:id="rId23"/>
              </a:rPr>
              <a:t>https://</a:t>
            </a:r>
            <a:r>
              <a:rPr lang="en-US" sz="1400" dirty="0" smtClean="0">
                <a:hlinkClick r:id="rId23"/>
              </a:rPr>
              <a:t>vk.com/wall-216662331_440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Городская установочная сессия «Движение Первых» </a:t>
            </a:r>
            <a:r>
              <a:rPr lang="en-US" sz="1400" dirty="0">
                <a:hlinkClick r:id="rId24"/>
              </a:rPr>
              <a:t>https://</a:t>
            </a:r>
            <a:r>
              <a:rPr lang="en-US" sz="1400" dirty="0" smtClean="0">
                <a:hlinkClick r:id="rId24"/>
              </a:rPr>
              <a:t>vk.com/wall-216662331_455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Городская акция «Тёплая сказка» </a:t>
            </a:r>
            <a:r>
              <a:rPr lang="en-US" sz="1400" dirty="0">
                <a:hlinkClick r:id="rId25"/>
              </a:rPr>
              <a:t>https://</a:t>
            </a:r>
            <a:r>
              <a:rPr lang="en-US" sz="1400" dirty="0" smtClean="0">
                <a:hlinkClick r:id="rId25"/>
              </a:rPr>
              <a:t>vk.com/wall-216662331_459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Открытие школьного </a:t>
            </a:r>
            <a:r>
              <a:rPr lang="ru-RU" sz="1400" dirty="0" err="1" smtClean="0"/>
              <a:t>медиацентра</a:t>
            </a:r>
            <a:r>
              <a:rPr lang="ru-RU" sz="1400" dirty="0" smtClean="0"/>
              <a:t> «На связи Первые» </a:t>
            </a:r>
            <a:r>
              <a:rPr lang="en-US" sz="1400" dirty="0">
                <a:hlinkClick r:id="rId26"/>
              </a:rPr>
              <a:t>https://</a:t>
            </a:r>
            <a:r>
              <a:rPr lang="en-US" sz="1400" dirty="0" smtClean="0">
                <a:hlinkClick r:id="rId26"/>
              </a:rPr>
              <a:t>vk.com/wall-216662331_472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Проект «История России и Кузбасса в музыке» </a:t>
            </a:r>
            <a:r>
              <a:rPr lang="en-US" sz="1400" dirty="0">
                <a:hlinkClick r:id="rId27"/>
              </a:rPr>
              <a:t>https://</a:t>
            </a:r>
            <a:r>
              <a:rPr lang="en-US" sz="1400" dirty="0" smtClean="0">
                <a:hlinkClick r:id="rId27"/>
              </a:rPr>
              <a:t>vk.com/wall-216662331_507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Первое заседание Совета Новокузнецкого ГО </a:t>
            </a:r>
            <a:r>
              <a:rPr lang="en-US" sz="1400" dirty="0">
                <a:hlinkClick r:id="rId28"/>
              </a:rPr>
              <a:t>https://</a:t>
            </a:r>
            <a:r>
              <a:rPr lang="en-US" sz="1400" dirty="0" smtClean="0">
                <a:hlinkClick r:id="rId28"/>
              </a:rPr>
              <a:t>vk.com/wall-216662331_512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Торжественное мероприятие «Встреча комсомольских поколений» </a:t>
            </a:r>
            <a:r>
              <a:rPr lang="en-US" sz="1400" dirty="0">
                <a:hlinkClick r:id="rId29"/>
              </a:rPr>
              <a:t>https://</a:t>
            </a:r>
            <a:r>
              <a:rPr lang="en-US" sz="1400" dirty="0" smtClean="0">
                <a:hlinkClick r:id="rId29"/>
              </a:rPr>
              <a:t>vk.com/wall-216662331_525</a:t>
            </a:r>
            <a:r>
              <a:rPr lang="ru-RU" sz="1400" dirty="0" smtClean="0"/>
              <a:t> </a:t>
            </a:r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71908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un9-49.userapi.com/impg/H5dYOUcIBkid9ILhS5MlHlZVnWpJbaqcEJA-GA/YK5gy5CxG7k.jpg?size=1280x1280&amp;quality=95&amp;sign=e8139d419ffe3336eac6ad6aac45740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36" y="2893663"/>
            <a:ext cx="3233312" cy="323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472" y="116632"/>
            <a:ext cx="957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cs typeface="Aharoni" panose="02010803020104030203" pitchFamily="2" charset="-79"/>
              </a:rPr>
              <a:t>День Рождения нашего ПО «Движение Первых»</a:t>
            </a:r>
            <a:endParaRPr lang="ru-RU" sz="3200" b="1" dirty="0">
              <a:cs typeface="Aharoni" panose="02010803020104030203" pitchFamily="2" charset="-79"/>
            </a:endParaRPr>
          </a:p>
        </p:txBody>
      </p:sp>
      <p:pic>
        <p:nvPicPr>
          <p:cNvPr id="1026" name="Picture 2" descr="https://sun9-56.userapi.com/impg/L4mrS6OoCgQ3vPlQ85Lp120uXUqmoMh3gpvx1A/CowI2sIE9qY.jpg?size=1280x1280&amp;quality=95&amp;sign=9d28961abf236d1015e8c2614c081d2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836712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1.userapi.com/impg/Gr6mRc6spuMoOYUup7qFK9VwbTefE4nN9z8Lxg/gm6NksG8_dE.jpg?size=1280x1280&amp;quality=95&amp;sign=8188c4d96bb21e06da445fbc1c8cc28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2" y="836712"/>
            <a:ext cx="4055096" cy="405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3120" y="5013176"/>
            <a:ext cx="362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vk.com/wall-216662331_763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244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9.userapi.com/impg/pnH0RRoCphbmTkPJaJ4VKj8neQS1K1hR0zBKEg/eJcccNLVous.jpg?size=807x1080&amp;quality=95&amp;sign=5b7935993abee580beb897bea6a6740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0" y="1926933"/>
            <a:ext cx="2438131" cy="32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464" y="116632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Акция первичного отделения «С </a:t>
            </a:r>
            <a:r>
              <a:rPr lang="en-US" dirty="0" err="1" smtClean="0"/>
              <a:t>Za</a:t>
            </a:r>
            <a:r>
              <a:rPr lang="ru-RU" dirty="0" err="1" smtClean="0"/>
              <a:t>ботой</a:t>
            </a:r>
            <a:r>
              <a:rPr lang="ru-RU" dirty="0" smtClean="0"/>
              <a:t> о наших солдатах»</a:t>
            </a:r>
          </a:p>
          <a:p>
            <a:pPr algn="ctr"/>
            <a:r>
              <a:rPr lang="ru-RU" dirty="0" smtClean="0"/>
              <a:t>Изготовление и передача на передовую окопных свечей через волонтёрское движение «Вместе – мы сила!» (102 шт.+ медикаменты, гигиена, одежда)</a:t>
            </a:r>
            <a:endParaRPr lang="ru-RU" dirty="0"/>
          </a:p>
        </p:txBody>
      </p:sp>
      <p:pic>
        <p:nvPicPr>
          <p:cNvPr id="2052" name="Picture 4" descr="https://sun9-54.userapi.com/impg/M5fDNNI4e9fL_x7ve8Dfap3V3j9P03D42tz5gw/-4eNMWXSKOM.jpg?size=1280x957&amp;quality=95&amp;sign=823cb5918cd4224d362c86809aa4f55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4207368"/>
            <a:ext cx="3152800" cy="198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464" y="1268760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итоговый видеоролик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vk.com/wall-216662331_790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0" y="1843006"/>
            <a:ext cx="3050399" cy="2281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0" y="4563192"/>
            <a:ext cx="2438131" cy="1624527"/>
          </a:xfrm>
          <a:prstGeom prst="rect">
            <a:avLst/>
          </a:prstGeom>
        </p:spPr>
      </p:pic>
      <p:pic>
        <p:nvPicPr>
          <p:cNvPr id="2054" name="Picture 6" descr="https://sun4-18.userapi.com/impg/mejeOg_TFM71hjgwmgysYn-Nie-10wPG8-tbpA/ZG85e0OaqvE.jpg?size=608x1080&amp;quality=95&amp;sign=4287d70d1791aededfb9fb1686f56cda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14762"/>
          <a:stretch/>
        </p:blipFill>
        <p:spPr bwMode="auto">
          <a:xfrm>
            <a:off x="3296816" y="1844824"/>
            <a:ext cx="278284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2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512" y="116632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Торжественное вручение значков Первым на общешкольных линейках и заседаниях Совета Первых</a:t>
            </a:r>
            <a:endParaRPr lang="ru-RU" b="1" dirty="0"/>
          </a:p>
        </p:txBody>
      </p:sp>
      <p:pic>
        <p:nvPicPr>
          <p:cNvPr id="3074" name="Picture 2" descr="https://sun9-34.userapi.com/impg/dFn5dIoxW9fepve5dcAl9vcjCIkVipkJSAdPWg/EmHVdWJC-BQ.jpg?size=1280x956&amp;quality=95&amp;sign=985175771f9f90d50d6467c6ce41648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836712"/>
            <a:ext cx="3021676" cy="225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3.userapi.com/impg/8w64oSoYZjuaaMJEK8dfIcHe4uzgK_FcQhS5UQ/DEqNmW2GZrc.jpg?size=1280x960&amp;quality=95&amp;sign=6cc2cab824335dbe5bcdc9e05e6f2fc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90" y="762963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6" y="3167275"/>
            <a:ext cx="3864144" cy="2890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1012" y="4725144"/>
            <a:ext cx="450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vk.com/wall-216662331_820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82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488" y="188640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Всероссийский</a:t>
            </a:r>
            <a:r>
              <a:rPr lang="ru-RU" b="1" dirty="0" smtClean="0"/>
              <a:t> </a:t>
            </a:r>
            <a:r>
              <a:rPr lang="ru-RU" sz="2400" b="1" dirty="0" smtClean="0"/>
              <a:t>проект «Первая помощь»</a:t>
            </a:r>
            <a:endParaRPr lang="ru-RU" sz="2400" b="1" dirty="0"/>
          </a:p>
        </p:txBody>
      </p:sp>
      <p:pic>
        <p:nvPicPr>
          <p:cNvPr id="4098" name="Picture 2" descr="https://sun9-31.userapi.com/impg/FF0eFlfTlo-pedV7atDaPBugP5ndmLvNzsMLFw/eCtqImYXvTc.jpg?size=1280x964&amp;quality=95&amp;sign=3d834253d28ed0d0d37c427a005b3bd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4" y="980728"/>
            <a:ext cx="325081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7.userapi.com/impg/LjFAGiJ-fJW6qe22991nxez-UjF5Tk4qRcuryQ/n6PA5Yqbgbw.jpg?size=1280x964&amp;quality=95&amp;sign=a40b6cd5d68a55956ee2c6c27c2e0db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412776"/>
            <a:ext cx="573673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795" y="4293096"/>
            <a:ext cx="325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vk.com/wall-216662331_845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873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6" y="1052736"/>
            <a:ext cx="2736304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3645024"/>
            <a:ext cx="2420888" cy="2420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76" y="1628800"/>
            <a:ext cx="3555776" cy="3555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0" y="908720"/>
            <a:ext cx="2362572" cy="2362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504" y="116632"/>
            <a:ext cx="941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Спортивно-патриотическая игра «</a:t>
            </a:r>
            <a:r>
              <a:rPr lang="ru-RU" sz="2000" b="1" dirty="0" err="1" smtClean="0"/>
              <a:t>Зарничка</a:t>
            </a:r>
            <a:r>
              <a:rPr lang="ru-RU" sz="2000" b="1" dirty="0" smtClean="0"/>
              <a:t>» на базе первичного отделения </a:t>
            </a:r>
          </a:p>
          <a:p>
            <a:pPr algn="ctr"/>
            <a:r>
              <a:rPr lang="ru-RU" sz="2000" b="1" dirty="0" smtClean="0"/>
              <a:t>(традиционная форма)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37176" y="45091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vk.com/wall-216662331_846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94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60.userapi.com/impg/x5RfjuV_HE6ksQUQ7K8WRi_susUSezoJvWG58A/1sx9f1qIoa8.jpg?size=1280x960&amp;quality=95&amp;sign=10858f43d0d99aff935f868a0eab708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204864"/>
            <a:ext cx="4487144" cy="336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4-22.userapi.com/impg/i01yZ1_pdvIgyP4v6ccp3SyvDDNOC8JZUbPXiA/YSk6AzcS9o8.jpg?size=810x1080&amp;quality=95&amp;sign=81d16eaa6c7719891afe97f58293d94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1066594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512" y="18864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Классная встреча «Город живёт»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0512" y="1268760"/>
            <a:ext cx="427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vk.com/wall-216662331_860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352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504" y="260648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21 декабря в стенах КГПИ </a:t>
            </a:r>
            <a:r>
              <a:rPr lang="ru-RU" dirty="0" err="1"/>
              <a:t>КемГУ</a:t>
            </a:r>
            <a:r>
              <a:rPr lang="ru-RU" dirty="0"/>
              <a:t> состоялось торжественное подведение итогов деятельности местного отделения Российского движения детей и молодёжи «Движение Первых» Новокузнецкого городского округа за 2023 год «Первый Новый год</a:t>
            </a:r>
            <a:endParaRPr lang="ru-RU" dirty="0"/>
          </a:p>
        </p:txBody>
      </p:sp>
      <p:pic>
        <p:nvPicPr>
          <p:cNvPr id="1026" name="Picture 2" descr="https://sun9-78.userapi.com/impg/RpXTyO45OTkdx9U_gTXLkVxkfK4m91XxSeShVw/fXNBFXB8h4Y.jpg?size=1280x699&amp;quality=95&amp;sign=707a5b616a943a92cc5cffaddd5ef33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2225065"/>
            <a:ext cx="5532132" cy="30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1396" r="2933" b="1396"/>
          <a:stretch/>
        </p:blipFill>
        <p:spPr>
          <a:xfrm>
            <a:off x="6266066" y="1484784"/>
            <a:ext cx="3168352" cy="4501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504" y="5445224"/>
            <a:ext cx="553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vk.com/wall-216662331_679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66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480" y="188640"/>
            <a:ext cx="9633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Посещение профильной лагерной смены «Движение Первых» </a:t>
            </a: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vk.com/wall-216662331_535</a:t>
            </a:r>
            <a:endParaRPr lang="ru-RU" sz="1600" dirty="0" smtClean="0"/>
          </a:p>
          <a:p>
            <a:r>
              <a:rPr lang="ru-RU" sz="1600" dirty="0" smtClean="0"/>
              <a:t>Первое торжественное вручение значков «Движение Первых» </a:t>
            </a:r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vk.com/wall-216662331_559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Городской интерактивный семинар по направлению «медиа» </a:t>
            </a:r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vk.com/wall-216662331_572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Посещение городского художественного музея участниками движения </a:t>
            </a:r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vk.com/wall-216662331_585</a:t>
            </a:r>
            <a:endParaRPr lang="ru-RU" sz="1600" dirty="0" smtClean="0"/>
          </a:p>
          <a:p>
            <a:r>
              <a:rPr lang="ru-RU" sz="1600" dirty="0" smtClean="0"/>
              <a:t>Всероссийский проект «В гостях у учёного» </a:t>
            </a:r>
            <a:r>
              <a:rPr lang="en-US" sz="1600" dirty="0">
                <a:hlinkClick r:id="rId6"/>
              </a:rPr>
              <a:t>https://</a:t>
            </a:r>
            <a:r>
              <a:rPr lang="en-US" sz="1600" dirty="0" smtClean="0">
                <a:hlinkClick r:id="rId6"/>
              </a:rPr>
              <a:t>vk.com/wall-216662331_599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Акция ПО «Раздельный сбор отходов» </a:t>
            </a:r>
            <a:r>
              <a:rPr lang="en-US" sz="1600" dirty="0">
                <a:hlinkClick r:id="rId7"/>
              </a:rPr>
              <a:t>https://</a:t>
            </a:r>
            <a:r>
              <a:rPr lang="en-US" sz="1600" dirty="0" smtClean="0">
                <a:hlinkClick r:id="rId7"/>
              </a:rPr>
              <a:t>vk.com/wall-216662331_623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Городской </a:t>
            </a:r>
            <a:r>
              <a:rPr lang="ru-RU" sz="1600" dirty="0" err="1" smtClean="0"/>
              <a:t>квиз</a:t>
            </a:r>
            <a:r>
              <a:rPr lang="ru-RU" sz="1600" dirty="0" smtClean="0"/>
              <a:t> «Космическая одиссея» </a:t>
            </a:r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vk.com/wall-216662331_631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Всероссийская онлайн-акция «Письмо солдату» </a:t>
            </a:r>
            <a:r>
              <a:rPr lang="en-US" sz="1600" dirty="0">
                <a:hlinkClick r:id="rId9"/>
              </a:rPr>
              <a:t>https://</a:t>
            </a:r>
            <a:r>
              <a:rPr lang="en-US" sz="1600" dirty="0" smtClean="0">
                <a:hlinkClick r:id="rId9"/>
              </a:rPr>
              <a:t>vk.com/wall-216662331_665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Посещение активистами губернаторской ёлки «Сказки Евгения Плющенко» </a:t>
            </a:r>
            <a:r>
              <a:rPr lang="en-US" sz="1600" dirty="0">
                <a:hlinkClick r:id="rId10"/>
              </a:rPr>
              <a:t>https://</a:t>
            </a:r>
            <a:r>
              <a:rPr lang="en-US" sz="1600" dirty="0" smtClean="0">
                <a:hlinkClick r:id="rId10"/>
              </a:rPr>
              <a:t>vk.com/wall-216662331_674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Торжественное подведение итогов деятельности местного отделения </a:t>
            </a:r>
            <a:r>
              <a:rPr lang="en-US" sz="1600" dirty="0">
                <a:hlinkClick r:id="rId11"/>
              </a:rPr>
              <a:t>https://</a:t>
            </a:r>
            <a:r>
              <a:rPr lang="en-US" sz="1600" dirty="0" smtClean="0">
                <a:hlinkClick r:id="rId11"/>
              </a:rPr>
              <a:t>vk.com/wall-216662331_679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Всероссийская акция «Блокадный хлеб» </a:t>
            </a:r>
            <a:r>
              <a:rPr lang="en-US" sz="1600" dirty="0">
                <a:hlinkClick r:id="rId12"/>
              </a:rPr>
              <a:t>https://</a:t>
            </a:r>
            <a:r>
              <a:rPr lang="en-US" sz="1600" dirty="0" smtClean="0">
                <a:hlinkClick r:id="rId12"/>
              </a:rPr>
              <a:t>vk.com/wall-216662331_754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День рождения ПО «Год с Первыми!» </a:t>
            </a:r>
            <a:r>
              <a:rPr lang="en-US" sz="1600" dirty="0">
                <a:hlinkClick r:id="rId13"/>
              </a:rPr>
              <a:t>https://</a:t>
            </a:r>
            <a:r>
              <a:rPr lang="en-US" sz="1600" dirty="0" smtClean="0">
                <a:hlinkClick r:id="rId13"/>
              </a:rPr>
              <a:t>vk.com/wall-216662331_763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Акция ПО «С </a:t>
            </a:r>
            <a:r>
              <a:rPr lang="en-US" sz="1600" dirty="0" err="1" smtClean="0"/>
              <a:t>Za</a:t>
            </a:r>
            <a:r>
              <a:rPr lang="ru-RU" sz="1600" dirty="0" err="1" smtClean="0"/>
              <a:t>ботой</a:t>
            </a:r>
            <a:r>
              <a:rPr lang="ru-RU" sz="1600" dirty="0" smtClean="0"/>
              <a:t> о наших солдатах» </a:t>
            </a:r>
            <a:r>
              <a:rPr lang="en-US" sz="1600" dirty="0">
                <a:hlinkClick r:id="rId14"/>
              </a:rPr>
              <a:t>https://</a:t>
            </a:r>
            <a:r>
              <a:rPr lang="en-US" sz="1600" dirty="0" smtClean="0">
                <a:hlinkClick r:id="rId14"/>
              </a:rPr>
              <a:t>vk.com/wall-216662331_790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2 торжественное вручение значков «Движение Первых» </a:t>
            </a:r>
            <a:r>
              <a:rPr lang="en-US" sz="1600" dirty="0">
                <a:hlinkClick r:id="rId15"/>
              </a:rPr>
              <a:t>https://</a:t>
            </a:r>
            <a:r>
              <a:rPr lang="en-US" sz="1600" dirty="0" smtClean="0">
                <a:hlinkClick r:id="rId15"/>
              </a:rPr>
              <a:t>vk.com/wall-216662331_820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Всероссийский проект «Первая помощь» </a:t>
            </a:r>
            <a:r>
              <a:rPr lang="en-US" sz="1600" dirty="0">
                <a:hlinkClick r:id="rId16"/>
              </a:rPr>
              <a:t>https://</a:t>
            </a:r>
            <a:r>
              <a:rPr lang="en-US" sz="1600" dirty="0" smtClean="0">
                <a:hlinkClick r:id="rId16"/>
              </a:rPr>
              <a:t>vk.com/wall-216662331_845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Мероприятие ПО «</a:t>
            </a:r>
            <a:r>
              <a:rPr lang="ru-RU" sz="1600" dirty="0" err="1" smtClean="0"/>
              <a:t>Зарничка</a:t>
            </a:r>
            <a:r>
              <a:rPr lang="ru-RU" sz="1600" dirty="0" smtClean="0"/>
              <a:t>» (традиционная форма) </a:t>
            </a:r>
            <a:r>
              <a:rPr lang="en-US" sz="1600" dirty="0">
                <a:hlinkClick r:id="rId17"/>
              </a:rPr>
              <a:t>https://</a:t>
            </a:r>
            <a:r>
              <a:rPr lang="en-US" sz="1600" dirty="0" smtClean="0">
                <a:hlinkClick r:id="rId17"/>
              </a:rPr>
              <a:t>vk.com/wall-216662331_846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Классная встреча «Город живёт» </a:t>
            </a:r>
            <a:r>
              <a:rPr lang="en-US" sz="1600" dirty="0">
                <a:hlinkClick r:id="rId18"/>
              </a:rPr>
              <a:t>https://</a:t>
            </a:r>
            <a:r>
              <a:rPr lang="en-US" sz="1600" dirty="0" smtClean="0">
                <a:hlinkClick r:id="rId18"/>
              </a:rPr>
              <a:t>vk.com/wall-216662331_860</a:t>
            </a:r>
            <a:r>
              <a:rPr lang="ru-RU" sz="160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6445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sun9-20.userapi.com/impg/WifncoDHwoHANS6aAErT7opR5u5_hpKvRsl3Ow/FhOmusNv2GE.jpg?size=1600x1201&amp;quality=95&amp;sign=226c400e1033f7bfcfc7751414d365c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81000"/>
            <a:ext cx="5681816" cy="4264913"/>
          </a:xfrm>
          <a:prstGeom prst="rect">
            <a:avLst/>
          </a:prstGeom>
          <a:noFill/>
        </p:spPr>
      </p:pic>
      <p:pic>
        <p:nvPicPr>
          <p:cNvPr id="20482" name="Picture 2" descr="https://sun9-79.userapi.com/impg/qkwWE7ctGAd62bOcvRv2d31h_W6cM4ZGneMh1Q/wFZgXJfb6Sk.jpg?size=1600x1201&amp;quality=95&amp;sign=032bbe9c21c25b5613d6c8ae434de81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723817"/>
            <a:ext cx="4343400" cy="32602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1219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31 января 2023 г.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8006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Открытие первичного отделения </a:t>
            </a:r>
          </a:p>
          <a:p>
            <a:r>
              <a:rPr lang="ru-RU" dirty="0" smtClean="0">
                <a:latin typeface="Arial Black" pitchFamily="34" charset="0"/>
              </a:rPr>
              <a:t>на базе МКОУ «Санаторная школа – интернат № 82»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5625" y="1524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un9-39.userapi.com/impg/nhPJact-NiTkVDAH9avM9V9SwNhB5yz4mp-mKg/xDqHyhZI9HU.jpg?size=591x1280&amp;quality=95&amp;sign=d2ba49d3e852eff5473381a79013863e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2433459" cy="47984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Первый председатель Совета Первых</a:t>
            </a:r>
          </a:p>
          <a:p>
            <a:pPr algn="ctr"/>
            <a:r>
              <a:rPr lang="ru-RU" dirty="0" err="1" smtClean="0">
                <a:latin typeface="Arial Black" pitchFamily="34" charset="0"/>
              </a:rPr>
              <a:t>Эрназарова</a:t>
            </a:r>
            <a:r>
              <a:rPr lang="ru-RU" dirty="0" smtClean="0">
                <a:latin typeface="Arial Black" pitchFamily="34" charset="0"/>
              </a:rPr>
              <a:t> Варвара, ученица 9 класса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6764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На момент открытия ПО «Движение Первых» состояло из инициативной группы в которую входили: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2819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наставники: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32766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1.Ерохина Марина Викторовна, директор школы;</a:t>
            </a:r>
          </a:p>
          <a:p>
            <a:r>
              <a:rPr lang="ru-RU" dirty="0" smtClean="0"/>
              <a:t>2.Гусакова Татьяна Геннадьевна, зам. по ВР;</a:t>
            </a:r>
          </a:p>
          <a:p>
            <a:r>
              <a:rPr lang="ru-RU" dirty="0" smtClean="0"/>
              <a:t>3.Веснина Ольга Геннадьевна, советник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43434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Участник-активист:</a:t>
            </a:r>
          </a:p>
          <a:p>
            <a:r>
              <a:rPr lang="ru-RU" dirty="0" err="1" smtClean="0"/>
              <a:t>Эрназарова</a:t>
            </a:r>
            <a:r>
              <a:rPr lang="ru-RU" dirty="0" smtClean="0"/>
              <a:t> Варвара, ученица 9 класса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5334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Итого: 4 человека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96400" y="2286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24.userapi.com/impg/-7yvmmYKHNthQjPOi-A2a1a3AKZwHtZJ5-YsPQ/93vcJlhUmUI.jpg?size=1201x1600&amp;quality=95&amp;sign=cf1cc1caee239c7b1d05e71e1423181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3048000"/>
            <a:ext cx="2208848" cy="2942678"/>
          </a:xfrm>
          <a:prstGeom prst="rect">
            <a:avLst/>
          </a:prstGeom>
          <a:noFill/>
        </p:spPr>
      </p:pic>
      <p:pic>
        <p:nvPicPr>
          <p:cNvPr id="3" name="Picture 12" descr="https://sun9-26.userapi.com/impg/xWSscU3yhy98CBbpbLGVO3gvKRLm6yLPmbmGmQ/m37ofntabJ0.jpg?size=1600x1201&amp;quality=95&amp;sign=34515480b1ed779ff479f7adb31969f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933593"/>
            <a:ext cx="2971800" cy="2230708"/>
          </a:xfrm>
          <a:prstGeom prst="rect">
            <a:avLst/>
          </a:prstGeom>
          <a:noFill/>
        </p:spPr>
      </p:pic>
      <p:pic>
        <p:nvPicPr>
          <p:cNvPr id="4" name="Picture 2" descr="https://sun9-73.userapi.com/impg/bP6gPWfywUKJ25W_Ttu4kT4kVHV5o26Y6xvTlQ/dJ1QKllTuww.jpg?size=1280x733&amp;quality=95&amp;sign=d7275de27f052b01794c4f320110ff5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429000"/>
            <a:ext cx="4510320" cy="2582863"/>
          </a:xfrm>
          <a:prstGeom prst="rect">
            <a:avLst/>
          </a:prstGeom>
          <a:noFill/>
        </p:spPr>
      </p:pic>
      <p:pic>
        <p:nvPicPr>
          <p:cNvPr id="5" name="Picture 6" descr="https://sun9-63.userapi.com/impg/Bb2VqAnpDBKk-PbUrzo60zXxeThE1FJ8k000aA/3i-O7zr8Zes.jpg?size=957x1280&amp;quality=95&amp;sign=cf379694de5bec92640fb9d22e405dd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048000"/>
            <a:ext cx="2184400" cy="2921663"/>
          </a:xfrm>
          <a:prstGeom prst="rect">
            <a:avLst/>
          </a:prstGeom>
          <a:noFill/>
        </p:spPr>
      </p:pic>
      <p:pic>
        <p:nvPicPr>
          <p:cNvPr id="6" name="Picture 10" descr="https://sun9-76.userapi.com/impg/JR3Ih7yjF93FEuMoMQJwwjucF9hOU-nvqruXZA/oi5T9cnr3Is.jpg?size=1280x957&amp;quality=95&amp;sign=ebdce8a8b1986b86010973bf48a8d98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914400"/>
            <a:ext cx="2792143" cy="20875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52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Первые заседания, акции, конкурсы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8" name="Picture 4" descr="https://sun9-32.userapi.com/impg/xjTJUVGXlJQCNYvSj2VQQGfaS_VXJn3dEJBjCw/BQqTK9jVtcs.jpg?size=1280x957&amp;quality=95&amp;sign=495a630958504848ad8ba3f39f304290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914400"/>
            <a:ext cx="2751800" cy="2057400"/>
          </a:xfrm>
          <a:prstGeom prst="rect">
            <a:avLst/>
          </a:prstGeom>
          <a:noFill/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20200" y="1524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sun9-19.userapi.com/impg/QjpWkirJu3EnHp3AVZKRJ-Acv4b9l5oTNEiQmw/M6DBz7VHNaQ.jpg?size=961x1280&amp;quality=95&amp;sign=b431cf29f5e624200ef97159e0147f3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819400"/>
            <a:ext cx="2438400" cy="3247817"/>
          </a:xfrm>
          <a:prstGeom prst="rect">
            <a:avLst/>
          </a:prstGeom>
          <a:noFill/>
        </p:spPr>
      </p:pic>
      <p:pic>
        <p:nvPicPr>
          <p:cNvPr id="3" name="Picture 6" descr="https://sun9-62.userapi.com/impg/sDYpftX--AOz5AtKvpOi_Tb3hCDjuvywgtNqng/sl2ULGf6u-c.jpg?size=1280x957&amp;quality=95&amp;sign=a7d90a5c41bb04447127a81b1ad71d4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38200"/>
            <a:ext cx="3581400" cy="2338202"/>
          </a:xfrm>
          <a:prstGeom prst="rect">
            <a:avLst/>
          </a:prstGeom>
          <a:noFill/>
        </p:spPr>
      </p:pic>
      <p:pic>
        <p:nvPicPr>
          <p:cNvPr id="4" name="Picture 10" descr="https://sun9-46.userapi.com/impg/vdfKdG7XxRD4tGprT8_T_oOJiNQ_8-KTVxkH0w/gjDemj4TNPI.jpg?size=1200x1600&amp;quality=95&amp;sign=2336a04e0e149288ca9e748f6a78fd0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838200"/>
            <a:ext cx="2514600" cy="3352800"/>
          </a:xfrm>
          <a:prstGeom prst="rect">
            <a:avLst/>
          </a:prstGeom>
          <a:noFill/>
        </p:spPr>
      </p:pic>
      <p:pic>
        <p:nvPicPr>
          <p:cNvPr id="5" name="Picture 8" descr="https://sun9-59.userapi.com/impg/QCYPvRcWEREKkATnxcPD1FmWEbeu7DfAcbtGqQ/TmlOIQB040U.jpg?size=1280x957&amp;quality=95&amp;sign=0d88e64e3c055abf8310a769a7d6a80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352800"/>
            <a:ext cx="3557593" cy="2659856"/>
          </a:xfrm>
          <a:prstGeom prst="rect">
            <a:avLst/>
          </a:prstGeom>
          <a:noFill/>
        </p:spPr>
      </p:pic>
      <p:pic>
        <p:nvPicPr>
          <p:cNvPr id="6" name="Picture 12" descr="https://sun9-56.userapi.com/impg/sC3PnjKsZfkgGD0GUL38mNlH00yq4zxXORx6DA/_7iz9SxiPKc.jpg?size=1600x1201&amp;quality=95&amp;sign=3d731d3e58913e0bd9582e753f361e8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838200"/>
            <a:ext cx="3200400" cy="2362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1524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Первые «Классные встречи» и награды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96400" y="1524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https://sun9-45.userapi.com/impg/Em1hY_d-nXZj0Tz2kamu0sTGgheGhwQnMytiqg/pf254Cof-l0.jpg?size=2560x1182&amp;quality=95&amp;sign=4bffcfaa06c4810092414f87580da1e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484" y="1172834"/>
            <a:ext cx="4394659" cy="2285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9044" y="352483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Действующий председатель Совета Первых</a:t>
            </a: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Перегудова</a:t>
            </a:r>
            <a:r>
              <a:rPr lang="ru-RU" sz="1400" dirty="0" smtClean="0">
                <a:latin typeface="Arial Black" pitchFamily="34" charset="0"/>
              </a:rPr>
              <a:t> Валерия, ученица 8 класса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3962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На сегодняшний день ПО «Движение Первых» состояло из: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4724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наставников: </a:t>
            </a:r>
            <a:r>
              <a:rPr lang="ru-RU" dirty="0" smtClean="0"/>
              <a:t>6 </a:t>
            </a:r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5257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участников-активистов: </a:t>
            </a:r>
            <a:r>
              <a:rPr lang="ru-RU" dirty="0" smtClean="0">
                <a:solidFill>
                  <a:srgbClr val="FF0000"/>
                </a:solidFill>
              </a:rPr>
              <a:t>41</a:t>
            </a:r>
            <a:r>
              <a:rPr lang="ru-RU" dirty="0" smtClean="0"/>
              <a:t> человек</a:t>
            </a:r>
            <a:endParaRPr lang="ru-RU" dirty="0"/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152399"/>
            <a:ext cx="612775" cy="92338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3962400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На конец 2022/2023 учебного года: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724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наставников: 4 человека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5257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участников-активистов: 9 человек</a:t>
            </a:r>
            <a:endParaRPr lang="ru-RU" dirty="0"/>
          </a:p>
        </p:txBody>
      </p:sp>
      <p:pic>
        <p:nvPicPr>
          <p:cNvPr id="11" name="Picture 16" descr="https://sun9-47.userapi.com/impg/h2DtvQ0xIXSFc8oXmyp3Z0y2FLXQO78Upah81A/j3idzu5Dfuk.jpg?size=1078x1459&amp;quality=95&amp;sign=41678abc95234af46d12fe58eec8812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192" y="1105137"/>
            <a:ext cx="1800200" cy="24364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18930" y="352483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Black" pitchFamily="34" charset="0"/>
              </a:rPr>
              <a:t>Член городского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smtClean="0">
                <a:latin typeface="Arial Black" pitchFamily="34" charset="0"/>
              </a:rPr>
              <a:t>Совета </a:t>
            </a:r>
            <a:r>
              <a:rPr lang="ru-RU" sz="1400" dirty="0" smtClean="0">
                <a:latin typeface="Arial Black" pitchFamily="34" charset="0"/>
              </a:rPr>
              <a:t>Первых</a:t>
            </a:r>
            <a:endParaRPr lang="ru-RU" sz="1400" dirty="0" smtClean="0">
              <a:latin typeface="Arial Black" pitchFamily="34" charset="0"/>
            </a:endParaRPr>
          </a:p>
          <a:p>
            <a:pPr algn="ctr"/>
            <a:r>
              <a:rPr lang="ru-RU" sz="1400" dirty="0" err="1" smtClean="0">
                <a:latin typeface="Arial Black" pitchFamily="34" charset="0"/>
              </a:rPr>
              <a:t>Бурмистрова</a:t>
            </a:r>
            <a:r>
              <a:rPr lang="ru-RU" sz="1400" dirty="0" smtClean="0">
                <a:latin typeface="Arial Black" pitchFamily="34" charset="0"/>
              </a:rPr>
              <a:t> Арина</a:t>
            </a:r>
            <a:r>
              <a:rPr lang="ru-RU" sz="1400" dirty="0" smtClean="0">
                <a:latin typeface="Arial Black" pitchFamily="34" charset="0"/>
              </a:rPr>
              <a:t>, </a:t>
            </a:r>
            <a:r>
              <a:rPr lang="ru-RU" sz="1400" dirty="0" smtClean="0">
                <a:latin typeface="Arial Black" pitchFamily="34" charset="0"/>
              </a:rPr>
              <a:t>ученица 8 класса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2208" y="579120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(Общее число обучающихся школы-интерната № 82 – 200 человек)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62190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  <a:latin typeface="Arial Black" pitchFamily="34" charset="0"/>
              </a:rPr>
              <a:t>Рабочий</a:t>
            </a:r>
            <a:r>
              <a:rPr spc="-35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spc="-5" dirty="0">
                <a:solidFill>
                  <a:srgbClr val="000000"/>
                </a:solidFill>
                <a:latin typeface="Arial Black" pitchFamily="34" charset="0"/>
              </a:rPr>
              <a:t>план</a:t>
            </a:r>
            <a:r>
              <a:rPr spc="-2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spc="-10">
                <a:solidFill>
                  <a:srgbClr val="000000"/>
                </a:solidFill>
                <a:latin typeface="Arial Black" pitchFamily="34" charset="0"/>
              </a:rPr>
              <a:t>воспитательной</a:t>
            </a:r>
            <a:r>
              <a:rPr spc="-3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spc="-5" smtClean="0">
                <a:solidFill>
                  <a:srgbClr val="000000"/>
                </a:solidFill>
                <a:latin typeface="Arial Black" pitchFamily="34" charset="0"/>
              </a:rPr>
              <a:t>работы</a:t>
            </a:r>
            <a:r>
              <a:rPr lang="ru-RU" spc="-5" dirty="0" smtClean="0">
                <a:solidFill>
                  <a:srgbClr val="000000"/>
                </a:solidFill>
                <a:latin typeface="Arial Black" pitchFamily="34" charset="0"/>
              </a:rPr>
              <a:t> первичного отделения</a:t>
            </a:r>
            <a:endParaRPr>
              <a:latin typeface="Arial Black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22775" y="1319530"/>
            <a:ext cx="5180330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42570" algn="just">
              <a:lnSpc>
                <a:spcPct val="100000"/>
              </a:lnSpc>
              <a:spcBef>
                <a:spcPts val="5"/>
              </a:spcBef>
            </a:pPr>
            <a:r>
              <a:rPr sz="2000" spc="-10" smtClean="0">
                <a:latin typeface="Calibri"/>
                <a:cs typeface="Calibri"/>
              </a:rPr>
              <a:t>Федеральный </a:t>
            </a:r>
            <a:r>
              <a:rPr sz="2000" spc="-5" dirty="0">
                <a:latin typeface="Calibri"/>
                <a:cs typeface="Calibri"/>
              </a:rPr>
              <a:t>календарь </a:t>
            </a:r>
            <a:r>
              <a:rPr sz="2000" dirty="0">
                <a:latin typeface="Calibri"/>
                <a:cs typeface="Calibri"/>
              </a:rPr>
              <a:t>событий </a:t>
            </a:r>
            <a:r>
              <a:rPr sz="2000" spc="-5" dirty="0">
                <a:latin typeface="Calibri"/>
                <a:cs typeface="Calibri"/>
              </a:rPr>
              <a:t>Движения </a:t>
            </a:r>
            <a:r>
              <a:rPr sz="2000" dirty="0">
                <a:latin typeface="Calibri"/>
                <a:cs typeface="Calibri"/>
              </a:rPr>
              <a:t> Первых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это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огромный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ресурс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безграничных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возможностей, </a:t>
            </a:r>
            <a:r>
              <a:rPr sz="2000" spc="-10" dirty="0">
                <a:latin typeface="Calibri"/>
                <a:cs typeface="Calibri"/>
              </a:rPr>
              <a:t>которые </a:t>
            </a:r>
            <a:r>
              <a:rPr sz="2000" spc="-5" dirty="0">
                <a:latin typeface="Calibri"/>
                <a:cs typeface="Calibri"/>
              </a:rPr>
              <a:t>создает </a:t>
            </a:r>
            <a:r>
              <a:rPr sz="2000" spc="-10" dirty="0">
                <a:latin typeface="Calibri"/>
                <a:cs typeface="Calibri"/>
              </a:rPr>
              <a:t>государство </a:t>
            </a:r>
            <a:r>
              <a:rPr sz="2000" spc="-5" dirty="0">
                <a:latin typeface="Calibri"/>
                <a:cs typeface="Calibri"/>
              </a:rPr>
              <a:t> для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наших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детей.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Возможности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Движения</a:t>
            </a:r>
            <a:endParaRPr sz="2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Первых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5" dirty="0">
                <a:latin typeface="Calibri"/>
                <a:cs typeface="Calibri"/>
              </a:rPr>
              <a:t> для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раскрытия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детского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потенциала!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5131" y="1100327"/>
            <a:ext cx="3387852" cy="4771644"/>
          </a:xfrm>
          <a:prstGeom prst="rect">
            <a:avLst/>
          </a:prstGeom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124200"/>
            <a:ext cx="5503628" cy="25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96400" y="152400"/>
            <a:ext cx="460375" cy="69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1250</Words>
  <Application>Microsoft Office PowerPoint</Application>
  <PresentationFormat>Лист A4 (210x297 мм)</PresentationFormat>
  <Paragraphs>161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Aharoni</vt:lpstr>
      <vt:lpstr>Arial</vt:lpstr>
      <vt:lpstr>Arial Black</vt:lpstr>
      <vt:lpstr>Calibri</vt:lpstr>
      <vt:lpstr>Times New Roman</vt:lpstr>
      <vt:lpstr>Office Theme</vt:lpstr>
      <vt:lpstr>Год с Движением Первых!   Какой он был?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Рабочий план воспитательной работы первичного отделения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Посещение активистами лагеря на базе местного отделения РДДМ «Движение Первых»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Пелипенкова Дарья Юрьевна</dc:creator>
  <cp:lastModifiedBy>Марина Викторовна</cp:lastModifiedBy>
  <cp:revision>90</cp:revision>
  <dcterms:created xsi:type="dcterms:W3CDTF">2023-11-01T13:08:54Z</dcterms:created>
  <dcterms:modified xsi:type="dcterms:W3CDTF">2024-03-13T06:04:07Z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2023-11-01T00:00:00Z</vt:filetime>
  </property>
</Properties>
</file>