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149080"/>
            <a:ext cx="7848871" cy="2376263"/>
          </a:xfrm>
        </p:spPr>
        <p:txBody>
          <a:bodyPr/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Киновский Денис Алексеевич-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 9 класса.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№17 с УИОП.</a:t>
            </a:r>
          </a:p>
          <a:p>
            <a:pPr algn="r"/>
            <a:endParaRPr lang="ru-RU" dirty="0"/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Щёлково, 2016г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404664"/>
            <a:ext cx="6599287" cy="360040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Конкурс профессионального мастерства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«Классный руководитель года»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«УСПЕШНЫМ МОЖЕТ БЫТЬ КАЖДЫЙ»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«ОПЯТЬ ЭТО РОДИТЕЛЬСКОЕ СОБРАНИЕ…»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51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152128"/>
          </a:xfrm>
        </p:spPr>
        <p:txBody>
          <a:bodyPr/>
          <a:lstStyle/>
          <a:p>
            <a:pPr marL="0" indent="0" algn="ctr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собрание 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«Детей не надо «воспитывать», с детьми надо дружить».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844824"/>
            <a:ext cx="7669404" cy="3598147"/>
          </a:xfrm>
        </p:spPr>
        <p:txBody>
          <a:bodyPr/>
          <a:lstStyle/>
          <a:p>
            <a:pPr algn="l"/>
            <a:r>
              <a:rPr lang="ru-RU" b="1" dirty="0" smtClean="0"/>
              <a:t>Цели: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Обсуждение проблем воспитания ребенка в семье</a:t>
            </a:r>
          </a:p>
          <a:p>
            <a:pPr algn="l"/>
            <a:r>
              <a:rPr lang="ru-RU" b="1" dirty="0" smtClean="0"/>
              <a:t>Задачи: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Познакомить родителей с причинами, которые приводят к проблемам воспитания ребенка.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Развивать умения поиска выхода из трудных ситуаций.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24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родительского собрания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8496944" cy="4752528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ru-RU" dirty="0" smtClean="0"/>
              <a:t>Вступительное слово классного руководителя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Анализ классного часа проведенного до родительского собрания. Подведение к целям и задачам родительского собрания.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Изображение родителями словесного портрета трудного ребенка.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Ответ родителей на вопрос: «Что может стать причиной проблем в поведении ребенка?»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Объединение родителей в группы. Составление списка причин нарушения поведения детьми.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«Узелок на память»-знакомство родителей с основными причинами нарушений в поведении, которые приводят к тому, что ребенок порой становится трудным и неуправляемым.          А ИМЕННО: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84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1" cy="612068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причина-БОРЬБА ЗА ВНИМАНИЕ.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Непослушание-это тоже возможность привлечь к себе внимание. Внимание ребенка необходимо для его эмоционального благополучия.</a:t>
            </a:r>
            <a:br>
              <a:rPr lang="ru-RU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ВТОРАЯ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причина-БОРЬБА ЗА САМОУТВЕРЖДЕНИЕ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объявляет войну бесконечным указаниям, замечаниям и опасениям </a:t>
            </a:r>
            <a:r>
              <a:rPr lang="ru-RU" sz="2000" b="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взрослых.Возможность</a:t>
            </a:r>
            <a:r>
              <a:rPr lang="ru-RU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иметь свое мнение, принимать собственное решение-это возможность приобретать свой </a:t>
            </a:r>
            <a:r>
              <a:rPr lang="ru-RU" sz="2000" b="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опыт,даже</a:t>
            </a:r>
            <a:r>
              <a:rPr lang="ru-RU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ошибочный.</a:t>
            </a:r>
            <a:br>
              <a:rPr lang="ru-RU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ТРЕТЬЯ</a:t>
            </a:r>
            <a:r>
              <a:rPr lang="ru-RU" sz="20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причина-ЖЕЛАНИЕ МЩЕНИЯ.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может мстить: </a:t>
            </a:r>
            <a:b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 сравнение не в его пользу со старшими или младшими братьями и сестрами;</a:t>
            </a:r>
            <a:br>
              <a:rPr lang="ru-RU" sz="20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 унижение друг друга членами семьи;</a:t>
            </a:r>
            <a:br>
              <a:rPr lang="ru-RU" sz="20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 развод и появление в доме нового члена семьи;</a:t>
            </a:r>
            <a:br>
              <a:rPr lang="ru-RU" sz="20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 несправедливость и невыполненные обещания.</a:t>
            </a:r>
            <a:br>
              <a:rPr lang="ru-RU" sz="20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ЧЕТВЕРТАЯ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причина-НЕВЕРИЕ В СОБСТВЕННЫЙ УСПЕХ.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Причинами неверия в собственный успех могут стать учебные неудачи, взаимоотношения в классе и с учителями, низкая самооценка</a:t>
            </a:r>
            <a:r>
              <a:rPr lang="ru-RU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14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родительского собрания: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8568952" cy="489654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6. </a:t>
            </a:r>
            <a:r>
              <a:rPr lang="ru-RU" dirty="0" smtClean="0">
                <a:solidFill>
                  <a:schemeClr val="tx1"/>
                </a:solidFill>
              </a:rPr>
              <a:t>Родители получают напечатанный свод законов, с помощью которых можно преодолеть трудности в поведении ребенка: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Не нужно предъявлять к ребенку категорические требования и налагать неожиданные запреты. Этому нужно учить терпеливо и постепенно.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Запреты и требования должны быть гибкими, их не должно быть много.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Требования и запреты не должны вступать в противоречия с важнейшими потребностями ребенка.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Запреты и требования, предъявляемые родителями должны быть едины.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Запреты и требования должны разъясняться ребенку.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Запреты и требования должны предъявляться спокойным и доброжелательным тоном.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</a:rPr>
              <a:t>7.</a:t>
            </a:r>
            <a:r>
              <a:rPr lang="ru-RU" dirty="0" smtClean="0">
                <a:solidFill>
                  <a:schemeClr val="tx1"/>
                </a:solidFill>
              </a:rPr>
              <a:t> ПОДВЕДЕНИЕ ИТОГОВ.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72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08911" cy="50384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«Один странствующий искатель истины увидел большой камень, на котором было написано:  «Переверни и читай». Он с трудом перевернул его и прочел на другой стороне: «Зачем ты ищешь нового звания, если не обращаешь внимание на то, что уже знаешь?». 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439" y="3501008"/>
            <a:ext cx="452437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26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87624" y="18864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мастер-класса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528" y="764705"/>
            <a:ext cx="8424936" cy="516996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участников мастер-класса с одной из технологий проведения родительских собраний.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участникам мастер класса  решить подобную проблему.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опыта работы классных руководителей.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76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1" cy="6192688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«…есть классные руководители, которые обеспечивают высокую степень посещаемости родительских собраний, и это, конечно же, радует руководство школы. И невдомек тому руководству, что в основе такого массового охвата нередко лежит обычный человеческий страх-классный руководитель проявил себя как существо мстительное и </a:t>
            </a:r>
            <a:r>
              <a:rPr lang="ru-RU" sz="20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жестокое,или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сумел запугать родителей карательными акциями в отношении их, в общем-то, беззащитных, детей, или провел такую мощную систему организационно-административных мер (запись в дневнике, специальная записка, звонок домой), что большинство родителей, решив не связываться со школой, готовы были угробить вечер и отсидеть на этом бездарном спектакле…»</a:t>
            </a:r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01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тем родительских собраний, где может быть использована методика: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124744"/>
            <a:ext cx="7992888" cy="4318227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«Детей не надо «воспитывать», с детьми надо дружить»;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 здоровье-всерьез»;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«Компьютер-не забава»;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«Возрастные особенности школьников на разных этапах обучения»;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подготовить ребенка к «новой» жизни».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15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68952" cy="57606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этап. Анкетирование родителей по теме собрания.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836712"/>
            <a:ext cx="8640960" cy="5544616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ru-RU" dirty="0" smtClean="0"/>
              <a:t>Я радуюсь, когда мой ребенок…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/>
              <a:t>Я огорчаюсь, когда мой ребенок….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/>
              <a:t>Я плачу, когда мой ребенок…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/>
              <a:t>Я злюсь, когда мой ребенок…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/>
              <a:t>Мне нравится, когда мой ребенок…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/>
              <a:t>Мне не нравится, когда мой ребенок…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/>
              <a:t>Я верю, когда говорят, что мой ребенок…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/>
              <a:t>Я не верю, когда мой ребенок…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/>
              <a:t>Если у моего ребенка хорошие новости, то…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/>
              <a:t>Если у моего ребенка плохие новости, то я…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/>
              <a:t>Если у моего ребенка что-то не получается, то…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24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этап. Изготовление приглашения каждой семье с учетом темы собрания.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8280920" cy="4608512"/>
          </a:xfrm>
        </p:spPr>
      </p:pic>
    </p:spTree>
    <p:extLst>
      <p:ext uri="{BB962C8B-B14F-4D97-AF65-F5344CB8AC3E}">
        <p14:creationId xmlns:p14="http://schemas.microsoft.com/office/powerpoint/2010/main" val="153312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этап. Изготовление памяток с советами на тему собрания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124744"/>
            <a:ext cx="8784976" cy="5472608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548DD4"/>
                </a:solidFill>
                <a:latin typeface="Times New Roman"/>
                <a:ea typeface="Calibri"/>
                <a:cs typeface="Times New Roman"/>
              </a:rPr>
              <a:t>Дорогие родители!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900" b="1" dirty="0">
                <a:solidFill>
                  <a:srgbClr val="548DD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Пусть в нашем сотрудничестве, в наших отношениях к детям, школе, между нами преобладает благородство, взаимоуважение, доброжелательность и </a:t>
            </a:r>
            <a:r>
              <a:rPr lang="ru-RU" sz="1900" b="1" dirty="0" smtClean="0">
                <a:solidFill>
                  <a:srgbClr val="548DD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гуманизм. Давайте </a:t>
            </a:r>
            <a:r>
              <a:rPr lang="ru-RU" sz="1900" b="1" dirty="0">
                <a:solidFill>
                  <a:srgbClr val="548DD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стараться, чтобы ничье человеческое достоинство не было унижено, чтобы особенности Личности учителя и ученика получали всегда творческое </a:t>
            </a:r>
            <a:r>
              <a:rPr lang="ru-RU" sz="1900" b="1" dirty="0" smtClean="0">
                <a:solidFill>
                  <a:srgbClr val="548DD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развитие. Давайте </a:t>
            </a:r>
            <a:r>
              <a:rPr lang="ru-RU" sz="1900" b="1" dirty="0">
                <a:solidFill>
                  <a:srgbClr val="548DD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вместе осознаем, что наши дети учатся жить у жизни,</a:t>
            </a:r>
            <a:endParaRPr lang="ru-RU" sz="1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/>
              <a:buChar char=""/>
            </a:pPr>
            <a:r>
              <a:rPr lang="ru-RU" sz="1900" b="1" i="1" dirty="0">
                <a:solidFill>
                  <a:srgbClr val="548DD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 если ребенка постоянно критикуют, он учится ненавидеть;</a:t>
            </a:r>
            <a:endParaRPr lang="ru-RU" sz="1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/>
              <a:buChar char=""/>
            </a:pPr>
            <a:r>
              <a:rPr lang="ru-RU" sz="1900" b="1" i="1" dirty="0">
                <a:solidFill>
                  <a:srgbClr val="548DD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если ребенок живет во вражде, он учится агрессивности;</a:t>
            </a:r>
            <a:endParaRPr lang="ru-RU" sz="1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/>
              <a:buChar char=""/>
            </a:pPr>
            <a:r>
              <a:rPr lang="ru-RU" sz="1900" b="1" i="1" dirty="0">
                <a:solidFill>
                  <a:srgbClr val="548DD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если ребенка высмеивают, он становится замкнутым;</a:t>
            </a:r>
            <a:endParaRPr lang="ru-RU" sz="1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/>
              <a:buChar char=""/>
            </a:pPr>
            <a:r>
              <a:rPr lang="ru-RU" sz="1900" b="1" i="1" dirty="0">
                <a:solidFill>
                  <a:srgbClr val="548DD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если ребенок растет в упреках, он учится жить с чувством вины;</a:t>
            </a:r>
            <a:endParaRPr lang="ru-RU" sz="1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/>
              <a:buChar char=""/>
            </a:pPr>
            <a:r>
              <a:rPr lang="ru-RU" sz="1900" b="1" i="1" dirty="0">
                <a:solidFill>
                  <a:srgbClr val="548DD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если ребенок растет в терпимости , он учится принимать других;</a:t>
            </a:r>
            <a:endParaRPr lang="ru-RU" sz="1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/>
              <a:buChar char=""/>
            </a:pPr>
            <a:r>
              <a:rPr lang="ru-RU" sz="1900" b="1" i="1" dirty="0">
                <a:solidFill>
                  <a:srgbClr val="548DD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если ребенка подбадривают, он учится  верить в себя;</a:t>
            </a:r>
            <a:endParaRPr lang="ru-RU" sz="1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/>
              <a:buChar char=""/>
            </a:pPr>
            <a:r>
              <a:rPr lang="ru-RU" sz="1900" b="1" i="1" dirty="0">
                <a:solidFill>
                  <a:srgbClr val="548DD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если ребенка хвалят, он учится быть благодарным;</a:t>
            </a:r>
            <a:endParaRPr lang="ru-RU" sz="1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/>
              <a:buChar char=""/>
            </a:pPr>
            <a:r>
              <a:rPr lang="ru-RU" sz="1900" b="1" i="1" dirty="0">
                <a:solidFill>
                  <a:srgbClr val="548DD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если ребенок растет в честности, он учится быть справедливым;</a:t>
            </a:r>
            <a:endParaRPr lang="ru-RU" sz="1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/>
              <a:buChar char=""/>
            </a:pPr>
            <a:r>
              <a:rPr lang="ru-RU" sz="1900" b="1" i="1" dirty="0">
                <a:solidFill>
                  <a:srgbClr val="548DD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если ребенок живет в безопасности, он учится верить в людей;</a:t>
            </a:r>
            <a:endParaRPr lang="ru-RU" sz="1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/>
              <a:buChar char=""/>
            </a:pPr>
            <a:r>
              <a:rPr lang="ru-RU" sz="1900" b="1" i="1" dirty="0">
                <a:solidFill>
                  <a:srgbClr val="548DD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если ребенка поддерживают, он учится ценить себя;</a:t>
            </a:r>
            <a:endParaRPr lang="ru-RU" sz="1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1000"/>
              </a:spcAft>
              <a:buFont typeface="Wingdings"/>
              <a:buChar char=""/>
            </a:pPr>
            <a:r>
              <a:rPr lang="ru-RU" sz="1900" b="1" i="1" dirty="0">
                <a:solidFill>
                  <a:srgbClr val="548DD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если ребенок живет в понимании и дружелюбии, он учится находить любовь в этом мире.</a:t>
            </a:r>
            <a:endParaRPr lang="ru-RU" sz="1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900" b="1" dirty="0">
                <a:solidFill>
                  <a:srgbClr val="548DD4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Так будем же союзниками в добре и красоте, которые спасут мир и наших детей!</a:t>
            </a:r>
            <a:endParaRPr lang="ru-RU" sz="1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71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864096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этап. Написание плакатов (листовок на классной доске) с высказываниями по теме собрания. Высказывания подыскивают сами ребята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68760"/>
            <a:ext cx="6732240" cy="504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33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40960" cy="57606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этап. Заседание родительского комитета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124744"/>
            <a:ext cx="8640960" cy="532859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за музыкальное оформление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за организацию рейдов проверки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за оформление отчетности и пр.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286490"/>
            <a:ext cx="5576168" cy="418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3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171</TotalTime>
  <Words>684</Words>
  <Application>Microsoft Office PowerPoint</Application>
  <PresentationFormat>Экран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   Конкурс профессионального мастерства   «Классный руководитель года»    Мастер-класс «УСПЕШНЫМ МОЖЕТ БЫТЬ КАЖДЫЙ»  Тема:  «ОПЯТЬ ЭТО РОДИТЕЛЬСКОЕ СОБРАНИЕ…»</vt:lpstr>
      <vt:lpstr>Задачи мастер-класса</vt:lpstr>
      <vt:lpstr>    «…есть классные руководители, которые обеспечивают высокую степень посещаемости родительских собраний, и это, конечно же, радует руководство школы. И невдомек тому руководству, что в основе такого массового охвата нередко лежит обычный человеческий страх-классный руководитель проявил себя как существо мстительное и жестокое,или сумел запугать родителей карательными акциями в отношении их, в общем-то, беззащитных, детей, или провел такую мощную систему организационно-административных мер (запись в дневнике, специальная записка, звонок домой), что большинство родителей, решив не связываться со школой, готовы были угробить вечер и отсидеть на этом бездарном спектакле…»</vt:lpstr>
      <vt:lpstr>Примеры тем родительских собраний, где может быть использована методика:</vt:lpstr>
      <vt:lpstr>1 этап. Анкетирование родителей по теме собрания.</vt:lpstr>
      <vt:lpstr>2 этап. Изготовление приглашения каждой семье с учетом темы собрания.</vt:lpstr>
      <vt:lpstr>3 этап. Изготовление памяток с советами на тему собрания</vt:lpstr>
      <vt:lpstr>4 этап. Написание плакатов (листовок на классной доске) с высказываниями по теме собрания. Высказывания подыскивают сами ребята</vt:lpstr>
      <vt:lpstr>5 этап. Заседание родительского комитета</vt:lpstr>
      <vt:lpstr>Родительское собрание  «Детей не надо «воспитывать», с детьми надо дружить».</vt:lpstr>
      <vt:lpstr>Ход родительского собрания</vt:lpstr>
      <vt:lpstr>ПЕРВАЯ причина-БОРЬБА ЗА ВНИМАНИЕ.  Непослушание-это тоже возможность привлечь к себе внимание. Внимание ребенка необходимо для его эмоционального благополучия. ВТОРАЯ причина-БОРЬБА ЗА САМОУТВЕРЖДЕНИЕ.  Ребенок объявляет войну бесконечным указаниям, замечаниям и опасениям взрослых.Возможность иметь свое мнение, принимать собственное решение-это возможность приобретать свой опыт,даже ошибочный. ТРЕТЬЯ причина-ЖЕЛАНИЕ МЩЕНИЯ. Ребенок может мстить:  -за сравнение не в его пользу со старшими или младшими братьями и сестрами; -за унижение друг друга членами семьи; -за развод и появление в доме нового члена семьи; -за несправедливость и невыполненные обещания. ЧЕТВЕРТАЯ причина-НЕВЕРИЕ В СОБСТВЕННЫЙ УСПЕХ.  Причинами неверия в собственный успех могут стать учебные неудачи, взаимоотношения в классе и с учителями, низкая самооценка </vt:lpstr>
      <vt:lpstr>Ход родительского собрания:</vt:lpstr>
      <vt:lpstr> «Один странствующий искатель истины увидел большой камень, на котором было написано:  «Переверни и читай». Он с трудом перевернул его и прочел на другой стороне: «Зачем ты ищешь нового звания, если не обращаешь внимание на то, что уже знаешь?».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Конкурс профессионального мастерства   «Классный руководитель года»    Мастер-класс «УСПЕШНЫМ МОЖЕТ БЫТЬ КАЖДЫЙ»  Тема:  «ОПЯТЬ ЭТО РОДИТЕЛЬСКОЕ СОБРАНИЕ…»</dc:title>
  <dc:creator>Денис Киновский</dc:creator>
  <cp:lastModifiedBy>User</cp:lastModifiedBy>
  <cp:revision>18</cp:revision>
  <dcterms:created xsi:type="dcterms:W3CDTF">2016-10-31T13:26:42Z</dcterms:created>
  <dcterms:modified xsi:type="dcterms:W3CDTF">2016-11-05T13:04:37Z</dcterms:modified>
</cp:coreProperties>
</file>