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6" r:id="rId2"/>
    <p:sldId id="307" r:id="rId3"/>
    <p:sldId id="308" r:id="rId4"/>
    <p:sldId id="256" r:id="rId5"/>
    <p:sldId id="262" r:id="rId6"/>
    <p:sldId id="301" r:id="rId7"/>
    <p:sldId id="302" r:id="rId8"/>
    <p:sldId id="303" r:id="rId9"/>
    <p:sldId id="270" r:id="rId10"/>
    <p:sldId id="272" r:id="rId11"/>
    <p:sldId id="271" r:id="rId12"/>
    <p:sldId id="266" r:id="rId13"/>
    <p:sldId id="264" r:id="rId14"/>
    <p:sldId id="300" r:id="rId15"/>
    <p:sldId id="259" r:id="rId16"/>
    <p:sldId id="298" r:id="rId17"/>
    <p:sldId id="261" r:id="rId18"/>
    <p:sldId id="299" r:id="rId19"/>
    <p:sldId id="269" r:id="rId20"/>
    <p:sldId id="277" r:id="rId21"/>
    <p:sldId id="273" r:id="rId22"/>
    <p:sldId id="274" r:id="rId23"/>
    <p:sldId id="309" r:id="rId24"/>
    <p:sldId id="276" r:id="rId25"/>
    <p:sldId id="305" r:id="rId26"/>
    <p:sldId id="30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714" autoAdjust="0"/>
  </p:normalViewPr>
  <p:slideViewPr>
    <p:cSldViewPr>
      <p:cViewPr varScale="1">
        <p:scale>
          <a:sx n="99" d="100"/>
          <a:sy n="99" d="100"/>
        </p:scale>
        <p:origin x="-19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6988D-C5BF-4D60-8BB9-63A17103B300}" type="datetimeFigureOut">
              <a:rPr lang="ru-RU" smtClean="0"/>
              <a:pPr/>
              <a:t>23.10.2016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5404-436F-408C-A9CB-A95C7BE706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21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34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714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864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07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570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468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5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83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578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89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974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240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5404-436F-408C-A9CB-A95C7BE7060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188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CAC0-96D0-4765-9669-6592E0130037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9B505-7720-4717-BEB4-042324976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E2F84-EBFB-4125-9690-52DC146279A7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F828-7EB1-40B0-8E18-BDB65D711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DD04B-20BC-4F90-A018-5B785C81BB4E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760C-8B12-4B6E-BD40-951406073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DC46-98B1-401D-95C5-B1E5A894F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337D-42A6-4157-8C77-7F8D8D1AEC0C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B365C-6BE8-42F0-BA40-C39D23E1D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DE40D-26F4-4905-AB5D-D2A3C15F5D9D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2C3B-BDEE-4113-B3EA-37D70C8C7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870E3-CF0C-4B3B-A880-B4D37578D8F7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66439-5372-4CF0-BF04-8DC2D03E7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5D03-B851-4A00-BA29-B902F8E5A818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A605-5EF9-4F99-B3E0-8D3B2C211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969B-EC12-41FA-B0FB-CC99A4DF1947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9536-0ECC-4E01-AE55-40911C7D2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AC93-00FE-429A-8B06-B353D7819921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7115A-571C-4665-8676-91F336249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85B7-BDDF-45E2-8FFF-0A09ECCBDBDC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5B86-DCAB-4824-8121-1D9DACC38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8158E-6B1C-4172-8B1A-128A8CBAD7F9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F71B7-A203-4343-99DC-66596746D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tx2">
                <a:lumMod val="60000"/>
                <a:lumOff val="4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149506-81D3-4862-8AF8-A81DC4383813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621362-F4BC-4520-B404-B6471EE20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387" r="13376"/>
          <a:stretch>
            <a:fillRect/>
          </a:stretch>
        </p:blipFill>
        <p:spPr bwMode="auto">
          <a:xfrm>
            <a:off x="0" y="0"/>
            <a:ext cx="9144000" cy="68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dirty="0"/>
              <a:t>Максим Стрелков изучал лишайники на проспекте Королёва</a:t>
            </a:r>
          </a:p>
        </p:txBody>
      </p:sp>
      <p:sp>
        <p:nvSpPr>
          <p:cNvPr id="45058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844824"/>
            <a:ext cx="7743006" cy="4419600"/>
          </a:xfrm>
        </p:spPr>
        <p:txBody>
          <a:bodyPr/>
          <a:lstStyle/>
          <a:p>
            <a:pPr eaLnBrk="1" hangingPunct="1"/>
            <a:endParaRPr lang="ru-RU" sz="2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84784"/>
            <a:ext cx="8028384" cy="4779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photo klass\мох\2016-01-10 15-04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88" y="1122374"/>
            <a:ext cx="2448272" cy="305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122374"/>
            <a:ext cx="2182091" cy="2381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159" y="1124744"/>
            <a:ext cx="1974778" cy="23792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4135" y="3860265"/>
            <a:ext cx="1970076" cy="2626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8899" y="3895614"/>
            <a:ext cx="1970076" cy="26267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4293095"/>
            <a:ext cx="2523444" cy="2229287"/>
          </a:xfrm>
          <a:prstGeom prst="rect">
            <a:avLst/>
          </a:prstGeom>
        </p:spPr>
      </p:pic>
      <p:sp>
        <p:nvSpPr>
          <p:cNvPr id="16" name="Rectangle 5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015287" cy="893774"/>
          </a:xfrm>
        </p:spPr>
        <p:txBody>
          <a:bodyPr/>
          <a:lstStyle/>
          <a:p>
            <a:pPr algn="l" eaLnBrk="1" hangingPunct="1"/>
            <a:r>
              <a:rPr lang="ru-RU" sz="2800" dirty="0"/>
              <a:t>Максим Стрелков                  Виды лишайников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0" y="4365104"/>
            <a:ext cx="3779912" cy="2204863"/>
          </a:xfrm>
        </p:spPr>
        <p:txBody>
          <a:bodyPr/>
          <a:lstStyle/>
          <a:p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</a:rPr>
              <a:t>Лишайники в экологически чистом районе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4392488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492896"/>
            <a:ext cx="5040560" cy="4077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body" idx="1"/>
          </p:nvPr>
        </p:nvSpPr>
        <p:spPr>
          <a:xfrm>
            <a:off x="0" y="5229200"/>
            <a:ext cx="4724400" cy="11954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i="1" dirty="0">
                <a:solidFill>
                  <a:srgbClr val="000066"/>
                </a:solidFill>
                <a:latin typeface="Times New Roman" pitchFamily="18" charset="0"/>
              </a:rPr>
              <a:t>Изучение лишайников по натуральным и гербарным объектам.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4283968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348880"/>
            <a:ext cx="416808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1043608" y="5445224"/>
            <a:ext cx="6984776" cy="1152128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2800" i="1" dirty="0">
                <a:latin typeface="Times New Roman" pitchFamily="18" charset="0"/>
              </a:rPr>
              <a:t>Изучение папоротников на внеурочной деятельности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9370"/>
            <a:ext cx="4248472" cy="4755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996" y="329370"/>
            <a:ext cx="4336541" cy="47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9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body" idx="1"/>
          </p:nvPr>
        </p:nvSpPr>
        <p:spPr>
          <a:xfrm>
            <a:off x="250825" y="4725144"/>
            <a:ext cx="4177159" cy="151216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i="1" dirty="0">
                <a:solidFill>
                  <a:srgbClr val="000066"/>
                </a:solidFill>
                <a:latin typeface="Times New Roman" pitchFamily="18" charset="0"/>
              </a:rPr>
              <a:t>    </a:t>
            </a:r>
            <a:r>
              <a:rPr lang="ru-RU" sz="2800" b="1" i="1" dirty="0">
                <a:solidFill>
                  <a:srgbClr val="000066"/>
                </a:solidFill>
                <a:latin typeface="Times New Roman" pitchFamily="18" charset="0"/>
              </a:rPr>
              <a:t>В марте 2016г мы начали высевать первые    бархатцы</a:t>
            </a:r>
            <a:endParaRPr lang="ru-RU" i="1" dirty="0">
              <a:solidFill>
                <a:srgbClr val="000066"/>
              </a:solidFill>
            </a:endParaRPr>
          </a:p>
          <a:p>
            <a:pPr eaLnBrk="1" hangingPunct="1"/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10" name="Рисунок 9" descr="H:\проекты\Внеурочка проекты 6кл\6а\Никончук посев\DSCN05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2656"/>
            <a:ext cx="417715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проекты\Внеурочка проекты 6кл\6а\Никончук посев\DSCN05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32448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195264" y="4293096"/>
            <a:ext cx="3800672" cy="165618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dirty="0">
                <a:solidFill>
                  <a:schemeClr val="tx2"/>
                </a:solidFill>
              </a:rPr>
              <a:t>Выращивание бархатцев на подоконниках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4" y="0"/>
            <a:ext cx="4232720" cy="357301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0"/>
            <a:ext cx="3886200" cy="299695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284984"/>
            <a:ext cx="43162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610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323850" y="5085184"/>
            <a:ext cx="8569325" cy="1584176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3200" i="1" dirty="0">
                <a:latin typeface="Times New Roman" pitchFamily="18" charset="0"/>
              </a:rPr>
              <a:t>Проведение практической части работы: подсчет всхожести семян различных сортов бархатцев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404664"/>
            <a:ext cx="496855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323850" y="5085184"/>
            <a:ext cx="8569325" cy="936104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4000" i="1" dirty="0">
                <a:latin typeface="Times New Roman" pitchFamily="18" charset="0"/>
              </a:rPr>
              <a:t>Уход за бархатцами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50" y="390476"/>
            <a:ext cx="3888110" cy="3974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29370"/>
            <a:ext cx="4177158" cy="39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4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195264" y="5229200"/>
            <a:ext cx="3800672" cy="12961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dirty="0">
                <a:solidFill>
                  <a:schemeClr val="tx2"/>
                </a:solidFill>
              </a:rPr>
              <a:t>Вегетативное размножение растений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926061"/>
            <a:ext cx="3886200" cy="38862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4" y="332657"/>
            <a:ext cx="4520752" cy="4464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13" r="133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2"/>
                </a:solidFill>
              </a:rPr>
              <a:t>Участие В МГОУ в региональном конкурсе «Цветы для победителя</a:t>
            </a:r>
            <a:endParaRPr lang="ru-RU" sz="2800" dirty="0"/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ru-RU" sz="2400" dirty="0"/>
          </a:p>
        </p:txBody>
      </p:sp>
      <p:pic>
        <p:nvPicPr>
          <p:cNvPr id="4" name="Рисунок 3" descr="C:\Users\stran_000\Pictures\СКАН\2016-01-10\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8281" y="45877"/>
            <a:ext cx="5367735" cy="811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dirty="0"/>
              <a:t>Темы проектных работ:</a:t>
            </a:r>
          </a:p>
        </p:txBody>
      </p:sp>
      <p:sp>
        <p:nvSpPr>
          <p:cNvPr id="4608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143000"/>
            <a:ext cx="8352928" cy="5715000"/>
          </a:xfrm>
        </p:spPr>
        <p:txBody>
          <a:bodyPr/>
          <a:lstStyle/>
          <a:p>
            <a:r>
              <a:rPr lang="ru-RU" sz="2400" dirty="0"/>
              <a:t>«Водоросли»</a:t>
            </a:r>
          </a:p>
          <a:p>
            <a:r>
              <a:rPr lang="ru-RU" sz="2400" dirty="0"/>
              <a:t>« Мхи»</a:t>
            </a:r>
          </a:p>
          <a:p>
            <a:r>
              <a:rPr lang="ru-RU" sz="2400" dirty="0"/>
              <a:t>«Лишайники школьного двора»</a:t>
            </a:r>
          </a:p>
          <a:p>
            <a:r>
              <a:rPr lang="ru-RU" sz="2400" dirty="0"/>
              <a:t>«Лишайники проспекта </a:t>
            </a:r>
          </a:p>
          <a:p>
            <a:r>
              <a:rPr lang="ru-RU" sz="2400" dirty="0"/>
              <a:t>«Травянистые растения школьной территории»</a:t>
            </a:r>
          </a:p>
          <a:p>
            <a:r>
              <a:rPr lang="ru-RU" sz="2400" dirty="0"/>
              <a:t>«Древесные породы  школьной территории»</a:t>
            </a:r>
          </a:p>
          <a:p>
            <a:r>
              <a:rPr lang="ru-RU" sz="2400" dirty="0"/>
              <a:t>«Древесные породы  </a:t>
            </a:r>
            <a:r>
              <a:rPr lang="ru-RU" sz="2400" dirty="0" err="1"/>
              <a:t>Подлипок</a:t>
            </a:r>
            <a:r>
              <a:rPr lang="ru-RU" sz="2400" dirty="0"/>
              <a:t>»</a:t>
            </a:r>
          </a:p>
          <a:p>
            <a:r>
              <a:rPr lang="ru-RU" sz="2400" dirty="0"/>
              <a:t>« Древесные формы хвойных растений»</a:t>
            </a:r>
          </a:p>
          <a:p>
            <a:r>
              <a:rPr lang="ru-RU" sz="2400" dirty="0"/>
              <a:t>«Цветок», «Соцветия»</a:t>
            </a:r>
          </a:p>
          <a:p>
            <a:r>
              <a:rPr lang="ru-RU" sz="2400" i="1" dirty="0"/>
              <a:t>«Вегетативное размножение цветковых растений»</a:t>
            </a:r>
          </a:p>
          <a:p>
            <a:r>
              <a:rPr lang="ru-RU" sz="2400" dirty="0"/>
              <a:t>«Лекарственные растения семейств двудольных»</a:t>
            </a:r>
          </a:p>
          <a:p>
            <a:r>
              <a:rPr lang="ru-RU" sz="2400" i="1" dirty="0"/>
              <a:t>«Клумба пришкольной территории 6б класса»</a:t>
            </a:r>
          </a:p>
          <a:p>
            <a:r>
              <a:rPr lang="ru-RU" sz="2400" i="1" dirty="0"/>
              <a:t>«Клумба пришкольной территории 6а класса»</a:t>
            </a:r>
          </a:p>
          <a:p>
            <a:endParaRPr lang="ru-RU" sz="2400" i="1" dirty="0"/>
          </a:p>
          <a:p>
            <a:endParaRPr lang="ru-RU" sz="2400" dirty="0"/>
          </a:p>
          <a:p>
            <a:endParaRPr lang="ru-RU" sz="2400" i="1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  <a:p>
            <a:pPr eaLnBrk="1" hangingPunct="1"/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900592" y="2276872"/>
            <a:ext cx="4464496" cy="371752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7 апреля 2016г среди учащихся 6 классов был проведен конкурс проектных работ по теме: «Мир растений»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/>
              <a:t>Победителями стали учащиеся:</a:t>
            </a:r>
          </a:p>
          <a:p>
            <a:r>
              <a:rPr lang="ru-RU" sz="2400" dirty="0"/>
              <a:t>1.Семенова Мария 6А класс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Гревцева</a:t>
            </a:r>
            <a:r>
              <a:rPr lang="ru-RU" sz="2400" dirty="0"/>
              <a:t> Кристина и </a:t>
            </a:r>
            <a:r>
              <a:rPr lang="ru-RU" sz="2400" dirty="0" err="1"/>
              <a:t>Скрицкая</a:t>
            </a:r>
            <a:r>
              <a:rPr lang="ru-RU" sz="2400" dirty="0"/>
              <a:t> Елена 6б класс</a:t>
            </a:r>
          </a:p>
          <a:p>
            <a:r>
              <a:rPr lang="ru-RU" sz="2400" dirty="0"/>
              <a:t>3. </a:t>
            </a:r>
            <a:r>
              <a:rPr lang="ru-RU" sz="2400" dirty="0" err="1"/>
              <a:t>Марущак</a:t>
            </a:r>
            <a:r>
              <a:rPr lang="ru-RU" sz="2400" dirty="0"/>
              <a:t> Дарья 6 </a:t>
            </a:r>
            <a:r>
              <a:rPr lang="ru-RU" sz="2400" dirty="0" err="1"/>
              <a:t>Бкласс</a:t>
            </a:r>
            <a:r>
              <a:rPr lang="ru-RU" sz="2400" dirty="0"/>
              <a:t>.</a:t>
            </a:r>
          </a:p>
          <a:p>
            <a:r>
              <a:rPr lang="ru-RU" sz="2400" dirty="0"/>
              <a:t>Призёры:</a:t>
            </a:r>
          </a:p>
          <a:p>
            <a:r>
              <a:rPr lang="ru-RU" sz="2400" dirty="0"/>
              <a:t>1.Никончук Екатерина 6А класс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Гуссаов</a:t>
            </a:r>
            <a:r>
              <a:rPr lang="ru-RU" sz="2400" dirty="0"/>
              <a:t> Сармат 6А класс</a:t>
            </a:r>
          </a:p>
          <a:p>
            <a:r>
              <a:rPr lang="ru-RU" sz="2400" dirty="0"/>
              <a:t>3. </a:t>
            </a:r>
            <a:r>
              <a:rPr lang="ru-RU" sz="2400" dirty="0" err="1"/>
              <a:t>Лебедовский</a:t>
            </a:r>
            <a:r>
              <a:rPr lang="ru-RU" sz="2400" dirty="0"/>
              <a:t> Евгений 6Б класс</a:t>
            </a:r>
          </a:p>
          <a:p>
            <a:r>
              <a:rPr lang="ru-RU" sz="2400" dirty="0"/>
              <a:t>4. </a:t>
            </a:r>
            <a:r>
              <a:rPr lang="ru-RU" sz="2400" dirty="0" err="1"/>
              <a:t>Филилеева</a:t>
            </a:r>
            <a:r>
              <a:rPr lang="ru-RU" sz="2400" dirty="0"/>
              <a:t> Софья 6 Г класс.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В проектной деятельности использовались средства информационных технологий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r>
              <a:rPr lang="ru-RU" dirty="0" smtClean="0"/>
              <a:t>компьютер</a:t>
            </a:r>
          </a:p>
          <a:p>
            <a:r>
              <a:rPr lang="ru-RU" dirty="0" err="1" smtClean="0"/>
              <a:t>мультимедийный</a:t>
            </a:r>
            <a:r>
              <a:rPr lang="ru-RU" dirty="0" smtClean="0"/>
              <a:t> проектор</a:t>
            </a:r>
          </a:p>
          <a:p>
            <a:r>
              <a:rPr lang="ru-RU" dirty="0" smtClean="0"/>
              <a:t>интерактивная доска</a:t>
            </a:r>
          </a:p>
          <a:p>
            <a:r>
              <a:rPr lang="ru-RU" dirty="0" smtClean="0"/>
              <a:t>презентации</a:t>
            </a:r>
          </a:p>
          <a:p>
            <a:r>
              <a:rPr lang="ru-RU" dirty="0" smtClean="0"/>
              <a:t>цифровая фото- и видеоаппаратура</a:t>
            </a:r>
          </a:p>
          <a:p>
            <a:r>
              <a:rPr lang="ru-RU" dirty="0" smtClean="0"/>
              <a:t>и</a:t>
            </a:r>
            <a:r>
              <a:rPr lang="ru-RU" dirty="0" smtClean="0"/>
              <a:t>нтернет ресурсы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800" dirty="0"/>
              <a:t>Конкурс проектных работ по теме: «Мир растений»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68524"/>
            <a:ext cx="3168352" cy="280449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831521"/>
            <a:ext cx="3456384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5846" y="3140968"/>
            <a:ext cx="3779912" cy="3641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800" dirty="0"/>
              <a:t>Конкурс проектных работ по теме: «Мир растений»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204864"/>
            <a:ext cx="4427984" cy="432048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8800"/>
            <a:ext cx="4283968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9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268760"/>
            <a:ext cx="7992888" cy="5256584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r>
              <a:rPr lang="ru-RU" sz="6600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 flipV="1">
            <a:off x="5257800" y="7677472"/>
            <a:ext cx="3886200" cy="64807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4774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93" r="13308"/>
          <a:stretch>
            <a:fillRect/>
          </a:stretch>
        </p:blipFill>
        <p:spPr bwMode="auto">
          <a:xfrm>
            <a:off x="0" y="0"/>
            <a:ext cx="9144000" cy="69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Скругленная соединительная линия 16"/>
          <p:cNvCxnSpPr/>
          <p:nvPr/>
        </p:nvCxnSpPr>
        <p:spPr>
          <a:xfrm rot="16200000" flipH="1">
            <a:off x="928687" y="3071813"/>
            <a:ext cx="5572125" cy="1714500"/>
          </a:xfrm>
          <a:prstGeom prst="curvedConnector3">
            <a:avLst>
              <a:gd name="adj1" fmla="val 7448"/>
            </a:avLst>
          </a:prstGeom>
          <a:ln w="19050">
            <a:solidFill>
              <a:schemeClr val="bg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олилиния 3"/>
          <p:cNvSpPr/>
          <p:nvPr/>
        </p:nvSpPr>
        <p:spPr>
          <a:xfrm>
            <a:off x="4572000" y="0"/>
            <a:ext cx="4572000" cy="6858000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rot="1069786">
            <a:off x="5240338" y="2601913"/>
            <a:ext cx="3235325" cy="4868862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 flipH="1">
            <a:off x="85725" y="0"/>
            <a:ext cx="4557713" cy="6858000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 rot="20530214" flipH="1">
            <a:off x="677863" y="2540000"/>
            <a:ext cx="3216275" cy="4929188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9515459">
            <a:off x="2695575" y="754063"/>
            <a:ext cx="3867150" cy="5505450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762315"/>
              <a:gd name="connsiteY0" fmla="*/ 0 h 6400800"/>
              <a:gd name="connsiteX1" fmla="*/ 1548245 w 5762315"/>
              <a:gd name="connsiteY1" fmla="*/ 1901536 h 6400800"/>
              <a:gd name="connsiteX2" fmla="*/ 0 w 5762315"/>
              <a:gd name="connsiteY2" fmla="*/ 6400800 h 6400800"/>
              <a:gd name="connsiteX3" fmla="*/ 4787319 w 5762315"/>
              <a:gd name="connsiteY3" fmla="*/ 3275145 h 6400800"/>
              <a:gd name="connsiteX4" fmla="*/ 5600700 w 5762315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787319 w 5600700"/>
              <a:gd name="connsiteY3" fmla="*/ 3275145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787319 w 5600700"/>
              <a:gd name="connsiteY3" fmla="*/ 3275145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720520 w 5600700"/>
              <a:gd name="connsiteY1" fmla="*/ 1905412 h 6400800"/>
              <a:gd name="connsiteX2" fmla="*/ 0 w 5600700"/>
              <a:gd name="connsiteY2" fmla="*/ 6400800 h 6400800"/>
              <a:gd name="connsiteX3" fmla="*/ 4787319 w 5600700"/>
              <a:gd name="connsiteY3" fmla="*/ 3275145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2537421 w 5600700"/>
              <a:gd name="connsiteY1" fmla="*/ 2220435 h 6400800"/>
              <a:gd name="connsiteX2" fmla="*/ 0 w 5600700"/>
              <a:gd name="connsiteY2" fmla="*/ 6400800 h 6400800"/>
              <a:gd name="connsiteX3" fmla="*/ 4787319 w 5600700"/>
              <a:gd name="connsiteY3" fmla="*/ 3275145 h 6400800"/>
              <a:gd name="connsiteX4" fmla="*/ 5600700 w 5600700"/>
              <a:gd name="connsiteY4" fmla="*/ 0 h 6400800"/>
              <a:gd name="connsiteX0" fmla="*/ 6169555 w 6169555"/>
              <a:gd name="connsiteY0" fmla="*/ 0 h 6110584"/>
              <a:gd name="connsiteX1" fmla="*/ 2537421 w 6169555"/>
              <a:gd name="connsiteY1" fmla="*/ 1930219 h 6110584"/>
              <a:gd name="connsiteX2" fmla="*/ 0 w 6169555"/>
              <a:gd name="connsiteY2" fmla="*/ 6110584 h 6110584"/>
              <a:gd name="connsiteX3" fmla="*/ 4787319 w 6169555"/>
              <a:gd name="connsiteY3" fmla="*/ 2984929 h 6110584"/>
              <a:gd name="connsiteX4" fmla="*/ 6169555 w 6169555"/>
              <a:gd name="connsiteY4" fmla="*/ 0 h 6110584"/>
              <a:gd name="connsiteX0" fmla="*/ 6169555 w 6169555"/>
              <a:gd name="connsiteY0" fmla="*/ 0 h 6110584"/>
              <a:gd name="connsiteX1" fmla="*/ 2537421 w 6169555"/>
              <a:gd name="connsiteY1" fmla="*/ 1930219 h 6110584"/>
              <a:gd name="connsiteX2" fmla="*/ 0 w 6169555"/>
              <a:gd name="connsiteY2" fmla="*/ 6110584 h 6110584"/>
              <a:gd name="connsiteX3" fmla="*/ 4787319 w 6169555"/>
              <a:gd name="connsiteY3" fmla="*/ 2984929 h 6110584"/>
              <a:gd name="connsiteX4" fmla="*/ 6169555 w 6169555"/>
              <a:gd name="connsiteY4" fmla="*/ 0 h 6110584"/>
              <a:gd name="connsiteX0" fmla="*/ 6169555 w 6169555"/>
              <a:gd name="connsiteY0" fmla="*/ 0 h 6110584"/>
              <a:gd name="connsiteX1" fmla="*/ 2537421 w 6169555"/>
              <a:gd name="connsiteY1" fmla="*/ 1930219 h 6110584"/>
              <a:gd name="connsiteX2" fmla="*/ 0 w 6169555"/>
              <a:gd name="connsiteY2" fmla="*/ 6110584 h 6110584"/>
              <a:gd name="connsiteX3" fmla="*/ 4787319 w 6169555"/>
              <a:gd name="connsiteY3" fmla="*/ 2984929 h 6110584"/>
              <a:gd name="connsiteX4" fmla="*/ 6169555 w 6169555"/>
              <a:gd name="connsiteY4" fmla="*/ 0 h 6110584"/>
              <a:gd name="connsiteX0" fmla="*/ 6169555 w 6169555"/>
              <a:gd name="connsiteY0" fmla="*/ 0 h 6110584"/>
              <a:gd name="connsiteX1" fmla="*/ 2537421 w 6169555"/>
              <a:gd name="connsiteY1" fmla="*/ 1930219 h 6110584"/>
              <a:gd name="connsiteX2" fmla="*/ 0 w 6169555"/>
              <a:gd name="connsiteY2" fmla="*/ 6110584 h 6110584"/>
              <a:gd name="connsiteX3" fmla="*/ 4787319 w 6169555"/>
              <a:gd name="connsiteY3" fmla="*/ 2984929 h 6110584"/>
              <a:gd name="connsiteX4" fmla="*/ 6169555 w 6169555"/>
              <a:gd name="connsiteY4" fmla="*/ 0 h 6110584"/>
              <a:gd name="connsiteX0" fmla="*/ 6169555 w 6169555"/>
              <a:gd name="connsiteY0" fmla="*/ 0 h 6110584"/>
              <a:gd name="connsiteX1" fmla="*/ 2537421 w 6169555"/>
              <a:gd name="connsiteY1" fmla="*/ 1930219 h 6110584"/>
              <a:gd name="connsiteX2" fmla="*/ 0 w 6169555"/>
              <a:gd name="connsiteY2" fmla="*/ 6110584 h 6110584"/>
              <a:gd name="connsiteX3" fmla="*/ 4787319 w 6169555"/>
              <a:gd name="connsiteY3" fmla="*/ 2984929 h 6110584"/>
              <a:gd name="connsiteX4" fmla="*/ 6169555 w 6169555"/>
              <a:gd name="connsiteY4" fmla="*/ 0 h 6110584"/>
              <a:gd name="connsiteX0" fmla="*/ 6169555 w 6230839"/>
              <a:gd name="connsiteY0" fmla="*/ 0 h 6110584"/>
              <a:gd name="connsiteX1" fmla="*/ 2537421 w 6230839"/>
              <a:gd name="connsiteY1" fmla="*/ 1930219 h 6110584"/>
              <a:gd name="connsiteX2" fmla="*/ 0 w 6230839"/>
              <a:gd name="connsiteY2" fmla="*/ 6110584 h 6110584"/>
              <a:gd name="connsiteX3" fmla="*/ 4787319 w 6230839"/>
              <a:gd name="connsiteY3" fmla="*/ 2984929 h 6110584"/>
              <a:gd name="connsiteX4" fmla="*/ 6169555 w 6230839"/>
              <a:gd name="connsiteY4" fmla="*/ 0 h 6110584"/>
              <a:gd name="connsiteX0" fmla="*/ 6169555 w 6316424"/>
              <a:gd name="connsiteY0" fmla="*/ 0 h 6110584"/>
              <a:gd name="connsiteX1" fmla="*/ 2537421 w 6316424"/>
              <a:gd name="connsiteY1" fmla="*/ 1930219 h 6110584"/>
              <a:gd name="connsiteX2" fmla="*/ 0 w 6316424"/>
              <a:gd name="connsiteY2" fmla="*/ 6110584 h 6110584"/>
              <a:gd name="connsiteX3" fmla="*/ 4787319 w 6316424"/>
              <a:gd name="connsiteY3" fmla="*/ 2984929 h 6110584"/>
              <a:gd name="connsiteX4" fmla="*/ 6169555 w 6316424"/>
              <a:gd name="connsiteY4" fmla="*/ 0 h 6110584"/>
              <a:gd name="connsiteX0" fmla="*/ 6169555 w 6316424"/>
              <a:gd name="connsiteY0" fmla="*/ 0 h 6110584"/>
              <a:gd name="connsiteX1" fmla="*/ 2537421 w 6316424"/>
              <a:gd name="connsiteY1" fmla="*/ 1930219 h 6110584"/>
              <a:gd name="connsiteX2" fmla="*/ 0 w 6316424"/>
              <a:gd name="connsiteY2" fmla="*/ 6110584 h 6110584"/>
              <a:gd name="connsiteX3" fmla="*/ 4787319 w 6316424"/>
              <a:gd name="connsiteY3" fmla="*/ 2984929 h 6110584"/>
              <a:gd name="connsiteX4" fmla="*/ 6169555 w 6316424"/>
              <a:gd name="connsiteY4" fmla="*/ 0 h 6110584"/>
              <a:gd name="connsiteX0" fmla="*/ 6169555 w 6316424"/>
              <a:gd name="connsiteY0" fmla="*/ 0 h 6110584"/>
              <a:gd name="connsiteX1" fmla="*/ 2652330 w 6316424"/>
              <a:gd name="connsiteY1" fmla="*/ 2015418 h 6110584"/>
              <a:gd name="connsiteX2" fmla="*/ 0 w 6316424"/>
              <a:gd name="connsiteY2" fmla="*/ 6110584 h 6110584"/>
              <a:gd name="connsiteX3" fmla="*/ 4787319 w 6316424"/>
              <a:gd name="connsiteY3" fmla="*/ 2984929 h 6110584"/>
              <a:gd name="connsiteX4" fmla="*/ 6169555 w 6316424"/>
              <a:gd name="connsiteY4" fmla="*/ 0 h 6110584"/>
              <a:gd name="connsiteX0" fmla="*/ 6169555 w 6316424"/>
              <a:gd name="connsiteY0" fmla="*/ 0 h 6110584"/>
              <a:gd name="connsiteX1" fmla="*/ 2652330 w 6316424"/>
              <a:gd name="connsiteY1" fmla="*/ 2015418 h 6110584"/>
              <a:gd name="connsiteX2" fmla="*/ 0 w 6316424"/>
              <a:gd name="connsiteY2" fmla="*/ 6110584 h 6110584"/>
              <a:gd name="connsiteX3" fmla="*/ 4787319 w 6316424"/>
              <a:gd name="connsiteY3" fmla="*/ 2984929 h 6110584"/>
              <a:gd name="connsiteX4" fmla="*/ 6169555 w 6316424"/>
              <a:gd name="connsiteY4" fmla="*/ 0 h 611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6424" h="6110584">
                <a:moveTo>
                  <a:pt x="6169555" y="0"/>
                </a:moveTo>
                <a:cubicBezTo>
                  <a:pt x="4652241" y="411347"/>
                  <a:pt x="4053800" y="854249"/>
                  <a:pt x="2652330" y="2015418"/>
                </a:cubicBezTo>
                <a:cubicBezTo>
                  <a:pt x="1540079" y="3224228"/>
                  <a:pt x="516082" y="4610829"/>
                  <a:pt x="0" y="6110584"/>
                </a:cubicBezTo>
                <a:cubicBezTo>
                  <a:pt x="1530927" y="5348584"/>
                  <a:pt x="3311593" y="4347919"/>
                  <a:pt x="4787319" y="2984929"/>
                </a:cubicBezTo>
                <a:cubicBezTo>
                  <a:pt x="5603717" y="1971870"/>
                  <a:pt x="6316424" y="1130177"/>
                  <a:pt x="6169555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49" y="4076700"/>
            <a:ext cx="7654459" cy="2638426"/>
          </a:xfrm>
          <a:prstGeom prst="roundRect">
            <a:avLst>
              <a:gd name="adj" fmla="val 16667"/>
            </a:avLst>
          </a:prstGeom>
          <a:solidFill>
            <a:schemeClr val="bg1">
              <a:alpha val="36862"/>
            </a:schemeClr>
          </a:solidFill>
        </p:spPr>
        <p:txBody>
          <a:bodyPr anchor="ctr"/>
          <a:lstStyle/>
          <a:p>
            <a:pPr algn="r" eaLnBrk="1" hangingPunct="1"/>
            <a:r>
              <a:rPr lang="ru-RU" sz="2400" i="1" dirty="0">
                <a:solidFill>
                  <a:srgbClr val="000066"/>
                </a:solidFill>
              </a:rPr>
              <a:t>Выполнила: учитель биологии</a:t>
            </a:r>
          </a:p>
          <a:p>
            <a:pPr algn="r" eaLnBrk="1" hangingPunct="1"/>
            <a:r>
              <a:rPr lang="ru-RU" sz="2400" i="1" dirty="0">
                <a:solidFill>
                  <a:srgbClr val="000066"/>
                </a:solidFill>
              </a:rPr>
              <a:t> МБОУ СОШ№10</a:t>
            </a:r>
          </a:p>
          <a:p>
            <a:pPr algn="r" eaLnBrk="1" hangingPunct="1"/>
            <a:r>
              <a:rPr lang="ru-RU" sz="2400" i="1" dirty="0" err="1">
                <a:solidFill>
                  <a:srgbClr val="000066"/>
                </a:solidFill>
              </a:rPr>
              <a:t>Голодова</a:t>
            </a:r>
            <a:r>
              <a:rPr lang="ru-RU" sz="2400" i="1" dirty="0">
                <a:solidFill>
                  <a:srgbClr val="000066"/>
                </a:solidFill>
              </a:rPr>
              <a:t> Л.В</a:t>
            </a:r>
          </a:p>
          <a:p>
            <a:pPr eaLnBrk="1" hangingPunct="1"/>
            <a:endParaRPr lang="ru-RU" sz="2400" i="1" dirty="0">
              <a:solidFill>
                <a:srgbClr val="000066"/>
              </a:solidFill>
            </a:endParaRPr>
          </a:p>
          <a:p>
            <a:pPr eaLnBrk="1" hangingPunct="1"/>
            <a:r>
              <a:rPr lang="ru-RU" sz="2400" i="1" dirty="0" err="1">
                <a:solidFill>
                  <a:srgbClr val="000066"/>
                </a:solidFill>
              </a:rPr>
              <a:t>Г.о.Королёв</a:t>
            </a:r>
            <a:endParaRPr lang="ru-RU" sz="2400" i="1" dirty="0">
              <a:solidFill>
                <a:srgbClr val="000066"/>
              </a:solidFill>
            </a:endParaRPr>
          </a:p>
          <a:p>
            <a:pPr eaLnBrk="1" hangingPunct="1"/>
            <a:r>
              <a:rPr lang="ru-RU" sz="2400" i="1" dirty="0">
                <a:solidFill>
                  <a:srgbClr val="000066"/>
                </a:solidFill>
              </a:rPr>
              <a:t>2016г</a:t>
            </a:r>
          </a:p>
        </p:txBody>
      </p:sp>
      <p:sp>
        <p:nvSpPr>
          <p:cNvPr id="29" name="Овал 28"/>
          <p:cNvSpPr/>
          <p:nvPr/>
        </p:nvSpPr>
        <p:spPr>
          <a:xfrm rot="17646474">
            <a:off x="2991644" y="531019"/>
            <a:ext cx="698500" cy="1214438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30000">
                <a:schemeClr val="tx2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ln>
            <a:solidFill>
              <a:schemeClr val="bg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2" name="Скругленная соединительная линия 31" descr="1 апреля - &quot;Международный день птиц&quot;"/>
          <p:cNvCxnSpPr/>
          <p:nvPr/>
        </p:nvCxnSpPr>
        <p:spPr>
          <a:xfrm rot="5400000">
            <a:off x="2714625" y="3214689"/>
            <a:ext cx="5572125" cy="1714500"/>
          </a:xfrm>
          <a:prstGeom prst="curvedConnector3">
            <a:avLst>
              <a:gd name="adj1" fmla="val 6494"/>
            </a:avLst>
          </a:prstGeom>
          <a:ln w="19050">
            <a:solidFill>
              <a:schemeClr val="bg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 rot="3819068" flipH="1">
            <a:off x="5564982" y="618331"/>
            <a:ext cx="698500" cy="1214437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30000">
                <a:schemeClr val="tx2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ln>
            <a:solidFill>
              <a:schemeClr val="bg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1069786">
            <a:off x="173038" y="5743575"/>
            <a:ext cx="1011237" cy="1290638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rot="20530214" flipH="1">
            <a:off x="7959725" y="5767388"/>
            <a:ext cx="1011238" cy="1290637"/>
          </a:xfrm>
          <a:custGeom>
            <a:avLst/>
            <a:gdLst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  <a:gd name="connsiteX0" fmla="*/ 5600700 w 5600700"/>
              <a:gd name="connsiteY0" fmla="*/ 0 h 6400800"/>
              <a:gd name="connsiteX1" fmla="*/ 1548245 w 5600700"/>
              <a:gd name="connsiteY1" fmla="*/ 1901536 h 6400800"/>
              <a:gd name="connsiteX2" fmla="*/ 0 w 5600700"/>
              <a:gd name="connsiteY2" fmla="*/ 6400800 h 6400800"/>
              <a:gd name="connsiteX3" fmla="*/ 4592782 w 5600700"/>
              <a:gd name="connsiteY3" fmla="*/ 4114800 h 6400800"/>
              <a:gd name="connsiteX4" fmla="*/ 5600700 w 5600700"/>
              <a:gd name="connsiteY4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00" h="6400800">
                <a:moveTo>
                  <a:pt x="5600700" y="0"/>
                </a:moveTo>
                <a:cubicBezTo>
                  <a:pt x="4249882" y="633845"/>
                  <a:pt x="2949715" y="740367"/>
                  <a:pt x="1548245" y="1901536"/>
                </a:cubicBezTo>
                <a:cubicBezTo>
                  <a:pt x="435994" y="3110346"/>
                  <a:pt x="516082" y="4901045"/>
                  <a:pt x="0" y="6400800"/>
                </a:cubicBezTo>
                <a:cubicBezTo>
                  <a:pt x="1530927" y="5638800"/>
                  <a:pt x="3469693" y="5641820"/>
                  <a:pt x="4592782" y="4114800"/>
                </a:cubicBezTo>
                <a:cubicBezTo>
                  <a:pt x="5567778" y="3136760"/>
                  <a:pt x="5264727" y="1371600"/>
                  <a:pt x="560070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25" name="Подзаголовок 2"/>
          <p:cNvSpPr>
            <a:spLocks/>
          </p:cNvSpPr>
          <p:nvPr/>
        </p:nvSpPr>
        <p:spPr bwMode="auto">
          <a:xfrm>
            <a:off x="900113" y="2276475"/>
            <a:ext cx="7559675" cy="1152525"/>
          </a:xfrm>
          <a:prstGeom prst="roundRect">
            <a:avLst>
              <a:gd name="adj" fmla="val 16667"/>
            </a:avLst>
          </a:prstGeom>
          <a:solidFill>
            <a:schemeClr val="bg1">
              <a:alpha val="36862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4000" b="1" i="1" dirty="0">
                <a:solidFill>
                  <a:srgbClr val="000066"/>
                </a:solidFill>
                <a:latin typeface="Calibri" pitchFamily="34" charset="0"/>
              </a:rPr>
              <a:t>Внеурочная деятельность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4000" b="1" i="1" dirty="0">
                <a:solidFill>
                  <a:srgbClr val="000066"/>
                </a:solidFill>
                <a:latin typeface="Calibri" pitchFamily="34" charset="0"/>
              </a:rPr>
              <a:t> в 6 классах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body" idx="1"/>
          </p:nvPr>
        </p:nvSpPr>
        <p:spPr>
          <a:xfrm>
            <a:off x="250825" y="4509121"/>
            <a:ext cx="4033143" cy="18948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/>
              <a:t>Древесные породы школьной территории (осень 2015г).  Фото выполнили учащиеся на внеурочных занятиях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573017"/>
            <a:ext cx="4032448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825" y="260648"/>
            <a:ext cx="4033143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60648"/>
            <a:ext cx="403244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323850" y="5085184"/>
            <a:ext cx="8569325" cy="1584176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2400" i="1" dirty="0">
                <a:latin typeface="Times New Roman" pitchFamily="18" charset="0"/>
              </a:rPr>
              <a:t>15 учащихся 6б класса и 8 учащихся 6а приняли участие во всероссийском конкурсе «Осенний гербарий». Все работы были выполнены на внеурочной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4176464" cy="4187366"/>
          </a:xfrm>
          <a:prstGeom prst="rect">
            <a:avLst/>
          </a:prstGeom>
        </p:spPr>
      </p:pic>
      <p:pic>
        <p:nvPicPr>
          <p:cNvPr id="7" name="Рисунок 6" descr="23e9cb6409bc5a4e79b5a89b6a80687a9e596bb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209550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44008" y="2369736"/>
            <a:ext cx="4249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Запуск: </a:t>
            </a:r>
            <a:b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 окт. 2015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будут опубликованы: </a:t>
            </a:r>
            <a:b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 дек. 2015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можно загрузить до:</a:t>
            </a:r>
            <a:b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b="1" dirty="0" err="1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нояб</a:t>
            </a:r>
            <a:r>
              <a:rPr lang="ru-RU" b="1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2015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Aft>
                <a:spcPts val="750"/>
              </a:spcAft>
            </a:pPr>
            <a:r>
              <a:rPr lang="ru-RU" b="1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классов с 1 по 9</a:t>
            </a:r>
          </a:p>
          <a:p>
            <a:pPr>
              <a:lnSpc>
                <a:spcPts val="1350"/>
              </a:lnSpc>
              <a:spcAft>
                <a:spcPts val="750"/>
              </a:spcAft>
            </a:pPr>
            <a:r>
              <a:rPr lang="ru-RU" sz="20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 </a:t>
            </a:r>
            <a:r>
              <a:rPr lang="ru-RU" sz="20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Минобр.орг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323850" y="5085184"/>
            <a:ext cx="8569325" cy="1656184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3600" i="1" dirty="0">
                <a:latin typeface="Times New Roman" pitchFamily="18" charset="0"/>
              </a:rPr>
              <a:t>Экскурсия для 6 классов «Пестрый наряд </a:t>
            </a:r>
            <a:r>
              <a:rPr lang="ru-RU" sz="3600" i="1" dirty="0" err="1">
                <a:latin typeface="Times New Roman" pitchFamily="18" charset="0"/>
              </a:rPr>
              <a:t>Подлипок</a:t>
            </a:r>
            <a:r>
              <a:rPr lang="ru-RU" sz="3600" i="1" dirty="0">
                <a:latin typeface="Times New Roman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548680"/>
            <a:ext cx="4465190" cy="41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0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body" idx="1"/>
          </p:nvPr>
        </p:nvSpPr>
        <p:spPr>
          <a:xfrm>
            <a:off x="323850" y="5085184"/>
            <a:ext cx="8569325" cy="1656184"/>
          </a:xfrm>
        </p:spPr>
        <p:txBody>
          <a:bodyPr/>
          <a:lstStyle/>
          <a:p>
            <a:pPr marL="1828800" lvl="4" indent="0">
              <a:buNone/>
            </a:pPr>
            <a:r>
              <a:rPr lang="ru-RU" sz="3600" i="1" dirty="0" err="1">
                <a:latin typeface="Times New Roman" pitchFamily="18" charset="0"/>
              </a:rPr>
              <a:t>Гуссаов</a:t>
            </a:r>
            <a:r>
              <a:rPr lang="ru-RU" sz="3600" i="1" dirty="0">
                <a:latin typeface="Times New Roman" pitchFamily="18" charset="0"/>
              </a:rPr>
              <a:t> Сармат выполнил проект «Древесные породы </a:t>
            </a:r>
            <a:r>
              <a:rPr lang="ru-RU" sz="3600" i="1" dirty="0" err="1">
                <a:latin typeface="Times New Roman" pitchFamily="18" charset="0"/>
              </a:rPr>
              <a:t>Подлипок</a:t>
            </a:r>
            <a:r>
              <a:rPr lang="ru-RU" sz="3600" i="1" dirty="0">
                <a:latin typeface="Times New Roman" pitchFamily="18" charset="0"/>
              </a:rPr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60648"/>
            <a:ext cx="561630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2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4797152"/>
            <a:ext cx="3886200" cy="19431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dirty="0"/>
              <a:t>Изучение: лишайников, мхов и водорослей на деревьях школьного двора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854052"/>
            <a:ext cx="3886200" cy="38862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5992" y="276886"/>
            <a:ext cx="2160240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76886"/>
            <a:ext cx="3861048" cy="4293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907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TS030009071</Template>
  <TotalTime>662</TotalTime>
  <Words>355</Words>
  <Application>Microsoft Office PowerPoint</Application>
  <PresentationFormat>Экран (4:3)</PresentationFormat>
  <Paragraphs>87</Paragraphs>
  <Slides>26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TS030009071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Максим Стрелков изучал лишайники на проспекте Королёва</vt:lpstr>
      <vt:lpstr>Максим Стрелков                  Виды лишайников</vt:lpstr>
      <vt:lpstr>Лишайники в экологически чистом районе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Участие В МГОУ в региональном конкурсе «Цветы для победителя</vt:lpstr>
      <vt:lpstr>Темы проектных работ:</vt:lpstr>
      <vt:lpstr>7 апреля 2016г среди учащихся 6 классов был проведен конкурс проектных работ по теме: «Мир растений»</vt:lpstr>
      <vt:lpstr>В проектной деятельности использовались средства информационных технологий</vt:lpstr>
      <vt:lpstr>Конкурс проектных работ по теме: «Мир растений»</vt:lpstr>
      <vt:lpstr>Конкурс проектных работ по теме: «Мир растений»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NastyH</cp:lastModifiedBy>
  <cp:revision>53</cp:revision>
  <dcterms:created xsi:type="dcterms:W3CDTF">2014-03-31T17:35:19Z</dcterms:created>
  <dcterms:modified xsi:type="dcterms:W3CDTF">2016-10-23T10:02:47Z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TC300090719990</vt:lpwstr>
  </property>
</Properties>
</file>