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8" r:id="rId6"/>
    <p:sldId id="266" r:id="rId7"/>
    <p:sldId id="259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79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5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4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1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40246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0" y="836712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18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7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0072-54C6-49C3-BB4D-C4544B481B97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ACD4-3C94-4104-9DA2-44ABF4B5F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jpe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b="19423"/>
          <a:stretch/>
        </p:blipFill>
        <p:spPr>
          <a:xfrm>
            <a:off x="192488" y="797750"/>
            <a:ext cx="8781962" cy="5158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260" y="3663823"/>
            <a:ext cx="85774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dirty="0" smtClean="0">
                <a:solidFill>
                  <a:srgbClr val="0070C0"/>
                </a:solidFill>
              </a:rPr>
              <a:t>Кластерный подход </a:t>
            </a:r>
          </a:p>
          <a:p>
            <a:pPr algn="ctr">
              <a:spcBef>
                <a:spcPts val="600"/>
              </a:spcBef>
            </a:pPr>
            <a:r>
              <a:rPr lang="ru-RU" sz="3600" dirty="0" smtClean="0">
                <a:solidFill>
                  <a:srgbClr val="0070C0"/>
                </a:solidFill>
              </a:rPr>
              <a:t>к инженерной и профориентационной</a:t>
            </a:r>
          </a:p>
          <a:p>
            <a:pPr algn="ctr">
              <a:spcBef>
                <a:spcPts val="600"/>
              </a:spcBef>
            </a:pPr>
            <a:r>
              <a:rPr lang="ru-RU" sz="3600" dirty="0" smtClean="0">
                <a:solidFill>
                  <a:srgbClr val="0070C0"/>
                </a:solidFill>
              </a:rPr>
              <a:t> подготовке </a:t>
            </a:r>
            <a:r>
              <a:rPr lang="ru-RU" sz="3600" dirty="0">
                <a:solidFill>
                  <a:srgbClr val="0070C0"/>
                </a:solidFill>
              </a:rPr>
              <a:t>кадров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30" y="1186602"/>
            <a:ext cx="5736113" cy="1944216"/>
          </a:xfrm>
          <a:prstGeom prst="rect">
            <a:avLst/>
          </a:prstGeom>
        </p:spPr>
      </p:pic>
      <p:pic>
        <p:nvPicPr>
          <p:cNvPr id="5" name="Picture 4" descr="Департамент науки, промышленной политики и предпринимательства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85" y="44624"/>
            <a:ext cx="1825018" cy="6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7500" y="764704"/>
            <a:ext cx="8829000" cy="16523"/>
            <a:chOff x="135488" y="836712"/>
            <a:chExt cx="8829000" cy="1652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35488" y="853235"/>
              <a:ext cx="8829000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35488" y="836712"/>
              <a:ext cx="8829000" cy="0"/>
            </a:xfrm>
            <a:prstGeom prst="line">
              <a:avLst/>
            </a:prstGeom>
            <a:ln w="28575"/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192488" y="5996890"/>
            <a:ext cx="8829000" cy="16523"/>
            <a:chOff x="135488" y="836712"/>
            <a:chExt cx="8829000" cy="16523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35488" y="853235"/>
              <a:ext cx="8829000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5488" y="836712"/>
              <a:ext cx="8829000" cy="0"/>
            </a:xfrm>
            <a:prstGeom prst="line">
              <a:avLst/>
            </a:prstGeom>
            <a:ln w="28575"/>
            <a:effectLst>
              <a:outerShdw sx="1000" sy="1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64288" y="6516052"/>
            <a:ext cx="19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Зеленоград, 2016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5949280"/>
            <a:ext cx="4188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КП «Корпорация развития Зеленограда»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Генеральный директор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Зайцев Владимир Владимирович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5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12522"/>
              </p:ext>
            </p:extLst>
          </p:nvPr>
        </p:nvGraphicFramePr>
        <p:xfrm>
          <a:off x="135488" y="1052736"/>
          <a:ext cx="8829002" cy="17281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67123"/>
                <a:gridCol w="2171066"/>
                <a:gridCol w="3690813"/>
              </a:tblGrid>
              <a:tr h="3566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409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Численность занятых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 тыс.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</a:t>
                      </a:r>
                      <a:r>
                        <a:rPr lang="ru-RU" sz="1600" dirty="0" smtClean="0"/>
                        <a:t> тыс. чел.</a:t>
                      </a:r>
                      <a:endParaRPr lang="ru-RU" sz="1600" dirty="0"/>
                    </a:p>
                  </a:txBody>
                  <a:tcPr/>
                </a:tc>
              </a:tr>
              <a:tr h="3409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Занято</a:t>
                      </a:r>
                      <a:r>
                        <a:rPr lang="ru-RU" sz="1600" baseline="0" dirty="0" smtClean="0"/>
                        <a:t> на производстве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 тыс.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???</a:t>
                      </a:r>
                      <a:endParaRPr lang="ru-RU" sz="16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409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раб. мест на пр-ве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 тыс.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35 тыс. </a:t>
                      </a:r>
                    </a:p>
                  </a:txBody>
                  <a:tcPr/>
                </a:tc>
              </a:tr>
              <a:tr h="3396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Выпуск студентов МИЭТ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тыс.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тыс. чел. (накопленным итогом)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1104999"/>
            <a:ext cx="2894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* - на основе прогноза Беккера В.Я.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010893"/>
            <a:ext cx="23042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 2015 – 2020 годы МИЭТ выпустит </a:t>
            </a:r>
            <a:r>
              <a:rPr lang="ru-RU" sz="1400" b="1" dirty="0" smtClean="0"/>
              <a:t>только 6000 </a:t>
            </a:r>
            <a:r>
              <a:rPr lang="ru-RU" sz="1400" dirty="0" smtClean="0"/>
              <a:t>специалистов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ru-RU" sz="1400" b="1" dirty="0" smtClean="0"/>
              <a:t>27,5% </a:t>
            </a:r>
            <a:r>
              <a:rPr lang="ru-RU" sz="1400" dirty="0" smtClean="0"/>
              <a:t>Зеленоградцев ежедневно ездят на работу</a:t>
            </a:r>
            <a:r>
              <a:rPr lang="ru-RU" sz="1400" b="1" dirty="0" smtClean="0"/>
              <a:t> в Москву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99">
                        <a14:foregroundMark x1="4427" y1="21750" x2="4427" y2="21750"/>
                        <a14:foregroundMark x1="29175" y1="95500" x2="29175" y2="95500"/>
                        <a14:foregroundMark x1="24547" y1="93500" x2="24547" y2="93500"/>
                        <a14:foregroundMark x1="22535" y1="92250" x2="22535" y2="92250"/>
                        <a14:foregroundMark x1="87123" y1="94750" x2="87123" y2="94750"/>
                        <a14:foregroundMark x1="95573" y1="95500" x2="95573" y2="95500"/>
                        <a14:foregroundMark x1="98994" y1="71500" x2="98994" y2="71500"/>
                        <a14:foregroundMark x1="97988" y1="50500" x2="97988" y2="50500"/>
                        <a14:foregroundMark x1="94366" y1="45000" x2="94366" y2="45000"/>
                        <a14:foregroundMark x1="91147" y1="43500" x2="91147" y2="43500"/>
                        <a14:foregroundMark x1="96378" y1="49500" x2="96378" y2="49500"/>
                        <a14:foregroundMark x1="96781" y1="47750" x2="96781" y2="47750"/>
                        <a14:foregroundMark x1="95372" y1="46000" x2="95372" y2="46000"/>
                        <a14:foregroundMark x1="98189" y1="49000" x2="98189" y2="49000"/>
                        <a14:backgroundMark x1="4427" y1="45500" x2="4427" y2="45500"/>
                        <a14:backgroundMark x1="3421" y1="37500" x2="3421" y2="37500"/>
                        <a14:backgroundMark x1="4225" y1="44750" x2="4225" y2="44750"/>
                        <a14:backgroundMark x1="52314" y1="3500" x2="99598" y2="49500"/>
                        <a14:backgroundMark x1="3018" y1="15750" x2="36217" y2="8000"/>
                        <a14:backgroundMark x1="42052" y1="7250" x2="42052" y2="7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5102" y="5493706"/>
            <a:ext cx="1764610" cy="1117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49" b="98170" l="2220" r="97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52377"/>
            <a:ext cx="1367244" cy="17532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https://upload.wikimedia.org/wikipedia/commons/thumb/6/66/%D0%9C%D0%98%D0%AD%D0%A2.svg/220px-%D0%9C%D0%98%D0%AD%D0%A2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02982"/>
            <a:ext cx="1584176" cy="7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http://madeinpiter.com/wp-content/uploads/2011/07/165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1857" y1="81873" x2="11857" y2="81873"/>
                        <a14:foregroundMark x1="429" y1="62538" x2="82857" y2="99396"/>
                        <a14:foregroundMark x1="57429" y1="97281" x2="98429" y2="38066"/>
                        <a14:foregroundMark x1="84571" y1="85196" x2="98143" y2="51057"/>
                        <a14:foregroundMark x1="89571" y1="97281" x2="98571" y2="69789"/>
                        <a14:foregroundMark x1="98000" y1="45317" x2="98000" y2="45317"/>
                        <a14:foregroundMark x1="78000" y1="85801" x2="78000" y2="85801"/>
                        <a14:foregroundMark x1="66143" y1="97281" x2="66143" y2="97281"/>
                        <a14:foregroundMark x1="2857" y1="50453" x2="2857" y2="50453"/>
                        <a14:backgroundMark x1="26143" y1="16012" x2="61143" y2="302"/>
                        <a14:backgroundMark x1="66429" y1="9366" x2="82286" y2="604"/>
                        <a14:backgroundMark x1="88143" y1="8157" x2="99714" y2="6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80" y="5205674"/>
            <a:ext cx="2972608" cy="14056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96136" y="4292669"/>
            <a:ext cx="3168352" cy="237046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Сохранять и </a:t>
            </a:r>
            <a:r>
              <a:rPr lang="ru-RU" sz="1400" b="1" dirty="0" smtClean="0"/>
              <a:t>профессионально развивать </a:t>
            </a:r>
            <a:r>
              <a:rPr lang="ru-RU" sz="1400" dirty="0" smtClean="0"/>
              <a:t>персонал на производстве</a:t>
            </a:r>
          </a:p>
          <a:p>
            <a:endParaRPr lang="ru-RU" sz="1400" dirty="0"/>
          </a:p>
          <a:p>
            <a:r>
              <a:rPr lang="ru-RU" sz="1400" b="1" dirty="0" smtClean="0"/>
              <a:t>Привлекать новые кадры</a:t>
            </a:r>
            <a:r>
              <a:rPr lang="ru-RU" sz="1400" dirty="0" smtClean="0"/>
              <a:t> на производство и </a:t>
            </a:r>
            <a:r>
              <a:rPr lang="en-US" sz="1400" dirty="0" smtClean="0"/>
              <a:t>R&amp;D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 smtClean="0"/>
              <a:t>Готовить молодёжь </a:t>
            </a:r>
            <a:r>
              <a:rPr lang="ru-RU" sz="1400" dirty="0" smtClean="0"/>
              <a:t>для работы в научных и производственных предприятиях Зеленограда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1" y="3212976"/>
            <a:ext cx="2232248" cy="956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Дефицит научно-производственных кадров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2791" y="3225750"/>
            <a:ext cx="87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=&gt;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996952"/>
            <a:ext cx="1872208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Новые рабочие места</a:t>
            </a:r>
            <a:endParaRPr lang="en-US" sz="1400" dirty="0" smtClean="0"/>
          </a:p>
          <a:p>
            <a:pPr algn="ctr"/>
            <a:r>
              <a:rPr lang="ru-RU" sz="1400" b="1" dirty="0" smtClean="0"/>
              <a:t>ОЭЗ </a:t>
            </a:r>
            <a:r>
              <a:rPr lang="en-US" sz="1400" b="1" dirty="0" smtClean="0"/>
              <a:t>~ 11 000</a:t>
            </a:r>
            <a:endParaRPr lang="ru-RU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ru-RU" sz="1400" b="1" dirty="0"/>
          </a:p>
          <a:p>
            <a:pPr algn="ctr"/>
            <a:endParaRPr lang="en-US" sz="14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80471" y="5235169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СТМП </a:t>
            </a:r>
            <a:r>
              <a:rPr lang="en-US" sz="1400" b="1" dirty="0"/>
              <a:t>~ 1000</a:t>
            </a:r>
            <a:endParaRPr lang="ru-RU" sz="1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5488" y="836712"/>
            <a:ext cx="8829000" cy="0"/>
          </a:xfrm>
          <a:prstGeom prst="line">
            <a:avLst/>
          </a:prstGeom>
          <a:ln w="28575"/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556" y="116630"/>
            <a:ext cx="7215748" cy="66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Предпосылки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развития инженерного профиля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4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1"/>
          <p:cNvSpPr/>
          <p:nvPr/>
        </p:nvSpPr>
        <p:spPr>
          <a:xfrm flipH="1">
            <a:off x="2975862" y="1264849"/>
            <a:ext cx="4706622" cy="651984"/>
          </a:xfrm>
          <a:custGeom>
            <a:avLst/>
            <a:gdLst>
              <a:gd name="connsiteX0" fmla="*/ 0 w 4697752"/>
              <a:gd name="connsiteY0" fmla="*/ 475503 h 475503"/>
              <a:gd name="connsiteX1" fmla="*/ 0 w 4697752"/>
              <a:gd name="connsiteY1" fmla="*/ 195108 h 475503"/>
              <a:gd name="connsiteX2" fmla="*/ 195108 w 4697752"/>
              <a:gd name="connsiteY2" fmla="*/ 0 h 475503"/>
              <a:gd name="connsiteX3" fmla="*/ 4456097 w 4697752"/>
              <a:gd name="connsiteY3" fmla="*/ 0 h 475503"/>
              <a:gd name="connsiteX4" fmla="*/ 4651205 w 4697752"/>
              <a:gd name="connsiteY4" fmla="*/ 195108 h 475503"/>
              <a:gd name="connsiteX5" fmla="*/ 4651205 w 4697752"/>
              <a:gd name="connsiteY5" fmla="*/ 340893 h 475503"/>
              <a:gd name="connsiteX6" fmla="*/ 4697752 w 4697752"/>
              <a:gd name="connsiteY6" fmla="*/ 340893 h 475503"/>
              <a:gd name="connsiteX7" fmla="*/ 4591767 w 4697752"/>
              <a:gd name="connsiteY7" fmla="*/ 475503 h 475503"/>
              <a:gd name="connsiteX8" fmla="*/ 4485782 w 4697752"/>
              <a:gd name="connsiteY8" fmla="*/ 340893 h 475503"/>
              <a:gd name="connsiteX9" fmla="*/ 4532329 w 4697752"/>
              <a:gd name="connsiteY9" fmla="*/ 340893 h 475503"/>
              <a:gd name="connsiteX10" fmla="*/ 4532329 w 4697752"/>
              <a:gd name="connsiteY10" fmla="*/ 195108 h 475503"/>
              <a:gd name="connsiteX11" fmla="*/ 4456096 w 4697752"/>
              <a:gd name="connsiteY11" fmla="*/ 118875 h 475503"/>
              <a:gd name="connsiteX12" fmla="*/ 195108 w 4697752"/>
              <a:gd name="connsiteY12" fmla="*/ 118876 h 475503"/>
              <a:gd name="connsiteX13" fmla="*/ 118875 w 4697752"/>
              <a:gd name="connsiteY13" fmla="*/ 195109 h 475503"/>
              <a:gd name="connsiteX14" fmla="*/ 118876 w 4697752"/>
              <a:gd name="connsiteY14" fmla="*/ 475503 h 475503"/>
              <a:gd name="connsiteX15" fmla="*/ 0 w 4697752"/>
              <a:gd name="connsiteY15" fmla="*/ 475503 h 475503"/>
              <a:gd name="connsiteX0" fmla="*/ 0 w 4697752"/>
              <a:gd name="connsiteY0" fmla="*/ 475503 h 815745"/>
              <a:gd name="connsiteX1" fmla="*/ 0 w 4697752"/>
              <a:gd name="connsiteY1" fmla="*/ 195108 h 815745"/>
              <a:gd name="connsiteX2" fmla="*/ 195108 w 4697752"/>
              <a:gd name="connsiteY2" fmla="*/ 0 h 815745"/>
              <a:gd name="connsiteX3" fmla="*/ 4456097 w 4697752"/>
              <a:gd name="connsiteY3" fmla="*/ 0 h 815745"/>
              <a:gd name="connsiteX4" fmla="*/ 4651205 w 4697752"/>
              <a:gd name="connsiteY4" fmla="*/ 195108 h 815745"/>
              <a:gd name="connsiteX5" fmla="*/ 4651205 w 4697752"/>
              <a:gd name="connsiteY5" fmla="*/ 340893 h 815745"/>
              <a:gd name="connsiteX6" fmla="*/ 4697752 w 4697752"/>
              <a:gd name="connsiteY6" fmla="*/ 340893 h 815745"/>
              <a:gd name="connsiteX7" fmla="*/ 4591767 w 4697752"/>
              <a:gd name="connsiteY7" fmla="*/ 815745 h 815745"/>
              <a:gd name="connsiteX8" fmla="*/ 4485782 w 4697752"/>
              <a:gd name="connsiteY8" fmla="*/ 340893 h 815745"/>
              <a:gd name="connsiteX9" fmla="*/ 4532329 w 4697752"/>
              <a:gd name="connsiteY9" fmla="*/ 340893 h 815745"/>
              <a:gd name="connsiteX10" fmla="*/ 4532329 w 4697752"/>
              <a:gd name="connsiteY10" fmla="*/ 195108 h 815745"/>
              <a:gd name="connsiteX11" fmla="*/ 4456096 w 4697752"/>
              <a:gd name="connsiteY11" fmla="*/ 118875 h 815745"/>
              <a:gd name="connsiteX12" fmla="*/ 195108 w 4697752"/>
              <a:gd name="connsiteY12" fmla="*/ 118876 h 815745"/>
              <a:gd name="connsiteX13" fmla="*/ 118875 w 4697752"/>
              <a:gd name="connsiteY13" fmla="*/ 195109 h 815745"/>
              <a:gd name="connsiteX14" fmla="*/ 118876 w 4697752"/>
              <a:gd name="connsiteY14" fmla="*/ 475503 h 815745"/>
              <a:gd name="connsiteX15" fmla="*/ 0 w 4697752"/>
              <a:gd name="connsiteY15" fmla="*/ 475503 h 815745"/>
              <a:gd name="connsiteX0" fmla="*/ 0 w 4697752"/>
              <a:gd name="connsiteY0" fmla="*/ 475503 h 815745"/>
              <a:gd name="connsiteX1" fmla="*/ 0 w 4697752"/>
              <a:gd name="connsiteY1" fmla="*/ 195108 h 815745"/>
              <a:gd name="connsiteX2" fmla="*/ 195108 w 4697752"/>
              <a:gd name="connsiteY2" fmla="*/ 0 h 815745"/>
              <a:gd name="connsiteX3" fmla="*/ 4456097 w 4697752"/>
              <a:gd name="connsiteY3" fmla="*/ 0 h 815745"/>
              <a:gd name="connsiteX4" fmla="*/ 4651205 w 4697752"/>
              <a:gd name="connsiteY4" fmla="*/ 195108 h 815745"/>
              <a:gd name="connsiteX5" fmla="*/ 4629940 w 4697752"/>
              <a:gd name="connsiteY5" fmla="*/ 606707 h 815745"/>
              <a:gd name="connsiteX6" fmla="*/ 4697752 w 4697752"/>
              <a:gd name="connsiteY6" fmla="*/ 340893 h 815745"/>
              <a:gd name="connsiteX7" fmla="*/ 4591767 w 4697752"/>
              <a:gd name="connsiteY7" fmla="*/ 815745 h 815745"/>
              <a:gd name="connsiteX8" fmla="*/ 4485782 w 4697752"/>
              <a:gd name="connsiteY8" fmla="*/ 340893 h 815745"/>
              <a:gd name="connsiteX9" fmla="*/ 4532329 w 4697752"/>
              <a:gd name="connsiteY9" fmla="*/ 340893 h 815745"/>
              <a:gd name="connsiteX10" fmla="*/ 4532329 w 4697752"/>
              <a:gd name="connsiteY10" fmla="*/ 195108 h 815745"/>
              <a:gd name="connsiteX11" fmla="*/ 4456096 w 4697752"/>
              <a:gd name="connsiteY11" fmla="*/ 118875 h 815745"/>
              <a:gd name="connsiteX12" fmla="*/ 195108 w 4697752"/>
              <a:gd name="connsiteY12" fmla="*/ 118876 h 815745"/>
              <a:gd name="connsiteX13" fmla="*/ 118875 w 4697752"/>
              <a:gd name="connsiteY13" fmla="*/ 195109 h 815745"/>
              <a:gd name="connsiteX14" fmla="*/ 118876 w 4697752"/>
              <a:gd name="connsiteY14" fmla="*/ 475503 h 815745"/>
              <a:gd name="connsiteX15" fmla="*/ 0 w 4697752"/>
              <a:gd name="connsiteY15" fmla="*/ 475503 h 815745"/>
              <a:gd name="connsiteX0" fmla="*/ 0 w 4697752"/>
              <a:gd name="connsiteY0" fmla="*/ 475503 h 815745"/>
              <a:gd name="connsiteX1" fmla="*/ 0 w 4697752"/>
              <a:gd name="connsiteY1" fmla="*/ 195108 h 815745"/>
              <a:gd name="connsiteX2" fmla="*/ 195108 w 4697752"/>
              <a:gd name="connsiteY2" fmla="*/ 0 h 815745"/>
              <a:gd name="connsiteX3" fmla="*/ 4456097 w 4697752"/>
              <a:gd name="connsiteY3" fmla="*/ 0 h 815745"/>
              <a:gd name="connsiteX4" fmla="*/ 4651205 w 4697752"/>
              <a:gd name="connsiteY4" fmla="*/ 195108 h 815745"/>
              <a:gd name="connsiteX5" fmla="*/ 4629940 w 4697752"/>
              <a:gd name="connsiteY5" fmla="*/ 606707 h 815745"/>
              <a:gd name="connsiteX6" fmla="*/ 4697752 w 4697752"/>
              <a:gd name="connsiteY6" fmla="*/ 340893 h 815745"/>
              <a:gd name="connsiteX7" fmla="*/ 4591767 w 4697752"/>
              <a:gd name="connsiteY7" fmla="*/ 815745 h 815745"/>
              <a:gd name="connsiteX8" fmla="*/ 4485782 w 4697752"/>
              <a:gd name="connsiteY8" fmla="*/ 340893 h 815745"/>
              <a:gd name="connsiteX9" fmla="*/ 4564226 w 4697752"/>
              <a:gd name="connsiteY9" fmla="*/ 744930 h 815745"/>
              <a:gd name="connsiteX10" fmla="*/ 4532329 w 4697752"/>
              <a:gd name="connsiteY10" fmla="*/ 195108 h 815745"/>
              <a:gd name="connsiteX11" fmla="*/ 4456096 w 4697752"/>
              <a:gd name="connsiteY11" fmla="*/ 118875 h 815745"/>
              <a:gd name="connsiteX12" fmla="*/ 195108 w 4697752"/>
              <a:gd name="connsiteY12" fmla="*/ 118876 h 815745"/>
              <a:gd name="connsiteX13" fmla="*/ 118875 w 4697752"/>
              <a:gd name="connsiteY13" fmla="*/ 195109 h 815745"/>
              <a:gd name="connsiteX14" fmla="*/ 118876 w 4697752"/>
              <a:gd name="connsiteY14" fmla="*/ 475503 h 815745"/>
              <a:gd name="connsiteX15" fmla="*/ 0 w 4697752"/>
              <a:gd name="connsiteY15" fmla="*/ 475503 h 815745"/>
              <a:gd name="connsiteX0" fmla="*/ 0 w 4697752"/>
              <a:gd name="connsiteY0" fmla="*/ 475503 h 815745"/>
              <a:gd name="connsiteX1" fmla="*/ 0 w 4697752"/>
              <a:gd name="connsiteY1" fmla="*/ 195108 h 815745"/>
              <a:gd name="connsiteX2" fmla="*/ 195108 w 4697752"/>
              <a:gd name="connsiteY2" fmla="*/ 0 h 815745"/>
              <a:gd name="connsiteX3" fmla="*/ 4456097 w 4697752"/>
              <a:gd name="connsiteY3" fmla="*/ 0 h 815745"/>
              <a:gd name="connsiteX4" fmla="*/ 4651205 w 4697752"/>
              <a:gd name="connsiteY4" fmla="*/ 195108 h 815745"/>
              <a:gd name="connsiteX5" fmla="*/ 4629940 w 4697752"/>
              <a:gd name="connsiteY5" fmla="*/ 606707 h 815745"/>
              <a:gd name="connsiteX6" fmla="*/ 4697752 w 4697752"/>
              <a:gd name="connsiteY6" fmla="*/ 340893 h 815745"/>
              <a:gd name="connsiteX7" fmla="*/ 4591767 w 4697752"/>
              <a:gd name="connsiteY7" fmla="*/ 815745 h 815745"/>
              <a:gd name="connsiteX8" fmla="*/ 4475149 w 4697752"/>
              <a:gd name="connsiteY8" fmla="*/ 606707 h 815745"/>
              <a:gd name="connsiteX9" fmla="*/ 4564226 w 4697752"/>
              <a:gd name="connsiteY9" fmla="*/ 744930 h 815745"/>
              <a:gd name="connsiteX10" fmla="*/ 4532329 w 4697752"/>
              <a:gd name="connsiteY10" fmla="*/ 195108 h 815745"/>
              <a:gd name="connsiteX11" fmla="*/ 4456096 w 4697752"/>
              <a:gd name="connsiteY11" fmla="*/ 118875 h 815745"/>
              <a:gd name="connsiteX12" fmla="*/ 195108 w 4697752"/>
              <a:gd name="connsiteY12" fmla="*/ 118876 h 815745"/>
              <a:gd name="connsiteX13" fmla="*/ 118875 w 4697752"/>
              <a:gd name="connsiteY13" fmla="*/ 195109 h 815745"/>
              <a:gd name="connsiteX14" fmla="*/ 118876 w 4697752"/>
              <a:gd name="connsiteY14" fmla="*/ 475503 h 815745"/>
              <a:gd name="connsiteX15" fmla="*/ 0 w 4697752"/>
              <a:gd name="connsiteY15" fmla="*/ 475503 h 815745"/>
              <a:gd name="connsiteX0" fmla="*/ 0 w 4740282"/>
              <a:gd name="connsiteY0" fmla="*/ 475503 h 815745"/>
              <a:gd name="connsiteX1" fmla="*/ 0 w 4740282"/>
              <a:gd name="connsiteY1" fmla="*/ 195108 h 815745"/>
              <a:gd name="connsiteX2" fmla="*/ 195108 w 4740282"/>
              <a:gd name="connsiteY2" fmla="*/ 0 h 815745"/>
              <a:gd name="connsiteX3" fmla="*/ 4456097 w 4740282"/>
              <a:gd name="connsiteY3" fmla="*/ 0 h 815745"/>
              <a:gd name="connsiteX4" fmla="*/ 4651205 w 4740282"/>
              <a:gd name="connsiteY4" fmla="*/ 195108 h 815745"/>
              <a:gd name="connsiteX5" fmla="*/ 4629940 w 4740282"/>
              <a:gd name="connsiteY5" fmla="*/ 606707 h 815745"/>
              <a:gd name="connsiteX6" fmla="*/ 4740282 w 4740282"/>
              <a:gd name="connsiteY6" fmla="*/ 606707 h 815745"/>
              <a:gd name="connsiteX7" fmla="*/ 4591767 w 4740282"/>
              <a:gd name="connsiteY7" fmla="*/ 815745 h 815745"/>
              <a:gd name="connsiteX8" fmla="*/ 4475149 w 4740282"/>
              <a:gd name="connsiteY8" fmla="*/ 606707 h 815745"/>
              <a:gd name="connsiteX9" fmla="*/ 4564226 w 4740282"/>
              <a:gd name="connsiteY9" fmla="*/ 744930 h 815745"/>
              <a:gd name="connsiteX10" fmla="*/ 4532329 w 4740282"/>
              <a:gd name="connsiteY10" fmla="*/ 195108 h 815745"/>
              <a:gd name="connsiteX11" fmla="*/ 4456096 w 4740282"/>
              <a:gd name="connsiteY11" fmla="*/ 118875 h 815745"/>
              <a:gd name="connsiteX12" fmla="*/ 195108 w 4740282"/>
              <a:gd name="connsiteY12" fmla="*/ 118876 h 815745"/>
              <a:gd name="connsiteX13" fmla="*/ 118875 w 4740282"/>
              <a:gd name="connsiteY13" fmla="*/ 195109 h 815745"/>
              <a:gd name="connsiteX14" fmla="*/ 118876 w 4740282"/>
              <a:gd name="connsiteY14" fmla="*/ 475503 h 815745"/>
              <a:gd name="connsiteX15" fmla="*/ 0 w 4740282"/>
              <a:gd name="connsiteY15" fmla="*/ 475503 h 815745"/>
              <a:gd name="connsiteX0" fmla="*/ 0 w 4740282"/>
              <a:gd name="connsiteY0" fmla="*/ 475503 h 815745"/>
              <a:gd name="connsiteX1" fmla="*/ 0 w 4740282"/>
              <a:gd name="connsiteY1" fmla="*/ 195108 h 815745"/>
              <a:gd name="connsiteX2" fmla="*/ 195108 w 4740282"/>
              <a:gd name="connsiteY2" fmla="*/ 0 h 815745"/>
              <a:gd name="connsiteX3" fmla="*/ 4456097 w 4740282"/>
              <a:gd name="connsiteY3" fmla="*/ 0 h 815745"/>
              <a:gd name="connsiteX4" fmla="*/ 4651205 w 4740282"/>
              <a:gd name="connsiteY4" fmla="*/ 195108 h 815745"/>
              <a:gd name="connsiteX5" fmla="*/ 4629940 w 4740282"/>
              <a:gd name="connsiteY5" fmla="*/ 606707 h 815745"/>
              <a:gd name="connsiteX6" fmla="*/ 4740282 w 4740282"/>
              <a:gd name="connsiteY6" fmla="*/ 606707 h 815745"/>
              <a:gd name="connsiteX7" fmla="*/ 4591767 w 4740282"/>
              <a:gd name="connsiteY7" fmla="*/ 815745 h 815745"/>
              <a:gd name="connsiteX8" fmla="*/ 4475149 w 4740282"/>
              <a:gd name="connsiteY8" fmla="*/ 606707 h 815745"/>
              <a:gd name="connsiteX9" fmla="*/ 4532328 w 4740282"/>
              <a:gd name="connsiteY9" fmla="*/ 649237 h 815745"/>
              <a:gd name="connsiteX10" fmla="*/ 4532329 w 4740282"/>
              <a:gd name="connsiteY10" fmla="*/ 195108 h 815745"/>
              <a:gd name="connsiteX11" fmla="*/ 4456096 w 4740282"/>
              <a:gd name="connsiteY11" fmla="*/ 118875 h 815745"/>
              <a:gd name="connsiteX12" fmla="*/ 195108 w 4740282"/>
              <a:gd name="connsiteY12" fmla="*/ 118876 h 815745"/>
              <a:gd name="connsiteX13" fmla="*/ 118875 w 4740282"/>
              <a:gd name="connsiteY13" fmla="*/ 195109 h 815745"/>
              <a:gd name="connsiteX14" fmla="*/ 118876 w 4740282"/>
              <a:gd name="connsiteY14" fmla="*/ 475503 h 815745"/>
              <a:gd name="connsiteX15" fmla="*/ 0 w 4740282"/>
              <a:gd name="connsiteY15" fmla="*/ 475503 h 815745"/>
              <a:gd name="connsiteX0" fmla="*/ 0 w 4740282"/>
              <a:gd name="connsiteY0" fmla="*/ 475503 h 815745"/>
              <a:gd name="connsiteX1" fmla="*/ 0 w 4740282"/>
              <a:gd name="connsiteY1" fmla="*/ 195108 h 815745"/>
              <a:gd name="connsiteX2" fmla="*/ 195108 w 4740282"/>
              <a:gd name="connsiteY2" fmla="*/ 0 h 815745"/>
              <a:gd name="connsiteX3" fmla="*/ 4456097 w 4740282"/>
              <a:gd name="connsiteY3" fmla="*/ 0 h 815745"/>
              <a:gd name="connsiteX4" fmla="*/ 4651205 w 4740282"/>
              <a:gd name="connsiteY4" fmla="*/ 195108 h 815745"/>
              <a:gd name="connsiteX5" fmla="*/ 4661838 w 4740282"/>
              <a:gd name="connsiteY5" fmla="*/ 617340 h 815745"/>
              <a:gd name="connsiteX6" fmla="*/ 4740282 w 4740282"/>
              <a:gd name="connsiteY6" fmla="*/ 606707 h 815745"/>
              <a:gd name="connsiteX7" fmla="*/ 4591767 w 4740282"/>
              <a:gd name="connsiteY7" fmla="*/ 815745 h 815745"/>
              <a:gd name="connsiteX8" fmla="*/ 4475149 w 4740282"/>
              <a:gd name="connsiteY8" fmla="*/ 606707 h 815745"/>
              <a:gd name="connsiteX9" fmla="*/ 4532328 w 4740282"/>
              <a:gd name="connsiteY9" fmla="*/ 649237 h 815745"/>
              <a:gd name="connsiteX10" fmla="*/ 4532329 w 4740282"/>
              <a:gd name="connsiteY10" fmla="*/ 195108 h 815745"/>
              <a:gd name="connsiteX11" fmla="*/ 4456096 w 4740282"/>
              <a:gd name="connsiteY11" fmla="*/ 118875 h 815745"/>
              <a:gd name="connsiteX12" fmla="*/ 195108 w 4740282"/>
              <a:gd name="connsiteY12" fmla="*/ 118876 h 815745"/>
              <a:gd name="connsiteX13" fmla="*/ 118875 w 4740282"/>
              <a:gd name="connsiteY13" fmla="*/ 195109 h 815745"/>
              <a:gd name="connsiteX14" fmla="*/ 118876 w 4740282"/>
              <a:gd name="connsiteY14" fmla="*/ 475503 h 815745"/>
              <a:gd name="connsiteX15" fmla="*/ 0 w 4740282"/>
              <a:gd name="connsiteY15" fmla="*/ 475503 h 815745"/>
              <a:gd name="connsiteX0" fmla="*/ 0 w 4740282"/>
              <a:gd name="connsiteY0" fmla="*/ 475503 h 815745"/>
              <a:gd name="connsiteX1" fmla="*/ 0 w 4740282"/>
              <a:gd name="connsiteY1" fmla="*/ 195108 h 815745"/>
              <a:gd name="connsiteX2" fmla="*/ 195108 w 4740282"/>
              <a:gd name="connsiteY2" fmla="*/ 0 h 815745"/>
              <a:gd name="connsiteX3" fmla="*/ 4456097 w 4740282"/>
              <a:gd name="connsiteY3" fmla="*/ 0 h 815745"/>
              <a:gd name="connsiteX4" fmla="*/ 4651205 w 4740282"/>
              <a:gd name="connsiteY4" fmla="*/ 195108 h 815745"/>
              <a:gd name="connsiteX5" fmla="*/ 4651205 w 4740282"/>
              <a:gd name="connsiteY5" fmla="*/ 659871 h 815745"/>
              <a:gd name="connsiteX6" fmla="*/ 4740282 w 4740282"/>
              <a:gd name="connsiteY6" fmla="*/ 606707 h 815745"/>
              <a:gd name="connsiteX7" fmla="*/ 4591767 w 4740282"/>
              <a:gd name="connsiteY7" fmla="*/ 815745 h 815745"/>
              <a:gd name="connsiteX8" fmla="*/ 4475149 w 4740282"/>
              <a:gd name="connsiteY8" fmla="*/ 606707 h 815745"/>
              <a:gd name="connsiteX9" fmla="*/ 4532328 w 4740282"/>
              <a:gd name="connsiteY9" fmla="*/ 649237 h 815745"/>
              <a:gd name="connsiteX10" fmla="*/ 4532329 w 4740282"/>
              <a:gd name="connsiteY10" fmla="*/ 195108 h 815745"/>
              <a:gd name="connsiteX11" fmla="*/ 4456096 w 4740282"/>
              <a:gd name="connsiteY11" fmla="*/ 118875 h 815745"/>
              <a:gd name="connsiteX12" fmla="*/ 195108 w 4740282"/>
              <a:gd name="connsiteY12" fmla="*/ 118876 h 815745"/>
              <a:gd name="connsiteX13" fmla="*/ 118875 w 4740282"/>
              <a:gd name="connsiteY13" fmla="*/ 195109 h 815745"/>
              <a:gd name="connsiteX14" fmla="*/ 118876 w 4740282"/>
              <a:gd name="connsiteY14" fmla="*/ 475503 h 815745"/>
              <a:gd name="connsiteX15" fmla="*/ 0 w 4740282"/>
              <a:gd name="connsiteY15" fmla="*/ 475503 h 815745"/>
              <a:gd name="connsiteX0" fmla="*/ 0 w 4729649"/>
              <a:gd name="connsiteY0" fmla="*/ 475503 h 815745"/>
              <a:gd name="connsiteX1" fmla="*/ 0 w 4729649"/>
              <a:gd name="connsiteY1" fmla="*/ 195108 h 815745"/>
              <a:gd name="connsiteX2" fmla="*/ 195108 w 4729649"/>
              <a:gd name="connsiteY2" fmla="*/ 0 h 815745"/>
              <a:gd name="connsiteX3" fmla="*/ 4456097 w 4729649"/>
              <a:gd name="connsiteY3" fmla="*/ 0 h 815745"/>
              <a:gd name="connsiteX4" fmla="*/ 4651205 w 4729649"/>
              <a:gd name="connsiteY4" fmla="*/ 195108 h 815745"/>
              <a:gd name="connsiteX5" fmla="*/ 4651205 w 4729649"/>
              <a:gd name="connsiteY5" fmla="*/ 659871 h 815745"/>
              <a:gd name="connsiteX6" fmla="*/ 4729649 w 4729649"/>
              <a:gd name="connsiteY6" fmla="*/ 702400 h 815745"/>
              <a:gd name="connsiteX7" fmla="*/ 4591767 w 4729649"/>
              <a:gd name="connsiteY7" fmla="*/ 815745 h 815745"/>
              <a:gd name="connsiteX8" fmla="*/ 4475149 w 4729649"/>
              <a:gd name="connsiteY8" fmla="*/ 606707 h 815745"/>
              <a:gd name="connsiteX9" fmla="*/ 4532328 w 4729649"/>
              <a:gd name="connsiteY9" fmla="*/ 649237 h 815745"/>
              <a:gd name="connsiteX10" fmla="*/ 4532329 w 4729649"/>
              <a:gd name="connsiteY10" fmla="*/ 195108 h 815745"/>
              <a:gd name="connsiteX11" fmla="*/ 4456096 w 4729649"/>
              <a:gd name="connsiteY11" fmla="*/ 118875 h 815745"/>
              <a:gd name="connsiteX12" fmla="*/ 195108 w 4729649"/>
              <a:gd name="connsiteY12" fmla="*/ 118876 h 815745"/>
              <a:gd name="connsiteX13" fmla="*/ 118875 w 4729649"/>
              <a:gd name="connsiteY13" fmla="*/ 195109 h 815745"/>
              <a:gd name="connsiteX14" fmla="*/ 118876 w 4729649"/>
              <a:gd name="connsiteY14" fmla="*/ 475503 h 815745"/>
              <a:gd name="connsiteX15" fmla="*/ 0 w 4729649"/>
              <a:gd name="connsiteY15" fmla="*/ 475503 h 815745"/>
              <a:gd name="connsiteX0" fmla="*/ 0 w 4729649"/>
              <a:gd name="connsiteY0" fmla="*/ 475503 h 815745"/>
              <a:gd name="connsiteX1" fmla="*/ 0 w 4729649"/>
              <a:gd name="connsiteY1" fmla="*/ 195108 h 815745"/>
              <a:gd name="connsiteX2" fmla="*/ 195108 w 4729649"/>
              <a:gd name="connsiteY2" fmla="*/ 0 h 815745"/>
              <a:gd name="connsiteX3" fmla="*/ 4456097 w 4729649"/>
              <a:gd name="connsiteY3" fmla="*/ 0 h 815745"/>
              <a:gd name="connsiteX4" fmla="*/ 4651205 w 4729649"/>
              <a:gd name="connsiteY4" fmla="*/ 195108 h 815745"/>
              <a:gd name="connsiteX5" fmla="*/ 4651205 w 4729649"/>
              <a:gd name="connsiteY5" fmla="*/ 659871 h 815745"/>
              <a:gd name="connsiteX6" fmla="*/ 4729649 w 4729649"/>
              <a:gd name="connsiteY6" fmla="*/ 702400 h 815745"/>
              <a:gd name="connsiteX7" fmla="*/ 4591767 w 4729649"/>
              <a:gd name="connsiteY7" fmla="*/ 815745 h 815745"/>
              <a:gd name="connsiteX8" fmla="*/ 4453884 w 4729649"/>
              <a:gd name="connsiteY8" fmla="*/ 691767 h 815745"/>
              <a:gd name="connsiteX9" fmla="*/ 4532328 w 4729649"/>
              <a:gd name="connsiteY9" fmla="*/ 649237 h 815745"/>
              <a:gd name="connsiteX10" fmla="*/ 4532329 w 4729649"/>
              <a:gd name="connsiteY10" fmla="*/ 195108 h 815745"/>
              <a:gd name="connsiteX11" fmla="*/ 4456096 w 4729649"/>
              <a:gd name="connsiteY11" fmla="*/ 118875 h 815745"/>
              <a:gd name="connsiteX12" fmla="*/ 195108 w 4729649"/>
              <a:gd name="connsiteY12" fmla="*/ 118876 h 815745"/>
              <a:gd name="connsiteX13" fmla="*/ 118875 w 4729649"/>
              <a:gd name="connsiteY13" fmla="*/ 195109 h 815745"/>
              <a:gd name="connsiteX14" fmla="*/ 118876 w 4729649"/>
              <a:gd name="connsiteY14" fmla="*/ 475503 h 815745"/>
              <a:gd name="connsiteX15" fmla="*/ 0 w 4729649"/>
              <a:gd name="connsiteY15" fmla="*/ 475503 h 815745"/>
              <a:gd name="connsiteX0" fmla="*/ 0 w 4740281"/>
              <a:gd name="connsiteY0" fmla="*/ 475503 h 815745"/>
              <a:gd name="connsiteX1" fmla="*/ 0 w 4740281"/>
              <a:gd name="connsiteY1" fmla="*/ 195108 h 815745"/>
              <a:gd name="connsiteX2" fmla="*/ 195108 w 4740281"/>
              <a:gd name="connsiteY2" fmla="*/ 0 h 815745"/>
              <a:gd name="connsiteX3" fmla="*/ 4456097 w 4740281"/>
              <a:gd name="connsiteY3" fmla="*/ 0 h 815745"/>
              <a:gd name="connsiteX4" fmla="*/ 4651205 w 4740281"/>
              <a:gd name="connsiteY4" fmla="*/ 195108 h 815745"/>
              <a:gd name="connsiteX5" fmla="*/ 4651205 w 4740281"/>
              <a:gd name="connsiteY5" fmla="*/ 659871 h 815745"/>
              <a:gd name="connsiteX6" fmla="*/ 4740281 w 4740281"/>
              <a:gd name="connsiteY6" fmla="*/ 681134 h 815745"/>
              <a:gd name="connsiteX7" fmla="*/ 4591767 w 4740281"/>
              <a:gd name="connsiteY7" fmla="*/ 815745 h 815745"/>
              <a:gd name="connsiteX8" fmla="*/ 4453884 w 4740281"/>
              <a:gd name="connsiteY8" fmla="*/ 691767 h 815745"/>
              <a:gd name="connsiteX9" fmla="*/ 4532328 w 4740281"/>
              <a:gd name="connsiteY9" fmla="*/ 649237 h 815745"/>
              <a:gd name="connsiteX10" fmla="*/ 4532329 w 4740281"/>
              <a:gd name="connsiteY10" fmla="*/ 195108 h 815745"/>
              <a:gd name="connsiteX11" fmla="*/ 4456096 w 4740281"/>
              <a:gd name="connsiteY11" fmla="*/ 118875 h 815745"/>
              <a:gd name="connsiteX12" fmla="*/ 195108 w 4740281"/>
              <a:gd name="connsiteY12" fmla="*/ 118876 h 815745"/>
              <a:gd name="connsiteX13" fmla="*/ 118875 w 4740281"/>
              <a:gd name="connsiteY13" fmla="*/ 195109 h 815745"/>
              <a:gd name="connsiteX14" fmla="*/ 118876 w 4740281"/>
              <a:gd name="connsiteY14" fmla="*/ 475503 h 815745"/>
              <a:gd name="connsiteX15" fmla="*/ 0 w 4740281"/>
              <a:gd name="connsiteY15" fmla="*/ 475503 h 815745"/>
              <a:gd name="connsiteX0" fmla="*/ 0 w 4740281"/>
              <a:gd name="connsiteY0" fmla="*/ 475503 h 815745"/>
              <a:gd name="connsiteX1" fmla="*/ 0 w 4740281"/>
              <a:gd name="connsiteY1" fmla="*/ 195108 h 815745"/>
              <a:gd name="connsiteX2" fmla="*/ 195108 w 4740281"/>
              <a:gd name="connsiteY2" fmla="*/ 0 h 815745"/>
              <a:gd name="connsiteX3" fmla="*/ 4456097 w 4740281"/>
              <a:gd name="connsiteY3" fmla="*/ 0 h 815745"/>
              <a:gd name="connsiteX4" fmla="*/ 4651205 w 4740281"/>
              <a:gd name="connsiteY4" fmla="*/ 195108 h 815745"/>
              <a:gd name="connsiteX5" fmla="*/ 4651205 w 4740281"/>
              <a:gd name="connsiteY5" fmla="*/ 659871 h 815745"/>
              <a:gd name="connsiteX6" fmla="*/ 4740281 w 4740281"/>
              <a:gd name="connsiteY6" fmla="*/ 681134 h 815745"/>
              <a:gd name="connsiteX7" fmla="*/ 4591767 w 4740281"/>
              <a:gd name="connsiteY7" fmla="*/ 815745 h 815745"/>
              <a:gd name="connsiteX8" fmla="*/ 4421987 w 4740281"/>
              <a:gd name="connsiteY8" fmla="*/ 638604 h 815745"/>
              <a:gd name="connsiteX9" fmla="*/ 4532328 w 4740281"/>
              <a:gd name="connsiteY9" fmla="*/ 649237 h 815745"/>
              <a:gd name="connsiteX10" fmla="*/ 4532329 w 4740281"/>
              <a:gd name="connsiteY10" fmla="*/ 195108 h 815745"/>
              <a:gd name="connsiteX11" fmla="*/ 4456096 w 4740281"/>
              <a:gd name="connsiteY11" fmla="*/ 118875 h 815745"/>
              <a:gd name="connsiteX12" fmla="*/ 195108 w 4740281"/>
              <a:gd name="connsiteY12" fmla="*/ 118876 h 815745"/>
              <a:gd name="connsiteX13" fmla="*/ 118875 w 4740281"/>
              <a:gd name="connsiteY13" fmla="*/ 195109 h 815745"/>
              <a:gd name="connsiteX14" fmla="*/ 118876 w 4740281"/>
              <a:gd name="connsiteY14" fmla="*/ 475503 h 815745"/>
              <a:gd name="connsiteX15" fmla="*/ 0 w 4740281"/>
              <a:gd name="connsiteY15" fmla="*/ 475503 h 815745"/>
              <a:gd name="connsiteX0" fmla="*/ 0 w 4726257"/>
              <a:gd name="connsiteY0" fmla="*/ 475503 h 815745"/>
              <a:gd name="connsiteX1" fmla="*/ 0 w 4726257"/>
              <a:gd name="connsiteY1" fmla="*/ 195108 h 815745"/>
              <a:gd name="connsiteX2" fmla="*/ 195108 w 4726257"/>
              <a:gd name="connsiteY2" fmla="*/ 0 h 815745"/>
              <a:gd name="connsiteX3" fmla="*/ 4456097 w 4726257"/>
              <a:gd name="connsiteY3" fmla="*/ 0 h 815745"/>
              <a:gd name="connsiteX4" fmla="*/ 4651205 w 4726257"/>
              <a:gd name="connsiteY4" fmla="*/ 195108 h 815745"/>
              <a:gd name="connsiteX5" fmla="*/ 4651205 w 4726257"/>
              <a:gd name="connsiteY5" fmla="*/ 659871 h 815745"/>
              <a:gd name="connsiteX6" fmla="*/ 4726257 w 4726257"/>
              <a:gd name="connsiteY6" fmla="*/ 664305 h 815745"/>
              <a:gd name="connsiteX7" fmla="*/ 4591767 w 4726257"/>
              <a:gd name="connsiteY7" fmla="*/ 815745 h 815745"/>
              <a:gd name="connsiteX8" fmla="*/ 4421987 w 4726257"/>
              <a:gd name="connsiteY8" fmla="*/ 638604 h 815745"/>
              <a:gd name="connsiteX9" fmla="*/ 4532328 w 4726257"/>
              <a:gd name="connsiteY9" fmla="*/ 649237 h 815745"/>
              <a:gd name="connsiteX10" fmla="*/ 4532329 w 4726257"/>
              <a:gd name="connsiteY10" fmla="*/ 195108 h 815745"/>
              <a:gd name="connsiteX11" fmla="*/ 4456096 w 4726257"/>
              <a:gd name="connsiteY11" fmla="*/ 118875 h 815745"/>
              <a:gd name="connsiteX12" fmla="*/ 195108 w 4726257"/>
              <a:gd name="connsiteY12" fmla="*/ 118876 h 815745"/>
              <a:gd name="connsiteX13" fmla="*/ 118875 w 4726257"/>
              <a:gd name="connsiteY13" fmla="*/ 195109 h 815745"/>
              <a:gd name="connsiteX14" fmla="*/ 118876 w 4726257"/>
              <a:gd name="connsiteY14" fmla="*/ 475503 h 815745"/>
              <a:gd name="connsiteX15" fmla="*/ 0 w 4726257"/>
              <a:gd name="connsiteY15" fmla="*/ 475503 h 815745"/>
              <a:gd name="connsiteX0" fmla="*/ 0 w 4726257"/>
              <a:gd name="connsiteY0" fmla="*/ 475503 h 815745"/>
              <a:gd name="connsiteX1" fmla="*/ 0 w 4726257"/>
              <a:gd name="connsiteY1" fmla="*/ 195108 h 815745"/>
              <a:gd name="connsiteX2" fmla="*/ 195108 w 4726257"/>
              <a:gd name="connsiteY2" fmla="*/ 0 h 815745"/>
              <a:gd name="connsiteX3" fmla="*/ 4456097 w 4726257"/>
              <a:gd name="connsiteY3" fmla="*/ 0 h 815745"/>
              <a:gd name="connsiteX4" fmla="*/ 4651205 w 4726257"/>
              <a:gd name="connsiteY4" fmla="*/ 195108 h 815745"/>
              <a:gd name="connsiteX5" fmla="*/ 4651205 w 4726257"/>
              <a:gd name="connsiteY5" fmla="*/ 659871 h 815745"/>
              <a:gd name="connsiteX6" fmla="*/ 4726257 w 4726257"/>
              <a:gd name="connsiteY6" fmla="*/ 664305 h 815745"/>
              <a:gd name="connsiteX7" fmla="*/ 4591767 w 4726257"/>
              <a:gd name="connsiteY7" fmla="*/ 815745 h 815745"/>
              <a:gd name="connsiteX8" fmla="*/ 4421987 w 4726257"/>
              <a:gd name="connsiteY8" fmla="*/ 666653 h 815745"/>
              <a:gd name="connsiteX9" fmla="*/ 4532328 w 4726257"/>
              <a:gd name="connsiteY9" fmla="*/ 649237 h 815745"/>
              <a:gd name="connsiteX10" fmla="*/ 4532329 w 4726257"/>
              <a:gd name="connsiteY10" fmla="*/ 195108 h 815745"/>
              <a:gd name="connsiteX11" fmla="*/ 4456096 w 4726257"/>
              <a:gd name="connsiteY11" fmla="*/ 118875 h 815745"/>
              <a:gd name="connsiteX12" fmla="*/ 195108 w 4726257"/>
              <a:gd name="connsiteY12" fmla="*/ 118876 h 815745"/>
              <a:gd name="connsiteX13" fmla="*/ 118875 w 4726257"/>
              <a:gd name="connsiteY13" fmla="*/ 195109 h 815745"/>
              <a:gd name="connsiteX14" fmla="*/ 118876 w 4726257"/>
              <a:gd name="connsiteY14" fmla="*/ 475503 h 815745"/>
              <a:gd name="connsiteX15" fmla="*/ 0 w 4726257"/>
              <a:gd name="connsiteY15" fmla="*/ 475503 h 815745"/>
              <a:gd name="connsiteX0" fmla="*/ 0 w 4726257"/>
              <a:gd name="connsiteY0" fmla="*/ 475503 h 815745"/>
              <a:gd name="connsiteX1" fmla="*/ 0 w 4726257"/>
              <a:gd name="connsiteY1" fmla="*/ 195108 h 815745"/>
              <a:gd name="connsiteX2" fmla="*/ 195108 w 4726257"/>
              <a:gd name="connsiteY2" fmla="*/ 0 h 815745"/>
              <a:gd name="connsiteX3" fmla="*/ 4456097 w 4726257"/>
              <a:gd name="connsiteY3" fmla="*/ 0 h 815745"/>
              <a:gd name="connsiteX4" fmla="*/ 4651205 w 4726257"/>
              <a:gd name="connsiteY4" fmla="*/ 195108 h 815745"/>
              <a:gd name="connsiteX5" fmla="*/ 4651205 w 4726257"/>
              <a:gd name="connsiteY5" fmla="*/ 659871 h 815745"/>
              <a:gd name="connsiteX6" fmla="*/ 4726257 w 4726257"/>
              <a:gd name="connsiteY6" fmla="*/ 664305 h 815745"/>
              <a:gd name="connsiteX7" fmla="*/ 4591767 w 4726257"/>
              <a:gd name="connsiteY7" fmla="*/ 815745 h 815745"/>
              <a:gd name="connsiteX8" fmla="*/ 4421987 w 4726257"/>
              <a:gd name="connsiteY8" fmla="*/ 666653 h 815745"/>
              <a:gd name="connsiteX9" fmla="*/ 4532328 w 4726257"/>
              <a:gd name="connsiteY9" fmla="*/ 663262 h 815745"/>
              <a:gd name="connsiteX10" fmla="*/ 4532329 w 4726257"/>
              <a:gd name="connsiteY10" fmla="*/ 195108 h 815745"/>
              <a:gd name="connsiteX11" fmla="*/ 4456096 w 4726257"/>
              <a:gd name="connsiteY11" fmla="*/ 118875 h 815745"/>
              <a:gd name="connsiteX12" fmla="*/ 195108 w 4726257"/>
              <a:gd name="connsiteY12" fmla="*/ 118876 h 815745"/>
              <a:gd name="connsiteX13" fmla="*/ 118875 w 4726257"/>
              <a:gd name="connsiteY13" fmla="*/ 195109 h 815745"/>
              <a:gd name="connsiteX14" fmla="*/ 118876 w 4726257"/>
              <a:gd name="connsiteY14" fmla="*/ 475503 h 815745"/>
              <a:gd name="connsiteX15" fmla="*/ 0 w 4726257"/>
              <a:gd name="connsiteY15" fmla="*/ 475503 h 815745"/>
              <a:gd name="connsiteX0" fmla="*/ 0 w 4726257"/>
              <a:gd name="connsiteY0" fmla="*/ 475503 h 815745"/>
              <a:gd name="connsiteX1" fmla="*/ 0 w 4726257"/>
              <a:gd name="connsiteY1" fmla="*/ 195108 h 815745"/>
              <a:gd name="connsiteX2" fmla="*/ 195108 w 4726257"/>
              <a:gd name="connsiteY2" fmla="*/ 0 h 815745"/>
              <a:gd name="connsiteX3" fmla="*/ 4456097 w 4726257"/>
              <a:gd name="connsiteY3" fmla="*/ 0 h 815745"/>
              <a:gd name="connsiteX4" fmla="*/ 4651205 w 4726257"/>
              <a:gd name="connsiteY4" fmla="*/ 195108 h 815745"/>
              <a:gd name="connsiteX5" fmla="*/ 4651205 w 4726257"/>
              <a:gd name="connsiteY5" fmla="*/ 659871 h 815745"/>
              <a:gd name="connsiteX6" fmla="*/ 4726257 w 4726257"/>
              <a:gd name="connsiteY6" fmla="*/ 664305 h 815745"/>
              <a:gd name="connsiteX7" fmla="*/ 4591767 w 4726257"/>
              <a:gd name="connsiteY7" fmla="*/ 815745 h 815745"/>
              <a:gd name="connsiteX8" fmla="*/ 4421987 w 4726257"/>
              <a:gd name="connsiteY8" fmla="*/ 666653 h 815745"/>
              <a:gd name="connsiteX9" fmla="*/ 4532328 w 4726257"/>
              <a:gd name="connsiteY9" fmla="*/ 654847 h 815745"/>
              <a:gd name="connsiteX10" fmla="*/ 4532329 w 4726257"/>
              <a:gd name="connsiteY10" fmla="*/ 195108 h 815745"/>
              <a:gd name="connsiteX11" fmla="*/ 4456096 w 4726257"/>
              <a:gd name="connsiteY11" fmla="*/ 118875 h 815745"/>
              <a:gd name="connsiteX12" fmla="*/ 195108 w 4726257"/>
              <a:gd name="connsiteY12" fmla="*/ 118876 h 815745"/>
              <a:gd name="connsiteX13" fmla="*/ 118875 w 4726257"/>
              <a:gd name="connsiteY13" fmla="*/ 195109 h 815745"/>
              <a:gd name="connsiteX14" fmla="*/ 118876 w 4726257"/>
              <a:gd name="connsiteY14" fmla="*/ 475503 h 815745"/>
              <a:gd name="connsiteX15" fmla="*/ 0 w 4726257"/>
              <a:gd name="connsiteY15" fmla="*/ 475503 h 815745"/>
              <a:gd name="connsiteX0" fmla="*/ 0 w 4726257"/>
              <a:gd name="connsiteY0" fmla="*/ 475503 h 815745"/>
              <a:gd name="connsiteX1" fmla="*/ 0 w 4726257"/>
              <a:gd name="connsiteY1" fmla="*/ 195108 h 815745"/>
              <a:gd name="connsiteX2" fmla="*/ 195108 w 4726257"/>
              <a:gd name="connsiteY2" fmla="*/ 0 h 815745"/>
              <a:gd name="connsiteX3" fmla="*/ 4456097 w 4726257"/>
              <a:gd name="connsiteY3" fmla="*/ 0 h 815745"/>
              <a:gd name="connsiteX4" fmla="*/ 4651205 w 4726257"/>
              <a:gd name="connsiteY4" fmla="*/ 195108 h 815745"/>
              <a:gd name="connsiteX5" fmla="*/ 4651205 w 4726257"/>
              <a:gd name="connsiteY5" fmla="*/ 659871 h 815745"/>
              <a:gd name="connsiteX6" fmla="*/ 4726257 w 4726257"/>
              <a:gd name="connsiteY6" fmla="*/ 664305 h 815745"/>
              <a:gd name="connsiteX7" fmla="*/ 4591767 w 4726257"/>
              <a:gd name="connsiteY7" fmla="*/ 815745 h 815745"/>
              <a:gd name="connsiteX8" fmla="*/ 4421987 w 4726257"/>
              <a:gd name="connsiteY8" fmla="*/ 666653 h 815745"/>
              <a:gd name="connsiteX9" fmla="*/ 4532328 w 4726257"/>
              <a:gd name="connsiteY9" fmla="*/ 660457 h 815745"/>
              <a:gd name="connsiteX10" fmla="*/ 4532329 w 4726257"/>
              <a:gd name="connsiteY10" fmla="*/ 195108 h 815745"/>
              <a:gd name="connsiteX11" fmla="*/ 4456096 w 4726257"/>
              <a:gd name="connsiteY11" fmla="*/ 118875 h 815745"/>
              <a:gd name="connsiteX12" fmla="*/ 195108 w 4726257"/>
              <a:gd name="connsiteY12" fmla="*/ 118876 h 815745"/>
              <a:gd name="connsiteX13" fmla="*/ 118875 w 4726257"/>
              <a:gd name="connsiteY13" fmla="*/ 195109 h 815745"/>
              <a:gd name="connsiteX14" fmla="*/ 118876 w 4726257"/>
              <a:gd name="connsiteY14" fmla="*/ 475503 h 815745"/>
              <a:gd name="connsiteX15" fmla="*/ 0 w 4726257"/>
              <a:gd name="connsiteY15" fmla="*/ 475503 h 815745"/>
              <a:gd name="connsiteX0" fmla="*/ 0 w 4726257"/>
              <a:gd name="connsiteY0" fmla="*/ 475503 h 815745"/>
              <a:gd name="connsiteX1" fmla="*/ 0 w 4726257"/>
              <a:gd name="connsiteY1" fmla="*/ 195108 h 815745"/>
              <a:gd name="connsiteX2" fmla="*/ 195108 w 4726257"/>
              <a:gd name="connsiteY2" fmla="*/ 0 h 815745"/>
              <a:gd name="connsiteX3" fmla="*/ 4456097 w 4726257"/>
              <a:gd name="connsiteY3" fmla="*/ 0 h 815745"/>
              <a:gd name="connsiteX4" fmla="*/ 4651205 w 4726257"/>
              <a:gd name="connsiteY4" fmla="*/ 195108 h 815745"/>
              <a:gd name="connsiteX5" fmla="*/ 4651205 w 4726257"/>
              <a:gd name="connsiteY5" fmla="*/ 659871 h 815745"/>
              <a:gd name="connsiteX6" fmla="*/ 4726257 w 4726257"/>
              <a:gd name="connsiteY6" fmla="*/ 664305 h 815745"/>
              <a:gd name="connsiteX7" fmla="*/ 4591767 w 4726257"/>
              <a:gd name="connsiteY7" fmla="*/ 815745 h 815745"/>
              <a:gd name="connsiteX8" fmla="*/ 4475281 w 4726257"/>
              <a:gd name="connsiteY8" fmla="*/ 666653 h 815745"/>
              <a:gd name="connsiteX9" fmla="*/ 4532328 w 4726257"/>
              <a:gd name="connsiteY9" fmla="*/ 660457 h 815745"/>
              <a:gd name="connsiteX10" fmla="*/ 4532329 w 4726257"/>
              <a:gd name="connsiteY10" fmla="*/ 195108 h 815745"/>
              <a:gd name="connsiteX11" fmla="*/ 4456096 w 4726257"/>
              <a:gd name="connsiteY11" fmla="*/ 118875 h 815745"/>
              <a:gd name="connsiteX12" fmla="*/ 195108 w 4726257"/>
              <a:gd name="connsiteY12" fmla="*/ 118876 h 815745"/>
              <a:gd name="connsiteX13" fmla="*/ 118875 w 4726257"/>
              <a:gd name="connsiteY13" fmla="*/ 195109 h 815745"/>
              <a:gd name="connsiteX14" fmla="*/ 118876 w 4726257"/>
              <a:gd name="connsiteY14" fmla="*/ 475503 h 815745"/>
              <a:gd name="connsiteX15" fmla="*/ 0 w 4726257"/>
              <a:gd name="connsiteY15" fmla="*/ 475503 h 815745"/>
              <a:gd name="connsiteX0" fmla="*/ 0 w 4706622"/>
              <a:gd name="connsiteY0" fmla="*/ 475503 h 815745"/>
              <a:gd name="connsiteX1" fmla="*/ 0 w 4706622"/>
              <a:gd name="connsiteY1" fmla="*/ 195108 h 815745"/>
              <a:gd name="connsiteX2" fmla="*/ 195108 w 4706622"/>
              <a:gd name="connsiteY2" fmla="*/ 0 h 815745"/>
              <a:gd name="connsiteX3" fmla="*/ 4456097 w 4706622"/>
              <a:gd name="connsiteY3" fmla="*/ 0 h 815745"/>
              <a:gd name="connsiteX4" fmla="*/ 4651205 w 4706622"/>
              <a:gd name="connsiteY4" fmla="*/ 195108 h 815745"/>
              <a:gd name="connsiteX5" fmla="*/ 4651205 w 4706622"/>
              <a:gd name="connsiteY5" fmla="*/ 659871 h 815745"/>
              <a:gd name="connsiteX6" fmla="*/ 4706622 w 4706622"/>
              <a:gd name="connsiteY6" fmla="*/ 664305 h 815745"/>
              <a:gd name="connsiteX7" fmla="*/ 4591767 w 4706622"/>
              <a:gd name="connsiteY7" fmla="*/ 815745 h 815745"/>
              <a:gd name="connsiteX8" fmla="*/ 4475281 w 4706622"/>
              <a:gd name="connsiteY8" fmla="*/ 666653 h 815745"/>
              <a:gd name="connsiteX9" fmla="*/ 4532328 w 4706622"/>
              <a:gd name="connsiteY9" fmla="*/ 660457 h 815745"/>
              <a:gd name="connsiteX10" fmla="*/ 4532329 w 4706622"/>
              <a:gd name="connsiteY10" fmla="*/ 195108 h 815745"/>
              <a:gd name="connsiteX11" fmla="*/ 4456096 w 4706622"/>
              <a:gd name="connsiteY11" fmla="*/ 118875 h 815745"/>
              <a:gd name="connsiteX12" fmla="*/ 195108 w 4706622"/>
              <a:gd name="connsiteY12" fmla="*/ 118876 h 815745"/>
              <a:gd name="connsiteX13" fmla="*/ 118875 w 4706622"/>
              <a:gd name="connsiteY13" fmla="*/ 195109 h 815745"/>
              <a:gd name="connsiteX14" fmla="*/ 118876 w 4706622"/>
              <a:gd name="connsiteY14" fmla="*/ 475503 h 815745"/>
              <a:gd name="connsiteX15" fmla="*/ 0 w 4706622"/>
              <a:gd name="connsiteY15" fmla="*/ 475503 h 815745"/>
              <a:gd name="connsiteX0" fmla="*/ 0 w 4706622"/>
              <a:gd name="connsiteY0" fmla="*/ 475503 h 815745"/>
              <a:gd name="connsiteX1" fmla="*/ 0 w 4706622"/>
              <a:gd name="connsiteY1" fmla="*/ 195108 h 815745"/>
              <a:gd name="connsiteX2" fmla="*/ 195108 w 4706622"/>
              <a:gd name="connsiteY2" fmla="*/ 0 h 815745"/>
              <a:gd name="connsiteX3" fmla="*/ 4456097 w 4706622"/>
              <a:gd name="connsiteY3" fmla="*/ 0 h 815745"/>
              <a:gd name="connsiteX4" fmla="*/ 4651205 w 4706622"/>
              <a:gd name="connsiteY4" fmla="*/ 195108 h 815745"/>
              <a:gd name="connsiteX5" fmla="*/ 4651205 w 4706622"/>
              <a:gd name="connsiteY5" fmla="*/ 659871 h 815745"/>
              <a:gd name="connsiteX6" fmla="*/ 4706622 w 4706622"/>
              <a:gd name="connsiteY6" fmla="*/ 664305 h 815745"/>
              <a:gd name="connsiteX7" fmla="*/ 4591767 w 4706622"/>
              <a:gd name="connsiteY7" fmla="*/ 815745 h 815745"/>
              <a:gd name="connsiteX8" fmla="*/ 4475281 w 4706622"/>
              <a:gd name="connsiteY8" fmla="*/ 666653 h 815745"/>
              <a:gd name="connsiteX9" fmla="*/ 4532328 w 4706622"/>
              <a:gd name="connsiteY9" fmla="*/ 663262 h 815745"/>
              <a:gd name="connsiteX10" fmla="*/ 4532329 w 4706622"/>
              <a:gd name="connsiteY10" fmla="*/ 195108 h 815745"/>
              <a:gd name="connsiteX11" fmla="*/ 4456096 w 4706622"/>
              <a:gd name="connsiteY11" fmla="*/ 118875 h 815745"/>
              <a:gd name="connsiteX12" fmla="*/ 195108 w 4706622"/>
              <a:gd name="connsiteY12" fmla="*/ 118876 h 815745"/>
              <a:gd name="connsiteX13" fmla="*/ 118875 w 4706622"/>
              <a:gd name="connsiteY13" fmla="*/ 195109 h 815745"/>
              <a:gd name="connsiteX14" fmla="*/ 118876 w 4706622"/>
              <a:gd name="connsiteY14" fmla="*/ 475503 h 815745"/>
              <a:gd name="connsiteX15" fmla="*/ 0 w 4706622"/>
              <a:gd name="connsiteY15" fmla="*/ 475503 h 815745"/>
              <a:gd name="connsiteX0" fmla="*/ 0 w 4706622"/>
              <a:gd name="connsiteY0" fmla="*/ 475503 h 815745"/>
              <a:gd name="connsiteX1" fmla="*/ 0 w 4706622"/>
              <a:gd name="connsiteY1" fmla="*/ 195108 h 815745"/>
              <a:gd name="connsiteX2" fmla="*/ 195108 w 4706622"/>
              <a:gd name="connsiteY2" fmla="*/ 0 h 815745"/>
              <a:gd name="connsiteX3" fmla="*/ 4456097 w 4706622"/>
              <a:gd name="connsiteY3" fmla="*/ 0 h 815745"/>
              <a:gd name="connsiteX4" fmla="*/ 4651205 w 4706622"/>
              <a:gd name="connsiteY4" fmla="*/ 195108 h 815745"/>
              <a:gd name="connsiteX5" fmla="*/ 4651205 w 4706622"/>
              <a:gd name="connsiteY5" fmla="*/ 659871 h 815745"/>
              <a:gd name="connsiteX6" fmla="*/ 4706622 w 4706622"/>
              <a:gd name="connsiteY6" fmla="*/ 664305 h 815745"/>
              <a:gd name="connsiteX7" fmla="*/ 4591767 w 4706622"/>
              <a:gd name="connsiteY7" fmla="*/ 815745 h 815745"/>
              <a:gd name="connsiteX8" fmla="*/ 4475281 w 4706622"/>
              <a:gd name="connsiteY8" fmla="*/ 666653 h 815745"/>
              <a:gd name="connsiteX9" fmla="*/ 4532328 w 4706622"/>
              <a:gd name="connsiteY9" fmla="*/ 652042 h 815745"/>
              <a:gd name="connsiteX10" fmla="*/ 4532329 w 4706622"/>
              <a:gd name="connsiteY10" fmla="*/ 195108 h 815745"/>
              <a:gd name="connsiteX11" fmla="*/ 4456096 w 4706622"/>
              <a:gd name="connsiteY11" fmla="*/ 118875 h 815745"/>
              <a:gd name="connsiteX12" fmla="*/ 195108 w 4706622"/>
              <a:gd name="connsiteY12" fmla="*/ 118876 h 815745"/>
              <a:gd name="connsiteX13" fmla="*/ 118875 w 4706622"/>
              <a:gd name="connsiteY13" fmla="*/ 195109 h 815745"/>
              <a:gd name="connsiteX14" fmla="*/ 118876 w 4706622"/>
              <a:gd name="connsiteY14" fmla="*/ 475503 h 815745"/>
              <a:gd name="connsiteX15" fmla="*/ 0 w 4706622"/>
              <a:gd name="connsiteY15" fmla="*/ 475503 h 815745"/>
              <a:gd name="connsiteX0" fmla="*/ 0 w 4706622"/>
              <a:gd name="connsiteY0" fmla="*/ 475503 h 815745"/>
              <a:gd name="connsiteX1" fmla="*/ 0 w 4706622"/>
              <a:gd name="connsiteY1" fmla="*/ 195108 h 815745"/>
              <a:gd name="connsiteX2" fmla="*/ 195108 w 4706622"/>
              <a:gd name="connsiteY2" fmla="*/ 0 h 815745"/>
              <a:gd name="connsiteX3" fmla="*/ 4456097 w 4706622"/>
              <a:gd name="connsiteY3" fmla="*/ 0 h 815745"/>
              <a:gd name="connsiteX4" fmla="*/ 4651205 w 4706622"/>
              <a:gd name="connsiteY4" fmla="*/ 195108 h 815745"/>
              <a:gd name="connsiteX5" fmla="*/ 4651205 w 4706622"/>
              <a:gd name="connsiteY5" fmla="*/ 659871 h 815745"/>
              <a:gd name="connsiteX6" fmla="*/ 4706622 w 4706622"/>
              <a:gd name="connsiteY6" fmla="*/ 664305 h 815745"/>
              <a:gd name="connsiteX7" fmla="*/ 4591767 w 4706622"/>
              <a:gd name="connsiteY7" fmla="*/ 815745 h 815745"/>
              <a:gd name="connsiteX8" fmla="*/ 4475281 w 4706622"/>
              <a:gd name="connsiteY8" fmla="*/ 666653 h 815745"/>
              <a:gd name="connsiteX9" fmla="*/ 4532328 w 4706622"/>
              <a:gd name="connsiteY9" fmla="*/ 663262 h 815745"/>
              <a:gd name="connsiteX10" fmla="*/ 4532329 w 4706622"/>
              <a:gd name="connsiteY10" fmla="*/ 195108 h 815745"/>
              <a:gd name="connsiteX11" fmla="*/ 4456096 w 4706622"/>
              <a:gd name="connsiteY11" fmla="*/ 118875 h 815745"/>
              <a:gd name="connsiteX12" fmla="*/ 195108 w 4706622"/>
              <a:gd name="connsiteY12" fmla="*/ 118876 h 815745"/>
              <a:gd name="connsiteX13" fmla="*/ 118875 w 4706622"/>
              <a:gd name="connsiteY13" fmla="*/ 195109 h 815745"/>
              <a:gd name="connsiteX14" fmla="*/ 118876 w 4706622"/>
              <a:gd name="connsiteY14" fmla="*/ 475503 h 815745"/>
              <a:gd name="connsiteX15" fmla="*/ 0 w 4706622"/>
              <a:gd name="connsiteY15" fmla="*/ 475503 h 81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6622" h="815745">
                <a:moveTo>
                  <a:pt x="0" y="475503"/>
                </a:moveTo>
                <a:lnTo>
                  <a:pt x="0" y="195108"/>
                </a:lnTo>
                <a:cubicBezTo>
                  <a:pt x="0" y="87353"/>
                  <a:pt x="87353" y="0"/>
                  <a:pt x="195108" y="0"/>
                </a:cubicBezTo>
                <a:lnTo>
                  <a:pt x="4456097" y="0"/>
                </a:lnTo>
                <a:cubicBezTo>
                  <a:pt x="4563852" y="0"/>
                  <a:pt x="4651205" y="87353"/>
                  <a:pt x="4651205" y="195108"/>
                </a:cubicBezTo>
                <a:lnTo>
                  <a:pt x="4651205" y="659871"/>
                </a:lnTo>
                <a:lnTo>
                  <a:pt x="4706622" y="664305"/>
                </a:lnTo>
                <a:lnTo>
                  <a:pt x="4591767" y="815745"/>
                </a:lnTo>
                <a:lnTo>
                  <a:pt x="4475281" y="666653"/>
                </a:lnTo>
                <a:lnTo>
                  <a:pt x="4532328" y="663262"/>
                </a:lnTo>
                <a:cubicBezTo>
                  <a:pt x="4532328" y="511886"/>
                  <a:pt x="4532329" y="346484"/>
                  <a:pt x="4532329" y="195108"/>
                </a:cubicBezTo>
                <a:cubicBezTo>
                  <a:pt x="4532329" y="153006"/>
                  <a:pt x="4498198" y="118875"/>
                  <a:pt x="4456096" y="118875"/>
                </a:cubicBezTo>
                <a:lnTo>
                  <a:pt x="195108" y="118876"/>
                </a:lnTo>
                <a:cubicBezTo>
                  <a:pt x="153006" y="118876"/>
                  <a:pt x="118875" y="153007"/>
                  <a:pt x="118875" y="195109"/>
                </a:cubicBezTo>
                <a:cubicBezTo>
                  <a:pt x="118875" y="288574"/>
                  <a:pt x="118876" y="382038"/>
                  <a:pt x="118876" y="475503"/>
                </a:cubicBezTo>
                <a:lnTo>
                  <a:pt x="0" y="47550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5" name="Прямоугольник 44"/>
          <p:cNvSpPr/>
          <p:nvPr/>
        </p:nvSpPr>
        <p:spPr>
          <a:xfrm>
            <a:off x="323528" y="1628800"/>
            <a:ext cx="2211527" cy="787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30370" tIns="130370" rIns="130370" bIns="13037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Школа</a:t>
            </a:r>
            <a:endParaRPr lang="ru-RU" sz="2600" kern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436772" y="1628800"/>
            <a:ext cx="2249114" cy="787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30370" tIns="130370" rIns="130370" bIns="13037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ВУЗ</a:t>
            </a:r>
            <a:endParaRPr lang="ru-RU" sz="2600" kern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516216" y="1628800"/>
            <a:ext cx="2249114" cy="787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30370" tIns="130370" rIns="130370" bIns="13037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Предприятие</a:t>
            </a:r>
            <a:endParaRPr lang="ru-RU" sz="2600" kern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3107381" y="908720"/>
            <a:ext cx="4533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Привлечение предприятий на стадии подготовки к вузу</a:t>
            </a:r>
            <a:endParaRPr lang="ru-RU" sz="14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2619441" y="1944593"/>
            <a:ext cx="800431" cy="23095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758009" y="1912636"/>
            <a:ext cx="686199" cy="23095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07704" y="3212976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КП КРЗ</a:t>
            </a:r>
            <a:endParaRPr lang="ru-RU" sz="1400" dirty="0"/>
          </a:p>
        </p:txBody>
      </p:sp>
      <p:sp>
        <p:nvSpPr>
          <p:cNvPr id="38" name="Овал 37"/>
          <p:cNvSpPr/>
          <p:nvPr/>
        </p:nvSpPr>
        <p:spPr>
          <a:xfrm>
            <a:off x="3347864" y="3212976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1557 Лицей</a:t>
            </a:r>
            <a:endParaRPr lang="ru-RU" sz="1400" dirty="0"/>
          </a:p>
        </p:txBody>
      </p:sp>
      <p:sp>
        <p:nvSpPr>
          <p:cNvPr id="39" name="Овал 38"/>
          <p:cNvSpPr/>
          <p:nvPr/>
        </p:nvSpPr>
        <p:spPr>
          <a:xfrm>
            <a:off x="1907704" y="5661248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853 Школа</a:t>
            </a:r>
            <a:endParaRPr lang="ru-RU" sz="1400" dirty="0"/>
          </a:p>
        </p:txBody>
      </p:sp>
      <p:sp>
        <p:nvSpPr>
          <p:cNvPr id="40" name="Овал 39"/>
          <p:cNvSpPr/>
          <p:nvPr/>
        </p:nvSpPr>
        <p:spPr>
          <a:xfrm>
            <a:off x="467544" y="4437112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618 Школа</a:t>
            </a:r>
            <a:endParaRPr lang="ru-RU" sz="1400" dirty="0"/>
          </a:p>
        </p:txBody>
      </p:sp>
      <p:sp>
        <p:nvSpPr>
          <p:cNvPr id="41" name="Овал 40"/>
          <p:cNvSpPr/>
          <p:nvPr/>
        </p:nvSpPr>
        <p:spPr>
          <a:xfrm>
            <a:off x="3347864" y="4437112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/>
              <a:t>Микрон</a:t>
            </a:r>
            <a:endParaRPr lang="ru-RU" sz="1400" dirty="0"/>
          </a:p>
        </p:txBody>
      </p:sp>
      <p:sp>
        <p:nvSpPr>
          <p:cNvPr id="42" name="Овал 41"/>
          <p:cNvSpPr/>
          <p:nvPr/>
        </p:nvSpPr>
        <p:spPr>
          <a:xfrm>
            <a:off x="3347864" y="5661248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smtClean="0"/>
              <a:t>Ангстрем</a:t>
            </a:r>
            <a:endParaRPr lang="ru-RU" sz="1400" dirty="0"/>
          </a:p>
        </p:txBody>
      </p:sp>
      <p:sp>
        <p:nvSpPr>
          <p:cNvPr id="43" name="Овал 42"/>
          <p:cNvSpPr/>
          <p:nvPr/>
        </p:nvSpPr>
        <p:spPr>
          <a:xfrm>
            <a:off x="467544" y="5661248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350" dirty="0" smtClean="0"/>
              <a:t>Миландр</a:t>
            </a:r>
            <a:endParaRPr lang="ru-RU" sz="1350" dirty="0"/>
          </a:p>
        </p:txBody>
      </p:sp>
      <p:sp>
        <p:nvSpPr>
          <p:cNvPr id="44" name="Овал 43"/>
          <p:cNvSpPr/>
          <p:nvPr/>
        </p:nvSpPr>
        <p:spPr>
          <a:xfrm>
            <a:off x="1907704" y="4437112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350" dirty="0" smtClean="0"/>
              <a:t>Профи</a:t>
            </a:r>
          </a:p>
          <a:p>
            <a:pPr algn="ctr"/>
            <a:r>
              <a:rPr lang="ru-RU" sz="1350" dirty="0" smtClean="0"/>
              <a:t>Класс</a:t>
            </a:r>
            <a:endParaRPr lang="ru-RU" sz="1350" dirty="0"/>
          </a:p>
        </p:txBody>
      </p:sp>
      <p:sp>
        <p:nvSpPr>
          <p:cNvPr id="48" name="Овал 47"/>
          <p:cNvSpPr/>
          <p:nvPr/>
        </p:nvSpPr>
        <p:spPr>
          <a:xfrm>
            <a:off x="395536" y="3212976"/>
            <a:ext cx="1008112" cy="10081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МИЭТ</a:t>
            </a:r>
            <a:endParaRPr lang="ru-RU" sz="1400" dirty="0"/>
          </a:p>
        </p:txBody>
      </p:sp>
      <p:cxnSp>
        <p:nvCxnSpPr>
          <p:cNvPr id="29" name="Прямая соединительная линия 28"/>
          <p:cNvCxnSpPr>
            <a:stCxn id="48" idx="6"/>
            <a:endCxn id="12" idx="2"/>
          </p:cNvCxnSpPr>
          <p:nvPr/>
        </p:nvCxnSpPr>
        <p:spPr>
          <a:xfrm>
            <a:off x="1403648" y="371703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2" idx="6"/>
            <a:endCxn id="38" idx="2"/>
          </p:cNvCxnSpPr>
          <p:nvPr/>
        </p:nvCxnSpPr>
        <p:spPr>
          <a:xfrm>
            <a:off x="2915816" y="371703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8" idx="4"/>
            <a:endCxn id="41" idx="0"/>
          </p:cNvCxnSpPr>
          <p:nvPr/>
        </p:nvCxnSpPr>
        <p:spPr>
          <a:xfrm>
            <a:off x="3851920" y="4221088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8" idx="3"/>
            <a:endCxn id="44" idx="7"/>
          </p:cNvCxnSpPr>
          <p:nvPr/>
        </p:nvCxnSpPr>
        <p:spPr>
          <a:xfrm flipH="1">
            <a:off x="2768181" y="4073453"/>
            <a:ext cx="727318" cy="511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9" idx="2"/>
            <a:endCxn id="43" idx="6"/>
          </p:cNvCxnSpPr>
          <p:nvPr/>
        </p:nvCxnSpPr>
        <p:spPr>
          <a:xfrm flipH="1">
            <a:off x="1475656" y="6165304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3" idx="0"/>
            <a:endCxn id="40" idx="4"/>
          </p:cNvCxnSpPr>
          <p:nvPr/>
        </p:nvCxnSpPr>
        <p:spPr>
          <a:xfrm flipV="1">
            <a:off x="971600" y="544522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42" idx="2"/>
            <a:endCxn id="39" idx="6"/>
          </p:cNvCxnSpPr>
          <p:nvPr/>
        </p:nvCxnSpPr>
        <p:spPr>
          <a:xfrm flipH="1">
            <a:off x="2915816" y="6165304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95536" y="2773511"/>
            <a:ext cx="4076119" cy="3385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Социальное партнерство и соглашения</a:t>
            </a:r>
            <a:endParaRPr lang="ru-RU" sz="1600" b="1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92556" y="95691"/>
            <a:ext cx="7215748" cy="66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Социальное </a:t>
            </a:r>
            <a:r>
              <a:rPr lang="ru-RU" sz="2000" b="1" dirty="0" smtClean="0">
                <a:solidFill>
                  <a:schemeClr val="accent1"/>
                </a:solidFill>
              </a:rPr>
              <a:t>партнерство. Принципы работы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104362"/>
            <a:ext cx="42484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Разработано типовое </a:t>
            </a:r>
            <a:r>
              <a:rPr lang="ru-RU" sz="1400" b="1" u="sng" dirty="0" smtClean="0"/>
              <a:t>Соглашение</a:t>
            </a:r>
            <a:r>
              <a:rPr lang="ru-RU" sz="1400" b="1" dirty="0" smtClean="0"/>
              <a:t>, включающее:</a:t>
            </a:r>
          </a:p>
          <a:p>
            <a:pPr algn="just"/>
            <a:endParaRPr lang="ru-RU" sz="1400" b="1" dirty="0" smtClean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Развитие инженерного профиля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Профориентация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Сопровождение учащихся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Социальное партнерство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Заключено 7 соглашений между школами, предприятиями и объектами инфраструктуры поддержки</a:t>
            </a:r>
            <a:endParaRPr lang="ru-RU" sz="1400" b="1" dirty="0"/>
          </a:p>
        </p:txBody>
      </p:sp>
      <p:pic>
        <p:nvPicPr>
          <p:cNvPr id="1028" name="Picture 4" descr="http://zg-patent.ru/images/icon_1_2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15" y="2942788"/>
            <a:ext cx="1046589" cy="1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8" y="2176513"/>
            <a:ext cx="2703510" cy="175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8" y="2176513"/>
            <a:ext cx="2638994" cy="175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" y="4300720"/>
            <a:ext cx="2700804" cy="179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00720"/>
            <a:ext cx="2688864" cy="1792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1332138"/>
            <a:ext cx="599366" cy="5126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127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42278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Tx/>
              <a:buChar char="-"/>
            </a:pPr>
            <a:r>
              <a:rPr lang="ru-RU" sz="1400" dirty="0" smtClean="0"/>
              <a:t>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32138"/>
            <a:ext cx="599366" cy="5126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160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3927" y="1312974"/>
            <a:ext cx="208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Tx/>
              <a:buChar char="-"/>
            </a:pPr>
            <a:r>
              <a:rPr lang="ru-RU" sz="1400" dirty="0" smtClean="0"/>
              <a:t>продолжительность </a:t>
            </a:r>
            <a:r>
              <a:rPr lang="ru-RU" sz="1400" dirty="0"/>
              <a:t>(часов) </a:t>
            </a:r>
            <a:endParaRPr lang="ru-RU" sz="14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92556" y="95691"/>
            <a:ext cx="7215748" cy="66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Инженерные курсы. Опыт 2015 года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5275" y="2198208"/>
            <a:ext cx="3027203" cy="971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Теоретический курс</a:t>
            </a:r>
          </a:p>
          <a:p>
            <a:pPr algn="ctr"/>
            <a:r>
              <a:rPr lang="ru-RU" sz="1200" dirty="0" smtClean="0"/>
              <a:t> по профилю предприятий Кластера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68143" y="3643451"/>
            <a:ext cx="3024336" cy="10096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Проектный курс </a:t>
            </a:r>
          </a:p>
          <a:p>
            <a:pPr algn="ctr"/>
            <a:r>
              <a:rPr lang="ru-RU" sz="1200" dirty="0" smtClean="0"/>
              <a:t>по заданию предприятий Кластера. Командная работа. Изготовление макетов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5626" y="5085184"/>
            <a:ext cx="3026854" cy="971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Аттестация и приемка</a:t>
            </a:r>
          </a:p>
          <a:p>
            <a:pPr algn="ctr"/>
            <a:r>
              <a:rPr lang="ru-RU" sz="1200" dirty="0" smtClean="0"/>
              <a:t> результатов сотрудниками предприятий Кластера. Использование макетов на предприятиях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68144" y="1157843"/>
            <a:ext cx="3024336" cy="830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Курсы предприятий: </a:t>
            </a:r>
          </a:p>
          <a:p>
            <a:pPr algn="ctr"/>
            <a:r>
              <a:rPr lang="ru-RU" sz="1600" b="1" dirty="0" smtClean="0"/>
              <a:t>Микрон, Ангстрем, </a:t>
            </a:r>
          </a:p>
          <a:p>
            <a:pPr algn="ctr"/>
            <a:r>
              <a:rPr lang="ru-RU" sz="1600" b="1" dirty="0" smtClean="0"/>
              <a:t>Миландр, </a:t>
            </a:r>
            <a:r>
              <a:rPr lang="ru-RU" sz="1600" b="1" dirty="0" err="1" smtClean="0"/>
              <a:t>Оптэкс</a:t>
            </a:r>
            <a:endParaRPr lang="ru-RU" sz="1600" b="1" dirty="0"/>
          </a:p>
        </p:txBody>
      </p:sp>
      <p:cxnSp>
        <p:nvCxnSpPr>
          <p:cNvPr id="23" name="Прямая со стрелкой 22"/>
          <p:cNvCxnSpPr>
            <a:stCxn id="19" idx="2"/>
            <a:endCxn id="20" idx="0"/>
          </p:cNvCxnSpPr>
          <p:nvPr/>
        </p:nvCxnSpPr>
        <p:spPr>
          <a:xfrm>
            <a:off x="7378877" y="3169319"/>
            <a:ext cx="1434" cy="474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2"/>
            <a:endCxn id="21" idx="0"/>
          </p:cNvCxnSpPr>
          <p:nvPr/>
        </p:nvCxnSpPr>
        <p:spPr>
          <a:xfrm flipH="1">
            <a:off x="7379053" y="4653136"/>
            <a:ext cx="125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7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3491880" y="1368770"/>
            <a:ext cx="1473509" cy="787892"/>
          </a:xfrm>
          <a:custGeom>
            <a:avLst/>
            <a:gdLst>
              <a:gd name="connsiteX0" fmla="*/ 0 w 1282772"/>
              <a:gd name="connsiteY0" fmla="*/ 106900 h 641386"/>
              <a:gd name="connsiteX1" fmla="*/ 106900 w 1282772"/>
              <a:gd name="connsiteY1" fmla="*/ 0 h 641386"/>
              <a:gd name="connsiteX2" fmla="*/ 1175872 w 1282772"/>
              <a:gd name="connsiteY2" fmla="*/ 0 h 641386"/>
              <a:gd name="connsiteX3" fmla="*/ 1282772 w 1282772"/>
              <a:gd name="connsiteY3" fmla="*/ 106900 h 641386"/>
              <a:gd name="connsiteX4" fmla="*/ 1282772 w 1282772"/>
              <a:gd name="connsiteY4" fmla="*/ 534486 h 641386"/>
              <a:gd name="connsiteX5" fmla="*/ 1175872 w 1282772"/>
              <a:gd name="connsiteY5" fmla="*/ 641386 h 641386"/>
              <a:gd name="connsiteX6" fmla="*/ 106900 w 1282772"/>
              <a:gd name="connsiteY6" fmla="*/ 641386 h 641386"/>
              <a:gd name="connsiteX7" fmla="*/ 0 w 1282772"/>
              <a:gd name="connsiteY7" fmla="*/ 534486 h 641386"/>
              <a:gd name="connsiteX8" fmla="*/ 0 w 1282772"/>
              <a:gd name="connsiteY8" fmla="*/ 106900 h 64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772" h="641386">
                <a:moveTo>
                  <a:pt x="0" y="106900"/>
                </a:moveTo>
                <a:cubicBezTo>
                  <a:pt x="0" y="47861"/>
                  <a:pt x="47861" y="0"/>
                  <a:pt x="106900" y="0"/>
                </a:cubicBezTo>
                <a:lnTo>
                  <a:pt x="1175872" y="0"/>
                </a:lnTo>
                <a:cubicBezTo>
                  <a:pt x="1234911" y="0"/>
                  <a:pt x="1282772" y="47861"/>
                  <a:pt x="1282772" y="106900"/>
                </a:cubicBezTo>
                <a:lnTo>
                  <a:pt x="1282772" y="534486"/>
                </a:lnTo>
                <a:cubicBezTo>
                  <a:pt x="1282772" y="593525"/>
                  <a:pt x="1234911" y="641386"/>
                  <a:pt x="1175872" y="641386"/>
                </a:cubicBezTo>
                <a:lnTo>
                  <a:pt x="106900" y="641386"/>
                </a:lnTo>
                <a:cubicBezTo>
                  <a:pt x="47861" y="641386"/>
                  <a:pt x="0" y="593525"/>
                  <a:pt x="0" y="534486"/>
                </a:cubicBezTo>
                <a:lnTo>
                  <a:pt x="0" y="1069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370" tIns="130370" rIns="130370" bIns="13037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Бизнес</a:t>
            </a:r>
            <a:endParaRPr lang="ru-RU" sz="26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3552027" y="5077342"/>
            <a:ext cx="1397046" cy="787892"/>
          </a:xfrm>
          <a:custGeom>
            <a:avLst/>
            <a:gdLst>
              <a:gd name="connsiteX0" fmla="*/ 0 w 1200627"/>
              <a:gd name="connsiteY0" fmla="*/ 100054 h 600313"/>
              <a:gd name="connsiteX1" fmla="*/ 100054 w 1200627"/>
              <a:gd name="connsiteY1" fmla="*/ 0 h 600313"/>
              <a:gd name="connsiteX2" fmla="*/ 1100573 w 1200627"/>
              <a:gd name="connsiteY2" fmla="*/ 0 h 600313"/>
              <a:gd name="connsiteX3" fmla="*/ 1200627 w 1200627"/>
              <a:gd name="connsiteY3" fmla="*/ 100054 h 600313"/>
              <a:gd name="connsiteX4" fmla="*/ 1200627 w 1200627"/>
              <a:gd name="connsiteY4" fmla="*/ 500259 h 600313"/>
              <a:gd name="connsiteX5" fmla="*/ 1100573 w 1200627"/>
              <a:gd name="connsiteY5" fmla="*/ 600313 h 600313"/>
              <a:gd name="connsiteX6" fmla="*/ 100054 w 1200627"/>
              <a:gd name="connsiteY6" fmla="*/ 600313 h 600313"/>
              <a:gd name="connsiteX7" fmla="*/ 0 w 1200627"/>
              <a:gd name="connsiteY7" fmla="*/ 500259 h 600313"/>
              <a:gd name="connsiteX8" fmla="*/ 0 w 1200627"/>
              <a:gd name="connsiteY8" fmla="*/ 100054 h 6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627" h="600313">
                <a:moveTo>
                  <a:pt x="0" y="100054"/>
                </a:moveTo>
                <a:cubicBezTo>
                  <a:pt x="0" y="44796"/>
                  <a:pt x="44796" y="0"/>
                  <a:pt x="100054" y="0"/>
                </a:cubicBezTo>
                <a:lnTo>
                  <a:pt x="1100573" y="0"/>
                </a:lnTo>
                <a:cubicBezTo>
                  <a:pt x="1155831" y="0"/>
                  <a:pt x="1200627" y="44796"/>
                  <a:pt x="1200627" y="100054"/>
                </a:cubicBezTo>
                <a:lnTo>
                  <a:pt x="1200627" y="500259"/>
                </a:lnTo>
                <a:cubicBezTo>
                  <a:pt x="1200627" y="555517"/>
                  <a:pt x="1155831" y="600313"/>
                  <a:pt x="1100573" y="600313"/>
                </a:cubicBezTo>
                <a:lnTo>
                  <a:pt x="100054" y="600313"/>
                </a:lnTo>
                <a:cubicBezTo>
                  <a:pt x="44796" y="600313"/>
                  <a:pt x="0" y="555517"/>
                  <a:pt x="0" y="500259"/>
                </a:cubicBezTo>
                <a:lnTo>
                  <a:pt x="0" y="10005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55" tIns="124555" rIns="124555" bIns="12455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dirty="0" smtClean="0"/>
              <a:t>Курсы</a:t>
            </a:r>
            <a:endParaRPr lang="ru-RU" sz="25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7446957" y="5072911"/>
            <a:ext cx="1446429" cy="787892"/>
          </a:xfrm>
          <a:custGeom>
            <a:avLst/>
            <a:gdLst>
              <a:gd name="connsiteX0" fmla="*/ 0 w 1200627"/>
              <a:gd name="connsiteY0" fmla="*/ 100054 h 600313"/>
              <a:gd name="connsiteX1" fmla="*/ 100054 w 1200627"/>
              <a:gd name="connsiteY1" fmla="*/ 0 h 600313"/>
              <a:gd name="connsiteX2" fmla="*/ 1100573 w 1200627"/>
              <a:gd name="connsiteY2" fmla="*/ 0 h 600313"/>
              <a:gd name="connsiteX3" fmla="*/ 1200627 w 1200627"/>
              <a:gd name="connsiteY3" fmla="*/ 100054 h 600313"/>
              <a:gd name="connsiteX4" fmla="*/ 1200627 w 1200627"/>
              <a:gd name="connsiteY4" fmla="*/ 500259 h 600313"/>
              <a:gd name="connsiteX5" fmla="*/ 1100573 w 1200627"/>
              <a:gd name="connsiteY5" fmla="*/ 600313 h 600313"/>
              <a:gd name="connsiteX6" fmla="*/ 100054 w 1200627"/>
              <a:gd name="connsiteY6" fmla="*/ 600313 h 600313"/>
              <a:gd name="connsiteX7" fmla="*/ 0 w 1200627"/>
              <a:gd name="connsiteY7" fmla="*/ 500259 h 600313"/>
              <a:gd name="connsiteX8" fmla="*/ 0 w 1200627"/>
              <a:gd name="connsiteY8" fmla="*/ 100054 h 6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627" h="600313">
                <a:moveTo>
                  <a:pt x="0" y="100054"/>
                </a:moveTo>
                <a:cubicBezTo>
                  <a:pt x="0" y="44796"/>
                  <a:pt x="44796" y="0"/>
                  <a:pt x="100054" y="0"/>
                </a:cubicBezTo>
                <a:lnTo>
                  <a:pt x="1100573" y="0"/>
                </a:lnTo>
                <a:cubicBezTo>
                  <a:pt x="1155831" y="0"/>
                  <a:pt x="1200627" y="44796"/>
                  <a:pt x="1200627" y="100054"/>
                </a:cubicBezTo>
                <a:lnTo>
                  <a:pt x="1200627" y="500259"/>
                </a:lnTo>
                <a:cubicBezTo>
                  <a:pt x="1200627" y="555517"/>
                  <a:pt x="1155831" y="600313"/>
                  <a:pt x="1100573" y="600313"/>
                </a:cubicBezTo>
                <a:lnTo>
                  <a:pt x="100054" y="600313"/>
                </a:lnTo>
                <a:cubicBezTo>
                  <a:pt x="44796" y="600313"/>
                  <a:pt x="0" y="555517"/>
                  <a:pt x="0" y="500259"/>
                </a:cubicBezTo>
                <a:lnTo>
                  <a:pt x="0" y="100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55" tIns="124555" rIns="124555" bIns="12455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/>
              <a:t>ВУЗ</a:t>
            </a:r>
            <a:endParaRPr lang="ru-RU" sz="25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540458" y="5132563"/>
            <a:ext cx="1397046" cy="787892"/>
          </a:xfrm>
          <a:custGeom>
            <a:avLst/>
            <a:gdLst>
              <a:gd name="connsiteX0" fmla="*/ 0 w 1200627"/>
              <a:gd name="connsiteY0" fmla="*/ 100054 h 600313"/>
              <a:gd name="connsiteX1" fmla="*/ 100054 w 1200627"/>
              <a:gd name="connsiteY1" fmla="*/ 0 h 600313"/>
              <a:gd name="connsiteX2" fmla="*/ 1100573 w 1200627"/>
              <a:gd name="connsiteY2" fmla="*/ 0 h 600313"/>
              <a:gd name="connsiteX3" fmla="*/ 1200627 w 1200627"/>
              <a:gd name="connsiteY3" fmla="*/ 100054 h 600313"/>
              <a:gd name="connsiteX4" fmla="*/ 1200627 w 1200627"/>
              <a:gd name="connsiteY4" fmla="*/ 500259 h 600313"/>
              <a:gd name="connsiteX5" fmla="*/ 1100573 w 1200627"/>
              <a:gd name="connsiteY5" fmla="*/ 600313 h 600313"/>
              <a:gd name="connsiteX6" fmla="*/ 100054 w 1200627"/>
              <a:gd name="connsiteY6" fmla="*/ 600313 h 600313"/>
              <a:gd name="connsiteX7" fmla="*/ 0 w 1200627"/>
              <a:gd name="connsiteY7" fmla="*/ 500259 h 600313"/>
              <a:gd name="connsiteX8" fmla="*/ 0 w 1200627"/>
              <a:gd name="connsiteY8" fmla="*/ 100054 h 6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627" h="600313">
                <a:moveTo>
                  <a:pt x="0" y="100054"/>
                </a:moveTo>
                <a:cubicBezTo>
                  <a:pt x="0" y="44796"/>
                  <a:pt x="44796" y="0"/>
                  <a:pt x="100054" y="0"/>
                </a:cubicBezTo>
                <a:lnTo>
                  <a:pt x="1100573" y="0"/>
                </a:lnTo>
                <a:cubicBezTo>
                  <a:pt x="1155831" y="0"/>
                  <a:pt x="1200627" y="44796"/>
                  <a:pt x="1200627" y="100054"/>
                </a:cubicBezTo>
                <a:lnTo>
                  <a:pt x="1200627" y="500259"/>
                </a:lnTo>
                <a:cubicBezTo>
                  <a:pt x="1200627" y="555517"/>
                  <a:pt x="1155831" y="600313"/>
                  <a:pt x="1100573" y="600313"/>
                </a:cubicBezTo>
                <a:lnTo>
                  <a:pt x="100054" y="600313"/>
                </a:lnTo>
                <a:cubicBezTo>
                  <a:pt x="44796" y="600313"/>
                  <a:pt x="0" y="555517"/>
                  <a:pt x="0" y="500259"/>
                </a:cubicBezTo>
                <a:lnTo>
                  <a:pt x="0" y="100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55" tIns="124555" rIns="124555" bIns="12455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/>
              <a:t>Школы</a:t>
            </a:r>
            <a:endParaRPr lang="ru-RU" sz="2500" kern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355976" y="2930959"/>
            <a:ext cx="346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Преподаватели от компаний</a:t>
            </a:r>
          </a:p>
          <a:p>
            <a:r>
              <a:rPr lang="ru-RU" b="1" dirty="0" smtClean="0"/>
              <a:t>- Целевой </a:t>
            </a:r>
            <a:r>
              <a:rPr lang="ru-RU" b="1" dirty="0"/>
              <a:t>набор</a:t>
            </a:r>
          </a:p>
          <a:p>
            <a:r>
              <a:rPr lang="ru-RU" b="1" dirty="0" smtClean="0"/>
              <a:t>- Оплачиваемая практика</a:t>
            </a:r>
          </a:p>
          <a:p>
            <a:r>
              <a:rPr lang="ru-RU" b="1" dirty="0" smtClean="0"/>
              <a:t>- Отложенный </a:t>
            </a:r>
            <a:r>
              <a:rPr lang="ru-RU" b="1" dirty="0"/>
              <a:t>трудовой </a:t>
            </a:r>
            <a:r>
              <a:rPr lang="ru-RU" b="1" dirty="0" smtClean="0"/>
              <a:t>договор</a:t>
            </a:r>
          </a:p>
          <a:p>
            <a:r>
              <a:rPr lang="ru-RU" b="1" dirty="0" smtClean="0"/>
              <a:t>- Летний научный лагерь</a:t>
            </a:r>
            <a:endParaRPr lang="ru-RU" b="1" dirty="0"/>
          </a:p>
          <a:p>
            <a:r>
              <a:rPr lang="ru-RU" b="1" dirty="0" smtClean="0"/>
              <a:t>…</a:t>
            </a:r>
            <a:endParaRPr lang="ru-RU" b="1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1980618" y="5414112"/>
            <a:ext cx="1511262" cy="24871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2852892" y="3488930"/>
            <a:ext cx="2751481" cy="23095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183304" y="5401006"/>
            <a:ext cx="2185148" cy="23095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2"/>
          <p:cNvSpPr/>
          <p:nvPr/>
        </p:nvSpPr>
        <p:spPr>
          <a:xfrm flipH="1">
            <a:off x="4965389" y="1652605"/>
            <a:ext cx="3279922" cy="3420305"/>
          </a:xfrm>
          <a:prstGeom prst="bentArrow">
            <a:avLst>
              <a:gd name="adj1" fmla="val 4282"/>
              <a:gd name="adj2" fmla="val 4246"/>
              <a:gd name="adj3" fmla="val 4709"/>
              <a:gd name="adj4" fmla="val 3560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8650" y="3256159"/>
            <a:ext cx="191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Сопровождение учащихся предприятиями</a:t>
            </a: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>
            <a:off x="540458" y="1368770"/>
            <a:ext cx="1397046" cy="787892"/>
          </a:xfrm>
          <a:custGeom>
            <a:avLst/>
            <a:gdLst>
              <a:gd name="connsiteX0" fmla="*/ 0 w 1200627"/>
              <a:gd name="connsiteY0" fmla="*/ 100054 h 600313"/>
              <a:gd name="connsiteX1" fmla="*/ 100054 w 1200627"/>
              <a:gd name="connsiteY1" fmla="*/ 0 h 600313"/>
              <a:gd name="connsiteX2" fmla="*/ 1100573 w 1200627"/>
              <a:gd name="connsiteY2" fmla="*/ 0 h 600313"/>
              <a:gd name="connsiteX3" fmla="*/ 1200627 w 1200627"/>
              <a:gd name="connsiteY3" fmla="*/ 100054 h 600313"/>
              <a:gd name="connsiteX4" fmla="*/ 1200627 w 1200627"/>
              <a:gd name="connsiteY4" fmla="*/ 500259 h 600313"/>
              <a:gd name="connsiteX5" fmla="*/ 1100573 w 1200627"/>
              <a:gd name="connsiteY5" fmla="*/ 600313 h 600313"/>
              <a:gd name="connsiteX6" fmla="*/ 100054 w 1200627"/>
              <a:gd name="connsiteY6" fmla="*/ 600313 h 600313"/>
              <a:gd name="connsiteX7" fmla="*/ 0 w 1200627"/>
              <a:gd name="connsiteY7" fmla="*/ 500259 h 600313"/>
              <a:gd name="connsiteX8" fmla="*/ 0 w 1200627"/>
              <a:gd name="connsiteY8" fmla="*/ 100054 h 6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627" h="600313">
                <a:moveTo>
                  <a:pt x="0" y="100054"/>
                </a:moveTo>
                <a:cubicBezTo>
                  <a:pt x="0" y="44796"/>
                  <a:pt x="44796" y="0"/>
                  <a:pt x="100054" y="0"/>
                </a:cubicBezTo>
                <a:lnTo>
                  <a:pt x="1100573" y="0"/>
                </a:lnTo>
                <a:cubicBezTo>
                  <a:pt x="1155831" y="0"/>
                  <a:pt x="1200627" y="44796"/>
                  <a:pt x="1200627" y="100054"/>
                </a:cubicBezTo>
                <a:lnTo>
                  <a:pt x="1200627" y="500259"/>
                </a:lnTo>
                <a:cubicBezTo>
                  <a:pt x="1200627" y="555517"/>
                  <a:pt x="1155831" y="600313"/>
                  <a:pt x="1100573" y="600313"/>
                </a:cubicBezTo>
                <a:lnTo>
                  <a:pt x="100054" y="600313"/>
                </a:lnTo>
                <a:cubicBezTo>
                  <a:pt x="44796" y="600313"/>
                  <a:pt x="0" y="555517"/>
                  <a:pt x="0" y="500259"/>
                </a:cubicBezTo>
                <a:lnTo>
                  <a:pt x="0" y="100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55" tIns="124555" rIns="124555" bIns="12455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/>
              <a:t>КП КРЗ</a:t>
            </a:r>
            <a:endParaRPr lang="ru-RU" sz="2500" kern="1200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1980618" y="1652606"/>
            <a:ext cx="1439254" cy="230959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artgorbunov.ru/var/files/img1329378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41" y="1196752"/>
            <a:ext cx="32474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/%D1%81%D0%B8%D0%BC%D0%B2%D0%BE%D0%BB-%D0%B7%D0%BD%D0%B0%D0%BD%D0%B8%D1%8F-%D0%BE%D0%B1%D1%80%D0%B0%D0%B7%D0%BE%D0%B2%D0%B0%D0%BD%D0%B8%D1%8F-%D0%BF%D1%80%D0%B8%D0%BD%D1%86%D0%B8%D0%BF%D0%B8%D0%B0%D0%BB%D1%8C%D0%BD%D0%BE%D0%B9-%D1%81%D1%85%D0%B5%D0%BC%D1%8B-23560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9" y="5662822"/>
            <a:ext cx="857717" cy="7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free-icon/group-of-people-in-a-formation_318-443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5" y="1150208"/>
            <a:ext cx="502398" cy="5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92556" y="95691"/>
            <a:ext cx="7215748" cy="66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Формы сопровождения молодежи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07504" y="1052736"/>
            <a:ext cx="6048672" cy="3744416"/>
          </a:xfrm>
          <a:prstGeom prst="roundRect">
            <a:avLst>
              <a:gd name="adj" fmla="val 51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18252"/>
            <a:ext cx="2016224" cy="306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cs typeface="Times New Roman" panose="02020603050405020304" pitchFamily="18" charset="0"/>
              </a:rPr>
              <a:t>Оборудование и ПО для проведения курсов </a:t>
            </a:r>
            <a:r>
              <a:rPr lang="ru-RU" sz="1400" b="1" dirty="0" smtClean="0">
                <a:cs typeface="Times New Roman" panose="02020603050405020304" pitchFamily="18" charset="0"/>
              </a:rPr>
              <a:t>- программирование,</a:t>
            </a:r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cs typeface="Times New Roman" panose="02020603050405020304" pitchFamily="18" charset="0"/>
              </a:rPr>
              <a:t>- конструирование, </a:t>
            </a:r>
          </a:p>
          <a:p>
            <a:pPr algn="just"/>
            <a:r>
              <a:rPr lang="ru-RU" sz="1400" b="1" dirty="0" smtClean="0">
                <a:cs typeface="Times New Roman" panose="02020603050405020304" pitchFamily="18" charset="0"/>
              </a:rPr>
              <a:t>- </a:t>
            </a:r>
            <a:r>
              <a:rPr lang="ru-RU" sz="1400" b="1" dirty="0" err="1" smtClean="0">
                <a:cs typeface="Times New Roman" panose="02020603050405020304" pitchFamily="18" charset="0"/>
              </a:rPr>
              <a:t>схемотехника</a:t>
            </a:r>
            <a:endParaRPr lang="ru-RU" sz="14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cs typeface="Times New Roman" panose="02020603050405020304" pitchFamily="18" charset="0"/>
              </a:rPr>
              <a:t>…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518252"/>
            <a:ext cx="3528392" cy="974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cs typeface="Times New Roman" panose="02020603050405020304" pitchFamily="18" charset="0"/>
              </a:rPr>
              <a:t>Навыки программирования</a:t>
            </a:r>
            <a:endParaRPr lang="en-US" sz="1400" b="1" u="sng" dirty="0" smtClean="0"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Создание оконных приложений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Основы работ с базами данных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Установка серверной части приложения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564904"/>
            <a:ext cx="3528392" cy="10417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cs typeface="Times New Roman" panose="02020603050405020304" pitchFamily="18" charset="0"/>
              </a:rPr>
              <a:t>Навыки конструирования</a:t>
            </a:r>
            <a:endParaRPr lang="en-US" sz="1400" b="1" dirty="0" smtClean="0"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Создание 3D деталей,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Создание сборочных единиц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Оформление КД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717032"/>
            <a:ext cx="3528392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 smtClean="0">
                <a:cs typeface="Times New Roman" panose="02020603050405020304" pitchFamily="18" charset="0"/>
              </a:rPr>
              <a:t>Навыки по </a:t>
            </a:r>
            <a:r>
              <a:rPr lang="ru-RU" sz="1400" b="1" u="sng" dirty="0" err="1" smtClean="0">
                <a:cs typeface="Times New Roman" panose="02020603050405020304" pitchFamily="18" charset="0"/>
              </a:rPr>
              <a:t>схемотехнике</a:t>
            </a:r>
            <a:endParaRPr lang="ru-RU" sz="1400" b="1" dirty="0" smtClean="0"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Создание принципиальных </a:t>
            </a:r>
            <a:r>
              <a:rPr lang="ru-RU" sz="1400" dirty="0" err="1" smtClean="0">
                <a:cs typeface="Times New Roman" panose="02020603050405020304" pitchFamily="18" charset="0"/>
              </a:rPr>
              <a:t>электросхем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Разработка топологии печатной платы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16630"/>
            <a:ext cx="4767476" cy="66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Центр профориентации Зеленограда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115452"/>
            <a:ext cx="535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Планируемое оборудование </a:t>
            </a:r>
            <a:r>
              <a:rPr lang="ru-RU" b="1" dirty="0" smtClean="0"/>
              <a:t>КП КРЗ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2,8 </a:t>
            </a:r>
            <a:r>
              <a:rPr lang="ru-RU" dirty="0" smtClean="0">
                <a:solidFill>
                  <a:srgbClr val="C00000"/>
                </a:solidFill>
              </a:rPr>
              <a:t>млн. руб.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5157192"/>
            <a:ext cx="2376264" cy="145444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База </a:t>
            </a:r>
            <a:r>
              <a:rPr lang="ru-RU" sz="2000" b="1" dirty="0" smtClean="0">
                <a:cs typeface="Times New Roman" panose="02020603050405020304" pitchFamily="18" charset="0"/>
              </a:rPr>
              <a:t>образовательного оборудования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3789040"/>
            <a:ext cx="1728192" cy="1008112"/>
          </a:xfrm>
          <a:prstGeom prst="roundRect">
            <a:avLst>
              <a:gd name="adj" fmla="val 51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ЦТПО</a:t>
            </a:r>
          </a:p>
          <a:p>
            <a:pPr algn="ctr"/>
            <a:r>
              <a:rPr lang="ru-RU" sz="1400" dirty="0"/>
              <a:t>Образовательное </a:t>
            </a:r>
            <a:r>
              <a:rPr lang="ru-RU" sz="1400" dirty="0" smtClean="0"/>
              <a:t>оборудование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95896" y="1096184"/>
            <a:ext cx="1944216" cy="1396712"/>
          </a:xfrm>
          <a:prstGeom prst="roundRect">
            <a:avLst>
              <a:gd name="adj" fmla="val 51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ВУЗ</a:t>
            </a:r>
          </a:p>
          <a:p>
            <a:pPr algn="ctr"/>
            <a:r>
              <a:rPr lang="ru-RU" sz="1400" dirty="0" smtClean="0"/>
              <a:t>Образовательное оборудование, </a:t>
            </a:r>
          </a:p>
          <a:p>
            <a:pPr algn="ctr"/>
            <a:r>
              <a:rPr lang="ru-RU" sz="1400" dirty="0" smtClean="0"/>
              <a:t>методическая поддержки курсов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440" y="5301208"/>
            <a:ext cx="2062304" cy="1310424"/>
          </a:xfrm>
          <a:prstGeom prst="roundRect">
            <a:avLst>
              <a:gd name="adj" fmla="val 51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ЦМИТ</a:t>
            </a:r>
          </a:p>
          <a:p>
            <a:pPr algn="ctr"/>
            <a:r>
              <a:rPr lang="ru-RU" sz="1400" dirty="0"/>
              <a:t>Образовательное </a:t>
            </a:r>
            <a:r>
              <a:rPr lang="ru-RU" sz="1400" dirty="0" smtClean="0"/>
              <a:t>оборудование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1760" y="4941168"/>
            <a:ext cx="2478225" cy="1310424"/>
          </a:xfrm>
          <a:prstGeom prst="roundRect">
            <a:avLst>
              <a:gd name="adj" fmla="val 51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/>
              <a:t>Бизнес</a:t>
            </a:r>
          </a:p>
          <a:p>
            <a:pPr algn="ctr"/>
            <a:r>
              <a:rPr lang="ru-RU" sz="1400" dirty="0" smtClean="0"/>
              <a:t>Оборудование, </a:t>
            </a:r>
            <a:r>
              <a:rPr lang="ru-RU" sz="1400" dirty="0"/>
              <a:t>курсы, социальное </a:t>
            </a:r>
            <a:r>
              <a:rPr lang="ru-RU" sz="1400" dirty="0" smtClean="0"/>
              <a:t>партнерство, экскурсии</a:t>
            </a:r>
            <a:endParaRPr lang="ru-RU" sz="1400" dirty="0"/>
          </a:p>
          <a:p>
            <a:pPr algn="ctr"/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676456" y="2492896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</p:cNvCxnSpPr>
          <p:nvPr/>
        </p:nvCxnSpPr>
        <p:spPr>
          <a:xfrm>
            <a:off x="7308304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3"/>
          </p:cNvCxnSpPr>
          <p:nvPr/>
        </p:nvCxnSpPr>
        <p:spPr>
          <a:xfrm>
            <a:off x="4889985" y="5596380"/>
            <a:ext cx="14822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267744" y="6453336"/>
            <a:ext cx="41044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753704"/>
            <a:ext cx="355375" cy="403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660232" y="2636912"/>
            <a:ext cx="1800200" cy="1008112"/>
          </a:xfrm>
          <a:prstGeom prst="roundRect">
            <a:avLst>
              <a:gd name="adj" fmla="val 51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Лаборатории</a:t>
            </a:r>
            <a:r>
              <a:rPr lang="ru-RU" b="1" dirty="0" smtClean="0"/>
              <a:t> АСИ</a:t>
            </a:r>
          </a:p>
          <a:p>
            <a:pPr algn="ctr"/>
            <a:r>
              <a:rPr lang="ru-RU" sz="1400" dirty="0"/>
              <a:t>Образовательное </a:t>
            </a:r>
            <a:r>
              <a:rPr lang="ru-RU" sz="1400" dirty="0" smtClean="0"/>
              <a:t>оборудование</a:t>
            </a:r>
            <a:endParaRPr lang="ru-RU" sz="14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316416" y="364502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8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99" y="1899345"/>
            <a:ext cx="3136303" cy="809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Профориентационные мероприятия </a:t>
            </a:r>
          </a:p>
          <a:p>
            <a:pPr algn="ctr"/>
            <a:r>
              <a:rPr lang="ru-RU" sz="1400" dirty="0" smtClean="0"/>
              <a:t>(совместно с предприятиями)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889571"/>
            <a:ext cx="3240359" cy="372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Инженерно-технические курсы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336389"/>
            <a:ext cx="3240359" cy="372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Предпринимательские курсы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 flipV="1">
            <a:off x="3243802" y="2075837"/>
            <a:ext cx="464102" cy="2010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  <a:endCxn id="6" idx="1"/>
          </p:cNvCxnSpPr>
          <p:nvPr/>
        </p:nvCxnSpPr>
        <p:spPr>
          <a:xfrm>
            <a:off x="3243802" y="2304133"/>
            <a:ext cx="464102" cy="218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7498" y="5589240"/>
            <a:ext cx="3136303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Исследовательско</a:t>
            </a:r>
            <a:r>
              <a:rPr lang="ru-RU" sz="1400" b="1" dirty="0" smtClean="0"/>
              <a:t>-аналитический блок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07902" y="5445224"/>
            <a:ext cx="3240359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Мониторинг потребностей в кадрах и образовательных программах (полевые)</a:t>
            </a:r>
            <a:endParaRPr lang="ru-RU" sz="1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07902" y="6021288"/>
            <a:ext cx="3240359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Актуализация БД талантливой молодежи и проектов</a:t>
            </a:r>
            <a:endParaRPr lang="ru-RU" sz="1300" dirty="0"/>
          </a:p>
        </p:txBody>
      </p:sp>
      <p:cxnSp>
        <p:nvCxnSpPr>
          <p:cNvPr id="22" name="Прямая со стрелкой 21"/>
          <p:cNvCxnSpPr>
            <a:stCxn id="19" idx="3"/>
            <a:endCxn id="20" idx="1"/>
          </p:cNvCxnSpPr>
          <p:nvPr/>
        </p:nvCxnSpPr>
        <p:spPr>
          <a:xfrm flipV="1">
            <a:off x="3243801" y="5697252"/>
            <a:ext cx="464101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3"/>
            <a:endCxn id="21" idx="1"/>
          </p:cNvCxnSpPr>
          <p:nvPr/>
        </p:nvCxnSpPr>
        <p:spPr>
          <a:xfrm>
            <a:off x="3243801" y="5985284"/>
            <a:ext cx="464101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035220" y="1889571"/>
            <a:ext cx="875721" cy="372531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2600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998079" y="1889571"/>
            <a:ext cx="966409" cy="372531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1300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035220" y="2336389"/>
            <a:ext cx="875721" cy="372531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400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98079" y="2336389"/>
            <a:ext cx="966409" cy="372531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200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35218" y="5445224"/>
            <a:ext cx="875721" cy="504056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675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998077" y="5445224"/>
            <a:ext cx="966409" cy="504056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035218" y="6021288"/>
            <a:ext cx="875721" cy="504056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998077" y="6021288"/>
            <a:ext cx="966409" cy="504056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35220" y="908720"/>
            <a:ext cx="875721" cy="432048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Бюджет,</a:t>
            </a:r>
          </a:p>
          <a:p>
            <a:pPr algn="ctr"/>
            <a:r>
              <a:rPr lang="ru-RU" sz="1100" dirty="0" err="1" smtClean="0"/>
              <a:t>т.р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998079" y="909125"/>
            <a:ext cx="966409" cy="43204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Внебюджет</a:t>
            </a:r>
            <a:r>
              <a:rPr lang="ru-RU" sz="1100" dirty="0" smtClean="0"/>
              <a:t>,</a:t>
            </a:r>
          </a:p>
          <a:p>
            <a:pPr algn="ctr"/>
            <a:r>
              <a:rPr lang="ru-RU" sz="1100" dirty="0" smtClean="0"/>
              <a:t> </a:t>
            </a:r>
            <a:r>
              <a:rPr lang="ru-RU" sz="1100" dirty="0" err="1"/>
              <a:t>т.р</a:t>
            </a:r>
            <a:r>
              <a:rPr lang="ru-RU" sz="1100" dirty="0"/>
              <a:t>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6024" y="116630"/>
            <a:ext cx="6012160" cy="66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Инициативы на  2016 </a:t>
            </a:r>
            <a:r>
              <a:rPr lang="ru-RU" sz="2000" b="1" dirty="0">
                <a:solidFill>
                  <a:schemeClr val="accent1"/>
                </a:solidFill>
              </a:rPr>
              <a:t>г.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90" y="176611"/>
            <a:ext cx="1509898" cy="5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135488" y="836712"/>
            <a:ext cx="8829000" cy="0"/>
          </a:xfrm>
          <a:prstGeom prst="line">
            <a:avLst/>
          </a:prstGeom>
          <a:ln w="28575"/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707901" y="2780928"/>
            <a:ext cx="3240359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Кейс-чемпионаты. </a:t>
            </a:r>
          </a:p>
          <a:p>
            <a:pPr algn="ctr"/>
            <a:r>
              <a:rPr lang="ru-RU" sz="1400" dirty="0" smtClean="0"/>
              <a:t>Практические кейсы предприятий</a:t>
            </a:r>
            <a:endParaRPr lang="ru-RU" sz="13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035217" y="2780928"/>
            <a:ext cx="875721" cy="504056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800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998076" y="2780928"/>
            <a:ext cx="966409" cy="504056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250</a:t>
            </a:r>
            <a:endParaRPr lang="ru-RU" sz="1400" dirty="0"/>
          </a:p>
        </p:txBody>
      </p:sp>
      <p:cxnSp>
        <p:nvCxnSpPr>
          <p:cNvPr id="50" name="Прямая со стрелкой 49"/>
          <p:cNvCxnSpPr>
            <a:stCxn id="2" idx="3"/>
            <a:endCxn id="47" idx="1"/>
          </p:cNvCxnSpPr>
          <p:nvPr/>
        </p:nvCxnSpPr>
        <p:spPr>
          <a:xfrm>
            <a:off x="3243802" y="2304133"/>
            <a:ext cx="464099" cy="7288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7504" y="3933056"/>
            <a:ext cx="3136303" cy="809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Стимулирование НТТМ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707904" y="3573016"/>
            <a:ext cx="3240359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Ярмарка РИТМ-Зеленограда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707904" y="4005064"/>
            <a:ext cx="3240359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Открытая площадка «Научный городок»</a:t>
            </a:r>
            <a:endParaRPr lang="ru-RU" sz="13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035220" y="3573016"/>
            <a:ext cx="875721" cy="360040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600</a:t>
            </a:r>
            <a:endParaRPr lang="ru-RU" sz="1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998079" y="3573016"/>
            <a:ext cx="966409" cy="360040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035220" y="4005064"/>
            <a:ext cx="875721" cy="360040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500</a:t>
            </a:r>
            <a:endParaRPr lang="ru-RU" sz="1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998079" y="4005064"/>
            <a:ext cx="966409" cy="360040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707901" y="4437112"/>
            <a:ext cx="3240359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Экскурсии на предприятия</a:t>
            </a:r>
            <a:endParaRPr lang="ru-RU" sz="13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035217" y="4437112"/>
            <a:ext cx="875721" cy="360040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998076" y="4437112"/>
            <a:ext cx="966409" cy="360040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cxnSp>
        <p:nvCxnSpPr>
          <p:cNvPr id="63" name="Прямая со стрелкой 62"/>
          <p:cNvCxnSpPr>
            <a:stCxn id="53" idx="3"/>
            <a:endCxn id="54" idx="1"/>
          </p:cNvCxnSpPr>
          <p:nvPr/>
        </p:nvCxnSpPr>
        <p:spPr>
          <a:xfrm flipV="1">
            <a:off x="3243807" y="3753036"/>
            <a:ext cx="464097" cy="5848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3" idx="3"/>
            <a:endCxn id="55" idx="1"/>
          </p:cNvCxnSpPr>
          <p:nvPr/>
        </p:nvCxnSpPr>
        <p:spPr>
          <a:xfrm flipV="1">
            <a:off x="3243807" y="4185084"/>
            <a:ext cx="464097" cy="152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3" idx="3"/>
            <a:endCxn id="60" idx="1"/>
          </p:cNvCxnSpPr>
          <p:nvPr/>
        </p:nvCxnSpPr>
        <p:spPr>
          <a:xfrm>
            <a:off x="3243807" y="4337844"/>
            <a:ext cx="464094" cy="279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707900" y="1412776"/>
            <a:ext cx="3240359" cy="372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Центра профориентации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035216" y="1412776"/>
            <a:ext cx="875721" cy="372531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2850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998075" y="1412776"/>
            <a:ext cx="966409" cy="372531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cxnSp>
        <p:nvCxnSpPr>
          <p:cNvPr id="65" name="Прямая со стрелкой 64"/>
          <p:cNvCxnSpPr>
            <a:endCxn id="51" idx="1"/>
          </p:cNvCxnSpPr>
          <p:nvPr/>
        </p:nvCxnSpPr>
        <p:spPr>
          <a:xfrm flipV="1">
            <a:off x="3243802" y="1599042"/>
            <a:ext cx="464098" cy="6330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707899" y="4869160"/>
            <a:ext cx="3240359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информационного портала</a:t>
            </a:r>
            <a:endParaRPr lang="ru-RU" sz="13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035215" y="4869160"/>
            <a:ext cx="875721" cy="360040"/>
          </a:xfrm>
          <a:prstGeom prst="rect">
            <a:avLst/>
          </a:prstGeom>
          <a:ln w="2857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250</a:t>
            </a:r>
            <a:endParaRPr lang="ru-RU" sz="1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998074" y="4869160"/>
            <a:ext cx="966409" cy="360040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  <p:cxnSp>
        <p:nvCxnSpPr>
          <p:cNvPr id="71" name="Прямая со стрелкой 70"/>
          <p:cNvCxnSpPr>
            <a:stCxn id="53" idx="3"/>
            <a:endCxn id="67" idx="1"/>
          </p:cNvCxnSpPr>
          <p:nvPr/>
        </p:nvCxnSpPr>
        <p:spPr>
          <a:xfrm>
            <a:off x="3243807" y="4337844"/>
            <a:ext cx="464092" cy="7113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468</Words>
  <Application>Microsoft Office PowerPoint</Application>
  <PresentationFormat>Экран (4:3)</PresentationFormat>
  <Paragraphs>167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</dc:creator>
  <cp:lastModifiedBy>man</cp:lastModifiedBy>
  <cp:revision>36</cp:revision>
  <cp:lastPrinted>2016-03-01T14:41:01Z</cp:lastPrinted>
  <dcterms:created xsi:type="dcterms:W3CDTF">2016-02-29T08:06:59Z</dcterms:created>
  <dcterms:modified xsi:type="dcterms:W3CDTF">2016-03-02T06:33:18Z</dcterms:modified>
</cp:coreProperties>
</file>