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4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11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72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2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8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07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5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3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1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2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7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2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9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14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67F28D3-6DA2-4280-AD42-4587CFAF86FD}" type="datetimeFigureOut">
              <a:rPr lang="ru-RU" smtClean="0"/>
              <a:t>17.04.2016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2AF061B-2904-450E-A4D2-DF7A9BA3B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957432"/>
            <a:ext cx="8825658" cy="75303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дошкольное образовательное учреждение детский сад общеразвивающего вида № 73 г. Томска</a:t>
            </a: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7078" y="2518274"/>
            <a:ext cx="8825658" cy="194615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Теоретическая часть к семинару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«Играем с фигурами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Дьенеша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палочками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Кюизенера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/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квалификационной категории:</a:t>
            </a:r>
          </a:p>
          <a:p>
            <a:pPr algn="r"/>
            <a:r>
              <a:rPr lang="ru-RU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Алиментьева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И.А.</a:t>
            </a: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3" y="2518274"/>
            <a:ext cx="3087446" cy="3638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08703" y="1333947"/>
            <a:ext cx="2305159" cy="36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54954" y="408791"/>
            <a:ext cx="8761413" cy="860611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87276" y="1269402"/>
            <a:ext cx="9176272" cy="5588598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понятие числовой последовательности, состава числа.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Подвести к осознанию отношений «больше – меньше», «право – лево», «между», «длиннее», «выше» и </a:t>
            </a:r>
            <a:r>
              <a:rPr lang="ru-RU" altLang="ru-RU" sz="2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мн.др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Научить делить целое на части и измерять объекты условными мерками, освоить в процессе этой практической деятельности некоторые простейшие виды функциональной зависимости.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Подойти вплотную к сложению, умножению, вычитанию и делению чисел.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психические процессы: восприятие, мышление ( анализ, синтез, классификация, сравнение, логические действия, кодирование и декодирование),  зрительную и слуховую память,  внимание,  воображение, речь.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Способствовать развитию детского творчества, развития фантазии и воображения, познавательной активности.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умение работать в коллективе.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9844">
            <a:off x="8977917" y="3967905"/>
            <a:ext cx="2645893" cy="26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Комплект состоит из пластмассовых призм 10 различных цветов и форм. Наименьшая призма имеет длину 10мм, является кубиком.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90457" y="2033195"/>
            <a:ext cx="4765638" cy="482480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 состав комплекта входят:</a:t>
            </a: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белая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 число 1 - 25 штук,</a:t>
            </a: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розовая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- число 2 - 20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голубая 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– число 3 - 16 штук,</a:t>
            </a: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красная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4 - 12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жёлтая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5 - 10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фиолетовая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6 - 9 штук,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чёрная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7 - 8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бордовая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8 - 7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синяя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9 - 5 штук,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оранжевая</a:t>
            </a:r>
            <a:r>
              <a:rPr lang="ru-RU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– число 10 - 4 штук.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Picture 6" descr="C:\Documents and Settings\Татьяна\Рабочий стол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81" y="1842752"/>
            <a:ext cx="41148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7978">
            <a:off x="9392044" y="4024762"/>
            <a:ext cx="2645893" cy="25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349" y="172121"/>
            <a:ext cx="8761413" cy="201168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lvl="0" algn="ctr" defTabSz="914400" fontAlgn="base">
              <a:spcAft>
                <a:spcPct val="0"/>
              </a:spcAft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каждом из наборов действует правило: чем больше длина палочки, тем больше значение того числа, которое она выражает. Цвета, в которые окрашены палочки, зависят от числовых соотношений, определяемых простыми числами первого десятка натурального ряда чисел. </a:t>
            </a:r>
            <a:b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Каждая палочка - это число, выраженное цветом и величиной.</a:t>
            </a:r>
            <a:b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3" y="1882738"/>
            <a:ext cx="5393266" cy="4442758"/>
          </a:xfrm>
        </p:spPr>
      </p:pic>
      <p:pic>
        <p:nvPicPr>
          <p:cNvPr id="5" name="Picture 6" descr="C:\Documents and Settings\Татьяна\Рабочий стол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55" y="3052445"/>
            <a:ext cx="3986718" cy="380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260" y="2359027"/>
            <a:ext cx="2654577" cy="24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3336">
            <a:off x="8002471" y="1271841"/>
            <a:ext cx="3605029" cy="2428789"/>
          </a:xfrm>
        </p:spPr>
      </p:pic>
      <p:pic>
        <p:nvPicPr>
          <p:cNvPr id="4" name="Picture 8" descr="C:\Documents and Settings\Татьяна\Рабочий стол\Рисунок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2" y="1777451"/>
            <a:ext cx="3797449" cy="483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:\Documents and Settings\Татьяна\Рабочий стол\Рисунок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87" y="1793227"/>
            <a:ext cx="3808206" cy="25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Documents and Settings\Татьяна\Рабочий стол\Рисунок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36" y="3929063"/>
            <a:ext cx="3788490" cy="268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384" y="4390671"/>
            <a:ext cx="3214449" cy="24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8" y="1771995"/>
            <a:ext cx="4555066" cy="3429497"/>
          </a:xfrm>
        </p:spPr>
      </p:pic>
      <p:pic>
        <p:nvPicPr>
          <p:cNvPr id="7" name="Picture 14" descr="C:\Documents and Settings\Татьяна\Рабочий стол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14" y="2957243"/>
            <a:ext cx="3648431" cy="39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184427" y="1327150"/>
            <a:ext cx="4071938" cy="2428875"/>
            <a:chOff x="2001" y="2434"/>
            <a:chExt cx="7949" cy="5227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2001" y="2434"/>
              <a:ext cx="7949" cy="4047"/>
              <a:chOff x="2001" y="2434"/>
              <a:chExt cx="7949" cy="4047"/>
            </a:xfrm>
          </p:grpSpPr>
          <p:grpSp>
            <p:nvGrpSpPr>
              <p:cNvPr id="15" name="Group 4"/>
              <p:cNvGrpSpPr>
                <a:grpSpLocks/>
              </p:cNvGrpSpPr>
              <p:nvPr/>
            </p:nvGrpSpPr>
            <p:grpSpPr bwMode="auto">
              <a:xfrm>
                <a:off x="5981" y="2434"/>
                <a:ext cx="3420" cy="3460"/>
                <a:chOff x="6201" y="2034"/>
                <a:chExt cx="3420" cy="3460"/>
              </a:xfrm>
            </p:grpSpPr>
            <p:sp>
              <p:nvSpPr>
                <p:cNvPr id="28" name="Rectangle 5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3510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tangle 6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119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7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293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235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177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Rectangle 10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61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1"/>
              <p:cNvGrpSpPr>
                <a:grpSpLocks/>
              </p:cNvGrpSpPr>
              <p:nvPr/>
            </p:nvGrpSpPr>
            <p:grpSpPr bwMode="auto">
              <a:xfrm>
                <a:off x="3154" y="3066"/>
                <a:ext cx="1718" cy="1708"/>
                <a:chOff x="3154" y="3066"/>
                <a:chExt cx="1718" cy="1708"/>
              </a:xfrm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4" y="3073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Rectangle 13"/>
                <p:cNvSpPr>
                  <a:spLocks noChangeArrowheads="1"/>
                </p:cNvSpPr>
                <p:nvPr/>
              </p:nvSpPr>
              <p:spPr bwMode="auto">
                <a:xfrm>
                  <a:off x="3154" y="3073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Rectangle 14"/>
                <p:cNvSpPr>
                  <a:spLocks noChangeArrowheads="1"/>
                </p:cNvSpPr>
                <p:nvPr/>
              </p:nvSpPr>
              <p:spPr bwMode="auto">
                <a:xfrm>
                  <a:off x="4305" y="3066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ru-RU" altLang="ru-RU" sz="1800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 rot="5400000">
                <a:off x="3451" y="164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 rot="5400000">
                <a:off x="3443" y="450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61" y="249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 rot="5400000">
                <a:off x="3431" y="394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2034" y="5354"/>
                <a:ext cx="567" cy="56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41" y="4774"/>
                <a:ext cx="567" cy="1134"/>
              </a:xfrm>
              <a:prstGeom prst="rect">
                <a:avLst/>
              </a:prstGeom>
              <a:solidFill>
                <a:srgbClr val="F8C0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 rot="5400000">
                <a:off x="3702" y="4213"/>
                <a:ext cx="567" cy="396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 rot="5400000">
                <a:off x="7682" y="4213"/>
                <a:ext cx="567" cy="396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ru-RU" altLang="ru-RU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 rot="5400000">
              <a:off x="6810" y="681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 rot="5400000">
              <a:off x="6804" y="623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 rot="5400000">
              <a:off x="3410" y="681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 rot="5400000">
              <a:off x="3424" y="623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8081440" y="3550092"/>
            <a:ext cx="3929063" cy="3143250"/>
            <a:chOff x="2241" y="9027"/>
            <a:chExt cx="7961" cy="6274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 rot="-5400000">
              <a:off x="5332" y="9896"/>
              <a:ext cx="567" cy="566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-5400000">
              <a:off x="7078" y="10457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 rot="-5400000">
              <a:off x="3658" y="10450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 rot="-5400000">
              <a:off x="6808" y="10127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>
              <a:off x="6161" y="1301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3381" y="1301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 rot="-5400000">
              <a:off x="3948" y="10147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 rot="5400000">
              <a:off x="9068" y="8460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auto">
            <a:xfrm rot="5400000">
              <a:off x="3955" y="1016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 rot="-5400000">
              <a:off x="6795" y="1016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8501" y="9586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>
              <a:off x="9081" y="959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3981" y="1013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6881" y="1011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 rot="5400000">
              <a:off x="6444" y="144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 rot="-5400000">
              <a:off x="3644" y="144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85" y="4669318"/>
            <a:ext cx="3170576" cy="22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2" y="941395"/>
            <a:ext cx="8761413" cy="7069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слышу – и я забываю, я вижу – и я запоминаю, я делаю – и я понимаю»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738">
            <a:off x="510760" y="2672340"/>
            <a:ext cx="3628729" cy="3279632"/>
          </a:xfr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549561"/>
            <a:ext cx="5931049" cy="40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Блоки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Дьенеша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1" y="2420471"/>
            <a:ext cx="6020397" cy="4066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31" y="2043954"/>
            <a:ext cx="5421854" cy="46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5257" y="419549"/>
            <a:ext cx="2793158" cy="54863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9398" y="968188"/>
            <a:ext cx="4130936" cy="536806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Познакомить с формой, цветом, размером, толщиной объектов.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пространственные представления.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логическое мышление, представление о множестве, операции над  множествами (сравнение, разбиение, классификация, абстрагирование).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умения выявлять свойства в объектах, называть их, адекватно обозначать их отсутствие, обобщать объекты по их свойствам, объяснять сходства и различия объектов, обосновывать свои рассуждения.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знания, умения и навыки, необходимые для самостоятельного решения учебных задач.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познавательные процессы, мыслительные операции.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Воспитывать самостоятельность, инициативу, настойчивость в достижении цели.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творческие способности, воображение, фантазию, способности к моделированию и конструированию.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Развивать психические функции, связанные с речевой деятельностью. </a:t>
            </a:r>
          </a:p>
          <a:p>
            <a:pPr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677">
            <a:off x="5190004" y="774552"/>
            <a:ext cx="6320678" cy="487305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69" y="4658061"/>
            <a:ext cx="2745609" cy="21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834" y="355002"/>
            <a:ext cx="8761413" cy="52712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Логический материал</a:t>
            </a: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585" y="1032733"/>
            <a:ext cx="8825659" cy="556170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Логический материал представляет собой набор из 48 логических блоков, различающихся четырьмя свойствами: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Формой – круг, квадрат, прямоугольник, треугольник;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Цветом – красный, желтый, синий;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Размером – большой, маленький;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Толщиной – толстый, тонкий.</a:t>
            </a: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логических блоков для работы необходимы карточки (5х5 см), на которых условно обозначены свойства блоков (цвет, форма, размер, толщина</a:t>
            </a:r>
            <a:r>
              <a:rPr lang="ru-RU" alt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таких карточек позволяет развивать у детей способность к замещению и моделированию свойств, умение кодировать и декодировать информацию о них. Эти способности и умения развиваются в процессе выполнения разнообразных предметно-игровых действий.</a:t>
            </a:r>
          </a:p>
          <a:p>
            <a:pPr algn="just">
              <a:spcBef>
                <a:spcPct val="0"/>
              </a:spcBef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Карточки-свойства помогают детям перейти от наглядно-образного мышления к наглядно-схематическому, а карточки с отрицанием свойств – мостик к словесно-логическому </a:t>
            </a:r>
            <a:r>
              <a:rPr lang="ru-RU" alt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мышлению.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возраста детей можно использовать не весь комплект, а какую-то его часть: сначала блоки разные по форме и цвету, но одинаковые по размеру и толщине (12 штук), затем разные по форме, цвету и размеру, но одинаковые по толщине (24 штуки) и в конце – полный комплект фигур (48 штук).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44" y="2615602"/>
            <a:ext cx="3021795" cy="30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Карточки кода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049" y="1680633"/>
            <a:ext cx="5082137" cy="295591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04867" y="2495775"/>
            <a:ext cx="3300414" cy="4281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70" y="4636547"/>
            <a:ext cx="2807746" cy="22214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830">
            <a:off x="8457855" y="1000461"/>
            <a:ext cx="3291840" cy="24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512990"/>
            <a:ext cx="8761413" cy="7069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Documents and Settings\Татьяна\Рабочий стол\для работы\МО\davayte_poizra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5" y="1573055"/>
            <a:ext cx="5429250" cy="4886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" name="Picture 4" descr="C:\Documents and Settings\Татьяна\Рабочий стол\для работы\МО\63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077">
            <a:off x="7333489" y="896022"/>
            <a:ext cx="3324343" cy="25521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" name="Picture 2" descr="C:\Documents and Settings\Татьяна\Рабочий стол\для работы\МО\11504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50" y="1148009"/>
            <a:ext cx="3226737" cy="255788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618">
            <a:off x="10141117" y="4092819"/>
            <a:ext cx="1754129" cy="1774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9" name="Picture 3" descr="C:\Documents and Settings\Татьяна\Рабочий стол\для работы\МО\809_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08" y="3705890"/>
            <a:ext cx="3809929" cy="31014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223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07908"/>
            <a:ext cx="8761413" cy="70696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Палочки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Кюизенера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481">
            <a:off x="451820" y="1748308"/>
            <a:ext cx="5260490" cy="4615031"/>
          </a:xfrm>
        </p:spPr>
      </p:pic>
      <p:pic>
        <p:nvPicPr>
          <p:cNvPr id="5" name="Picture 4" descr="C:\Documents and Settings\Татьяна\Рабочий стол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749">
            <a:off x="5963360" y="1530969"/>
            <a:ext cx="4072434" cy="4602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046" y="4577640"/>
            <a:ext cx="264554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6066" y="290457"/>
            <a:ext cx="3431689" cy="47333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Цветные числа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29" y="1463041"/>
            <a:ext cx="6084010" cy="521745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1365" y="1065008"/>
            <a:ext cx="5002306" cy="570155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285750" lvl="0" indent="-285750"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Бельгийский учитель начальной школы Джордж 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Кюизинер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(1891-1976) разработал универсальный дидактический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 для развития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детей математических способностей. В 1952 году он опубликовал книгу "Числа и цвета", посвященную своему пособию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счетные палочки, которые еще называют «числа в цвете», цветными палочками, цветными числами, цветными линеечками. </a:t>
            </a:r>
            <a:endParaRPr lang="ru-RU" alt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696" y="29653"/>
            <a:ext cx="1635689" cy="15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259</TotalTime>
  <Words>722</Words>
  <Application>Microsoft Office PowerPoint</Application>
  <PresentationFormat>Широкоэкранный</PresentationFormat>
  <Paragraphs>57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</vt:lpstr>
      <vt:lpstr>Wingdings 3</vt:lpstr>
      <vt:lpstr>Ион (конференц-зал)</vt:lpstr>
      <vt:lpstr>Муниципальное автономное дошкольное образовательное учреждение детский сад общеразвивающего вида № 73 г. Томска</vt:lpstr>
      <vt:lpstr>«Я слышу – и я забываю, я вижу – и я запоминаю, я делаю – и я понимаю»</vt:lpstr>
      <vt:lpstr>Блоки Дьенеша</vt:lpstr>
      <vt:lpstr>Задачи:</vt:lpstr>
      <vt:lpstr>Логический материал</vt:lpstr>
      <vt:lpstr>Карточки кода</vt:lpstr>
      <vt:lpstr>Методическое обеспечение</vt:lpstr>
      <vt:lpstr>Палочки Кюизенера</vt:lpstr>
      <vt:lpstr>Цветные числа</vt:lpstr>
      <vt:lpstr>Задачи:</vt:lpstr>
      <vt:lpstr>Комплект состоит из пластмассовых призм 10 различных цветов и форм. Наименьшая призма имеет длину 10мм, является кубиком. </vt:lpstr>
      <vt:lpstr>В каждом из наборов действует правило: чем больше длина палочки, тем больше значение того числа, которое она выражает. Цвета, в которые окрашены палочки, зависят от числовых соотношений, определяемых простыми числами первого десятка натурального ряда чисел.  Каждая палочка - это число, выраженное цветом и величиной.  </vt:lpstr>
      <vt:lpstr>Методическое обеспечение</vt:lpstr>
      <vt:lpstr>Примеры использования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Инна</cp:lastModifiedBy>
  <cp:revision>37</cp:revision>
  <dcterms:created xsi:type="dcterms:W3CDTF">2016-04-14T13:10:58Z</dcterms:created>
  <dcterms:modified xsi:type="dcterms:W3CDTF">2016-04-17T11:28:33Z</dcterms:modified>
</cp:coreProperties>
</file>