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3" r:id="rId1"/>
  </p:sldMasterIdLst>
  <p:notesMasterIdLst>
    <p:notesMasterId r:id="rId9"/>
  </p:notesMasterIdLst>
  <p:sldIdLst>
    <p:sldId id="256" r:id="rId2"/>
    <p:sldId id="257" r:id="rId3"/>
    <p:sldId id="258" r:id="rId4"/>
    <p:sldId id="261" r:id="rId5"/>
    <p:sldId id="264" r:id="rId6"/>
    <p:sldId id="260" r:id="rId7"/>
    <p:sldId id="266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5652" autoAdjust="0"/>
  </p:normalViewPr>
  <p:slideViewPr>
    <p:cSldViewPr snapToGrid="0">
      <p:cViewPr varScale="1">
        <p:scale>
          <a:sx n="75" d="100"/>
          <a:sy n="75" d="100"/>
        </p:scale>
        <p:origin x="-946" y="-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57ED7E-5B25-4DBE-8B20-7CCB32EF8F1B}" type="datetimeFigureOut">
              <a:rPr lang="ru-RU" smtClean="0"/>
              <a:pPr/>
              <a:t>01.11.2022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784D04-144F-42E5-BDB1-24C8E184C8B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867460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784D04-144F-42E5-BDB1-24C8E184C8BA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415540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784D04-144F-42E5-BDB1-24C8E184C8BA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293714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1FFAF-44D1-4FCE-A035-87A18E1EB378}" type="datetimeFigureOut">
              <a:rPr lang="ru-RU" smtClean="0"/>
              <a:pPr/>
              <a:t>01.11.2022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3F9E6-9DB9-42A1-90FC-DF4C10BC664D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361574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1FFAF-44D1-4FCE-A035-87A18E1EB378}" type="datetimeFigureOut">
              <a:rPr lang="ru-RU" smtClean="0"/>
              <a:pPr/>
              <a:t>01.11.2022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3F9E6-9DB9-42A1-90FC-DF4C10BC664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72445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1FFAF-44D1-4FCE-A035-87A18E1EB378}" type="datetimeFigureOut">
              <a:rPr lang="ru-RU" smtClean="0"/>
              <a:pPr/>
              <a:t>01.11.2022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3F9E6-9DB9-42A1-90FC-DF4C10BC664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936499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1FFAF-44D1-4FCE-A035-87A18E1EB378}" type="datetimeFigureOut">
              <a:rPr lang="ru-RU" smtClean="0"/>
              <a:pPr/>
              <a:t>01.11.2022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3F9E6-9DB9-42A1-90FC-DF4C10BC664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30889494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1FFAF-44D1-4FCE-A035-87A18E1EB378}" type="datetimeFigureOut">
              <a:rPr lang="ru-RU" smtClean="0"/>
              <a:pPr/>
              <a:t>01.11.2022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3F9E6-9DB9-42A1-90FC-DF4C10BC664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042111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1FFAF-44D1-4FCE-A035-87A18E1EB378}" type="datetimeFigureOut">
              <a:rPr lang="ru-RU" smtClean="0"/>
              <a:pPr/>
              <a:t>01.11.2022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3F9E6-9DB9-42A1-90FC-DF4C10BC664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32114923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1FFAF-44D1-4FCE-A035-87A18E1EB378}" type="datetimeFigureOut">
              <a:rPr lang="ru-RU" smtClean="0"/>
              <a:pPr/>
              <a:t>01.11.2022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3F9E6-9DB9-42A1-90FC-DF4C10BC664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297945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1FFAF-44D1-4FCE-A035-87A18E1EB378}" type="datetimeFigureOut">
              <a:rPr lang="ru-RU" smtClean="0"/>
              <a:pPr/>
              <a:t>01.11.2022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3F9E6-9DB9-42A1-90FC-DF4C10BC664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632830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1FFAF-44D1-4FCE-A035-87A18E1EB378}" type="datetimeFigureOut">
              <a:rPr lang="ru-RU" smtClean="0"/>
              <a:pPr/>
              <a:t>01.11.2022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3F9E6-9DB9-42A1-90FC-DF4C10BC664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24780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1FFAF-44D1-4FCE-A035-87A18E1EB378}" type="datetimeFigureOut">
              <a:rPr lang="ru-RU" smtClean="0"/>
              <a:pPr/>
              <a:t>01.11.2022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3F9E6-9DB9-42A1-90FC-DF4C10BC664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0214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1FFAF-44D1-4FCE-A035-87A18E1EB378}" type="datetimeFigureOut">
              <a:rPr lang="ru-RU" smtClean="0"/>
              <a:pPr/>
              <a:t>01.11.2022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3F9E6-9DB9-42A1-90FC-DF4C10BC664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80109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1FFAF-44D1-4FCE-A035-87A18E1EB378}" type="datetimeFigureOut">
              <a:rPr lang="ru-RU" smtClean="0"/>
              <a:pPr/>
              <a:t>01.11.2022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3F9E6-9DB9-42A1-90FC-DF4C10BC664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03726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1FFAF-44D1-4FCE-A035-87A18E1EB378}" type="datetimeFigureOut">
              <a:rPr lang="ru-RU" smtClean="0"/>
              <a:pPr/>
              <a:t>01.11.2022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3F9E6-9DB9-42A1-90FC-DF4C10BC664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04097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1FFAF-44D1-4FCE-A035-87A18E1EB378}" type="datetimeFigureOut">
              <a:rPr lang="ru-RU" smtClean="0"/>
              <a:pPr/>
              <a:t>01.11.2022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3F9E6-9DB9-42A1-90FC-DF4C10BC664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95720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1FFAF-44D1-4FCE-A035-87A18E1EB378}" type="datetimeFigureOut">
              <a:rPr lang="ru-RU" smtClean="0"/>
              <a:pPr/>
              <a:t>01.11.2022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3F9E6-9DB9-42A1-90FC-DF4C10BC664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292709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1FFAF-44D1-4FCE-A035-87A18E1EB378}" type="datetimeFigureOut">
              <a:rPr lang="ru-RU" smtClean="0"/>
              <a:pPr/>
              <a:t>01.11.2022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3F9E6-9DB9-42A1-90FC-DF4C10BC664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34913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1FFAF-44D1-4FCE-A035-87A18E1EB378}" type="datetimeFigureOut">
              <a:rPr lang="ru-RU" smtClean="0"/>
              <a:pPr/>
              <a:t>01.11.2022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3F9E6-9DB9-42A1-90FC-DF4C10BC664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93837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8000">
              <a:schemeClr val="bg2">
                <a:lumMod val="40000"/>
                <a:lumOff val="60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D61FFAF-44D1-4FCE-A035-87A18E1EB378}" type="datetimeFigureOut">
              <a:rPr lang="ru-RU" smtClean="0"/>
              <a:pPr/>
              <a:t>01.11.2022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FF3F9E6-9DB9-42A1-90FC-DF4C10BC664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0078439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64" r:id="rId1"/>
    <p:sldLayoutId id="2147483865" r:id="rId2"/>
    <p:sldLayoutId id="2147483866" r:id="rId3"/>
    <p:sldLayoutId id="2147483867" r:id="rId4"/>
    <p:sldLayoutId id="2147483868" r:id="rId5"/>
    <p:sldLayoutId id="2147483869" r:id="rId6"/>
    <p:sldLayoutId id="2147483870" r:id="rId7"/>
    <p:sldLayoutId id="2147483871" r:id="rId8"/>
    <p:sldLayoutId id="2147483872" r:id="rId9"/>
    <p:sldLayoutId id="2147483873" r:id="rId10"/>
    <p:sldLayoutId id="2147483874" r:id="rId11"/>
    <p:sldLayoutId id="2147483875" r:id="rId12"/>
    <p:sldLayoutId id="2147483876" r:id="rId13"/>
    <p:sldLayoutId id="2147483877" r:id="rId14"/>
    <p:sldLayoutId id="2147483878" r:id="rId15"/>
    <p:sldLayoutId id="2147483879" r:id="rId16"/>
    <p:sldLayoutId id="214748388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5120" y="914400"/>
            <a:ext cx="11328400" cy="4201477"/>
          </a:xfrm>
        </p:spPr>
        <p:txBody>
          <a:bodyPr>
            <a:noAutofit/>
          </a:bodyPr>
          <a:lstStyle/>
          <a:p>
            <a:pPr algn="ctr"/>
            <a:r>
              <a:rPr lang="ru-RU" sz="5400" b="1" dirty="0" smtClean="0">
                <a:solidFill>
                  <a:srgbClr val="002060"/>
                </a:solidFill>
              </a:rPr>
              <a:t>Работа со слабоуспевающими.</a:t>
            </a:r>
            <a:br>
              <a:rPr lang="ru-RU" sz="5400" b="1" dirty="0" smtClean="0">
                <a:solidFill>
                  <a:srgbClr val="002060"/>
                </a:solidFill>
              </a:rPr>
            </a:br>
            <a:r>
              <a:rPr lang="ru-RU" sz="5400" b="1" dirty="0" err="1" smtClean="0">
                <a:solidFill>
                  <a:srgbClr val="002060"/>
                </a:solidFill>
              </a:rPr>
              <a:t>Преодаление</a:t>
            </a:r>
            <a:r>
              <a:rPr lang="ru-RU" sz="5400" b="1" dirty="0" smtClean="0">
                <a:solidFill>
                  <a:srgbClr val="002060"/>
                </a:solidFill>
              </a:rPr>
              <a:t> </a:t>
            </a:r>
            <a:r>
              <a:rPr lang="ru-RU" sz="5400" b="1" dirty="0" err="1" smtClean="0">
                <a:solidFill>
                  <a:srgbClr val="002060"/>
                </a:solidFill>
              </a:rPr>
              <a:t>неуспешности</a:t>
            </a:r>
            <a:r>
              <a:rPr lang="en-US" sz="5400" b="1" dirty="0" smtClean="0">
                <a:solidFill>
                  <a:srgbClr val="002060"/>
                </a:solidFill>
              </a:rPr>
              <a:t/>
            </a:r>
            <a:br>
              <a:rPr lang="en-US" sz="5400" b="1" dirty="0" smtClean="0">
                <a:solidFill>
                  <a:srgbClr val="002060"/>
                </a:solidFill>
              </a:rPr>
            </a:br>
            <a:r>
              <a:rPr lang="ru-RU" sz="5400" b="1" dirty="0" smtClean="0">
                <a:solidFill>
                  <a:srgbClr val="002060"/>
                </a:solidFill>
              </a:rPr>
              <a:t>МБОУ «СОШ № 84»</a:t>
            </a:r>
            <a:endParaRPr lang="ru-RU" sz="5400" b="1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782560" y="5290339"/>
            <a:ext cx="4072238" cy="1232381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dirty="0" smtClean="0"/>
              <a:t>МБОУ «СОШ №84»</a:t>
            </a:r>
          </a:p>
          <a:p>
            <a:r>
              <a:rPr lang="ru-RU" dirty="0" smtClean="0"/>
              <a:t> Руководитель МО учителей </a:t>
            </a:r>
            <a:r>
              <a:rPr lang="ru-RU" dirty="0" smtClean="0"/>
              <a:t>математики Фадеева </a:t>
            </a:r>
            <a:r>
              <a:rPr lang="ru-RU" dirty="0" smtClean="0"/>
              <a:t>З.А.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135120" y="6065520"/>
            <a:ext cx="1486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31.10.2022г.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93014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2" y="146959"/>
            <a:ext cx="8534400" cy="832756"/>
          </a:xfrm>
        </p:spPr>
        <p:txBody>
          <a:bodyPr/>
          <a:lstStyle/>
          <a:p>
            <a:r>
              <a:rPr lang="ru-RU" dirty="0" smtClean="0"/>
              <a:t>Дополнительный резервы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4211" y="1257300"/>
            <a:ext cx="9733417" cy="4737099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1.  Планирование учебного времени по предмету математика (количество часов – учебный план)</a:t>
            </a:r>
          </a:p>
          <a:p>
            <a:r>
              <a:rPr lang="ru-RU" sz="2800" b="1" dirty="0" smtClean="0"/>
              <a:t>2. Дополнительные часы (за счёт внеурочной деятельности)</a:t>
            </a:r>
          </a:p>
          <a:p>
            <a:r>
              <a:rPr lang="ru-RU" sz="2800" b="1" dirty="0" smtClean="0"/>
              <a:t>3. Индивидуальная карта ученика (анализ ВПР)</a:t>
            </a:r>
          </a:p>
          <a:p>
            <a:r>
              <a:rPr lang="ru-RU" sz="2800" b="1" dirty="0" smtClean="0"/>
              <a:t>4. Решение педагогических затруднений (проведение совещаний, семинаров по теме «Причины </a:t>
            </a:r>
            <a:r>
              <a:rPr lang="ru-RU" sz="2800" b="1" dirty="0" err="1" smtClean="0"/>
              <a:t>неуспешности</a:t>
            </a:r>
            <a:r>
              <a:rPr lang="ru-RU" sz="2800" b="1" dirty="0" smtClean="0"/>
              <a:t> учащихся при проведении контрольных срезов по предметам»)</a:t>
            </a:r>
          </a:p>
          <a:p>
            <a:r>
              <a:rPr lang="ru-RU" sz="2800" b="1" dirty="0" smtClean="0"/>
              <a:t>5. Работа психолога со </a:t>
            </a:r>
            <a:r>
              <a:rPr lang="ru-RU" sz="2800" b="1" dirty="0" err="1" smtClean="0"/>
              <a:t>слабоспевающими</a:t>
            </a:r>
            <a:r>
              <a:rPr lang="ru-RU" sz="2800" b="1" dirty="0" smtClean="0"/>
              <a:t> и отстающими учениками (выделены отдельные часы)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xmlns="" val="2491143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81308" y="365125"/>
            <a:ext cx="10372491" cy="660787"/>
          </a:xfrm>
        </p:spPr>
        <p:txBody>
          <a:bodyPr>
            <a:normAutofit/>
          </a:bodyPr>
          <a:lstStyle/>
          <a:p>
            <a:r>
              <a:rPr lang="ru-RU" dirty="0" smtClean="0"/>
              <a:t>Математика ВПР 6 класс (2019)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15535" y="4315523"/>
            <a:ext cx="11269635" cy="2297547"/>
          </a:xfrm>
        </p:spPr>
        <p:txBody>
          <a:bodyPr>
            <a:normAutofit fontScale="85000" lnSpcReduction="10000"/>
          </a:bodyPr>
          <a:lstStyle/>
          <a:p>
            <a:endParaRPr lang="ru-RU" dirty="0" smtClean="0"/>
          </a:p>
          <a:p>
            <a:r>
              <a:rPr lang="ru-RU" dirty="0" smtClean="0"/>
              <a:t>  </a:t>
            </a:r>
            <a:r>
              <a:rPr lang="ru-RU" sz="2800" dirty="0" smtClean="0"/>
              <a:t>Понизили (Отметка &lt; Отметка по журналу) %	         36        65,45%</a:t>
            </a:r>
          </a:p>
          <a:p>
            <a:r>
              <a:rPr lang="ru-RU" sz="2800" dirty="0" smtClean="0"/>
              <a:t>  Подтвердили (Отметка = Отметке по журналу) %    14        25,45%</a:t>
            </a:r>
          </a:p>
          <a:p>
            <a:r>
              <a:rPr lang="ru-RU" sz="2800" dirty="0" smtClean="0"/>
              <a:t>  Повысили (Отметка &gt; Отметка по журналу) %	           5	 9,09%</a:t>
            </a:r>
            <a:endParaRPr lang="ru-RU" sz="2800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737199980"/>
              </p:ext>
            </p:extLst>
          </p:nvPr>
        </p:nvGraphicFramePr>
        <p:xfrm>
          <a:off x="571499" y="1025912"/>
          <a:ext cx="11185074" cy="382367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63435">
                  <a:extLst>
                    <a:ext uri="{9D8B030D-6E8A-4147-A177-3AD203B41FA5}">
                      <a16:colId xmlns:a16="http://schemas.microsoft.com/office/drawing/2014/main" xmlns="" val="3800922113"/>
                    </a:ext>
                  </a:extLst>
                </a:gridCol>
                <a:gridCol w="961705">
                  <a:extLst>
                    <a:ext uri="{9D8B030D-6E8A-4147-A177-3AD203B41FA5}">
                      <a16:colId xmlns:a16="http://schemas.microsoft.com/office/drawing/2014/main" xmlns="" val="3075306584"/>
                    </a:ext>
                  </a:extLst>
                </a:gridCol>
                <a:gridCol w="961705">
                  <a:extLst>
                    <a:ext uri="{9D8B030D-6E8A-4147-A177-3AD203B41FA5}">
                      <a16:colId xmlns:a16="http://schemas.microsoft.com/office/drawing/2014/main" xmlns="" val="2935528659"/>
                    </a:ext>
                  </a:extLst>
                </a:gridCol>
                <a:gridCol w="773162">
                  <a:extLst>
                    <a:ext uri="{9D8B030D-6E8A-4147-A177-3AD203B41FA5}">
                      <a16:colId xmlns:a16="http://schemas.microsoft.com/office/drawing/2014/main" xmlns="" val="122787172"/>
                    </a:ext>
                  </a:extLst>
                </a:gridCol>
                <a:gridCol w="773162">
                  <a:extLst>
                    <a:ext uri="{9D8B030D-6E8A-4147-A177-3AD203B41FA5}">
                      <a16:colId xmlns:a16="http://schemas.microsoft.com/office/drawing/2014/main" xmlns="" val="3707686165"/>
                    </a:ext>
                  </a:extLst>
                </a:gridCol>
                <a:gridCol w="773162">
                  <a:extLst>
                    <a:ext uri="{9D8B030D-6E8A-4147-A177-3AD203B41FA5}">
                      <a16:colId xmlns:a16="http://schemas.microsoft.com/office/drawing/2014/main" xmlns="" val="2831968253"/>
                    </a:ext>
                  </a:extLst>
                </a:gridCol>
                <a:gridCol w="773162">
                  <a:extLst>
                    <a:ext uri="{9D8B030D-6E8A-4147-A177-3AD203B41FA5}">
                      <a16:colId xmlns:a16="http://schemas.microsoft.com/office/drawing/2014/main" xmlns="" val="4070941657"/>
                    </a:ext>
                  </a:extLst>
                </a:gridCol>
                <a:gridCol w="961705">
                  <a:extLst>
                    <a:ext uri="{9D8B030D-6E8A-4147-A177-3AD203B41FA5}">
                      <a16:colId xmlns:a16="http://schemas.microsoft.com/office/drawing/2014/main" xmlns="" val="4094824665"/>
                    </a:ext>
                  </a:extLst>
                </a:gridCol>
                <a:gridCol w="773162">
                  <a:extLst>
                    <a:ext uri="{9D8B030D-6E8A-4147-A177-3AD203B41FA5}">
                      <a16:colId xmlns:a16="http://schemas.microsoft.com/office/drawing/2014/main" xmlns="" val="2598944991"/>
                    </a:ext>
                  </a:extLst>
                </a:gridCol>
                <a:gridCol w="773162">
                  <a:extLst>
                    <a:ext uri="{9D8B030D-6E8A-4147-A177-3AD203B41FA5}">
                      <a16:colId xmlns:a16="http://schemas.microsoft.com/office/drawing/2014/main" xmlns="" val="148029861"/>
                    </a:ext>
                  </a:extLst>
                </a:gridCol>
                <a:gridCol w="773162">
                  <a:extLst>
                    <a:ext uri="{9D8B030D-6E8A-4147-A177-3AD203B41FA5}">
                      <a16:colId xmlns:a16="http://schemas.microsoft.com/office/drawing/2014/main" xmlns="" val="1551431334"/>
                    </a:ext>
                  </a:extLst>
                </a:gridCol>
                <a:gridCol w="773162">
                  <a:extLst>
                    <a:ext uri="{9D8B030D-6E8A-4147-A177-3AD203B41FA5}">
                      <a16:colId xmlns:a16="http://schemas.microsoft.com/office/drawing/2014/main" xmlns="" val="593841396"/>
                    </a:ext>
                  </a:extLst>
                </a:gridCol>
                <a:gridCol w="1051228">
                  <a:extLst>
                    <a:ext uri="{9D8B030D-6E8A-4147-A177-3AD203B41FA5}">
                      <a16:colId xmlns:a16="http://schemas.microsoft.com/office/drawing/2014/main" xmlns="" val="2529712421"/>
                    </a:ext>
                  </a:extLst>
                </a:gridCol>
              </a:tblGrid>
              <a:tr h="653710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/>
                        <a:t>Класс</a:t>
                      </a:r>
                    </a:p>
                  </a:txBody>
                  <a:tcPr marL="47625" marR="47625" marT="47625" marB="47625" anchor="ctr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/>
                        <a:t>По списку</a:t>
                      </a:r>
                    </a:p>
                  </a:txBody>
                  <a:tcPr marL="9525" marR="9525" marT="9525" marB="9525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/>
                        <a:t>Выполняли работу</a:t>
                      </a:r>
                    </a:p>
                  </a:txBody>
                  <a:tcPr marL="9525" marR="9525" marT="9525" marB="9525"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/>
                        <a:t>Итоги III четверти</a:t>
                      </a:r>
                    </a:p>
                  </a:txBody>
                  <a:tcPr marL="47625" marR="47625" marT="47625" marB="47625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/>
                        <a:t>Качество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/>
                        <a:t>знаний</a:t>
                      </a:r>
                    </a:p>
                  </a:txBody>
                  <a:tcPr marL="47625" marR="47625" marT="47625" marB="47625" anchor="ctr"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/>
                        <a:t>Итоги ВПР</a:t>
                      </a:r>
                    </a:p>
                  </a:txBody>
                  <a:tcPr marL="47625" marR="47625" marT="47625" marB="47625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/>
                        <a:t>Качество</a:t>
                      </a:r>
                      <a:br>
                        <a:rPr lang="ru-RU" sz="2000" dirty="0"/>
                      </a:br>
                      <a:r>
                        <a:rPr lang="ru-RU" sz="2000" dirty="0"/>
                        <a:t>знаний</a:t>
                      </a:r>
                    </a:p>
                  </a:txBody>
                  <a:tcPr marL="47625" marR="47625" marT="47625" marB="47625" anchor="ctr"/>
                </a:tc>
                <a:extLst>
                  <a:ext uri="{0D108BD9-81ED-4DB2-BD59-A6C34878D82A}">
                    <a16:rowId xmlns:a16="http://schemas.microsoft.com/office/drawing/2014/main" xmlns="" val="888044802"/>
                  </a:ext>
                </a:extLst>
              </a:tr>
              <a:tr h="120883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/>
                        <a:t>   «</a:t>
                      </a:r>
                      <a:r>
                        <a:rPr lang="ru-RU" sz="2000" dirty="0"/>
                        <a:t>5»</a:t>
                      </a: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/>
                        <a:t>  «</a:t>
                      </a:r>
                      <a:r>
                        <a:rPr lang="ru-RU" sz="2000" dirty="0"/>
                        <a:t>4»</a:t>
                      </a: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/>
                        <a:t>«3»</a:t>
                      </a: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/>
                        <a:t>  «</a:t>
                      </a:r>
                      <a:r>
                        <a:rPr lang="ru-RU" sz="2000" dirty="0"/>
                        <a:t>2»</a:t>
                      </a:r>
                    </a:p>
                  </a:txBody>
                  <a:tcPr marL="47625" marR="47625" marT="47625" marB="47625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/>
                        <a:t>   «</a:t>
                      </a:r>
                      <a:r>
                        <a:rPr lang="ru-RU" sz="2000" dirty="0"/>
                        <a:t>5»</a:t>
                      </a: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/>
                        <a:t>   «</a:t>
                      </a:r>
                      <a:r>
                        <a:rPr lang="ru-RU" sz="2000" dirty="0"/>
                        <a:t>4»</a:t>
                      </a: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/>
                        <a:t>   «</a:t>
                      </a:r>
                      <a:r>
                        <a:rPr lang="ru-RU" sz="2000" dirty="0"/>
                        <a:t>3»</a:t>
                      </a: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/>
                        <a:t>   «</a:t>
                      </a:r>
                      <a:r>
                        <a:rPr lang="ru-RU" sz="2000" dirty="0"/>
                        <a:t>2»</a:t>
                      </a:r>
                    </a:p>
                  </a:txBody>
                  <a:tcPr marL="47625" marR="47625" marT="47625" marB="47625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0111478"/>
                  </a:ext>
                </a:extLst>
              </a:tr>
              <a:tr h="6537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/>
                        <a:t>6 «А»</a:t>
                      </a: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/>
                        <a:t>19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/>
                        <a:t>18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/>
                        <a:t>4</a:t>
                      </a: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/>
                        <a:t>6</a:t>
                      </a: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/>
                        <a:t>7</a:t>
                      </a: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/>
                        <a:t>1</a:t>
                      </a: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/>
                        <a:t>52,6</a:t>
                      </a: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smtClean="0"/>
                        <a:t>     3</a:t>
                      </a:r>
                      <a:endParaRPr lang="ru-RU" sz="2000" dirty="0"/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smtClean="0"/>
                        <a:t>     6</a:t>
                      </a:r>
                      <a:endParaRPr lang="ru-RU" sz="2000" dirty="0"/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smtClean="0"/>
                        <a:t>     5</a:t>
                      </a:r>
                      <a:endParaRPr lang="ru-RU" sz="2000" dirty="0"/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smtClean="0"/>
                        <a:t>     4</a:t>
                      </a:r>
                      <a:endParaRPr lang="ru-RU" sz="2000" dirty="0"/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smtClean="0"/>
                        <a:t>    50,0</a:t>
                      </a:r>
                      <a:endParaRPr lang="ru-RU" sz="2000" dirty="0"/>
                    </a:p>
                  </a:txBody>
                  <a:tcPr marL="47625" marR="47625" marT="47625" marB="47625"/>
                </a:tc>
                <a:extLst>
                  <a:ext uri="{0D108BD9-81ED-4DB2-BD59-A6C34878D82A}">
                    <a16:rowId xmlns:a16="http://schemas.microsoft.com/office/drawing/2014/main" xmlns="" val="2280145261"/>
                  </a:ext>
                </a:extLst>
              </a:tr>
              <a:tr h="6537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/>
                        <a:t>6 «Б»</a:t>
                      </a: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/>
                        <a:t>23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/>
                        <a:t>17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/>
                        <a:t>0</a:t>
                      </a: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/>
                        <a:t>6</a:t>
                      </a: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/>
                        <a:t>11</a:t>
                      </a: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/>
                        <a:t>0</a:t>
                      </a: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/>
                        <a:t>26,1</a:t>
                      </a: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/>
                        <a:t>0</a:t>
                      </a: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/>
                        <a:t>0</a:t>
                      </a: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/>
                        <a:t>3</a:t>
                      </a: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/>
                        <a:t>14</a:t>
                      </a: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/>
                        <a:t>0,0</a:t>
                      </a:r>
                    </a:p>
                  </a:txBody>
                  <a:tcPr marL="47625" marR="47625" marT="47625" marB="47625" anchor="ctr"/>
                </a:tc>
                <a:extLst>
                  <a:ext uri="{0D108BD9-81ED-4DB2-BD59-A6C34878D82A}">
                    <a16:rowId xmlns:a16="http://schemas.microsoft.com/office/drawing/2014/main" xmlns="" val="2210919441"/>
                  </a:ext>
                </a:extLst>
              </a:tr>
              <a:tr h="6537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/>
                        <a:t>6 «В»</a:t>
                      </a: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/>
                        <a:t>23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/>
                        <a:t>20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/>
                        <a:t>0</a:t>
                      </a: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/>
                        <a:t>1</a:t>
                      </a: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/>
                        <a:t>17</a:t>
                      </a: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/>
                        <a:t>2</a:t>
                      </a: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/>
                        <a:t>4,3</a:t>
                      </a: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/>
                        <a:t>0</a:t>
                      </a: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/>
                        <a:t>2</a:t>
                      </a: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/>
                        <a:t>4</a:t>
                      </a: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/>
                        <a:t>14</a:t>
                      </a: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/>
                        <a:t>10,0</a:t>
                      </a:r>
                    </a:p>
                  </a:txBody>
                  <a:tcPr marL="47625" marR="47625" marT="47625" marB="47625" anchor="ctr"/>
                </a:tc>
                <a:extLst>
                  <a:ext uri="{0D108BD9-81ED-4DB2-BD59-A6C34878D82A}">
                    <a16:rowId xmlns:a16="http://schemas.microsoft.com/office/drawing/2014/main" xmlns="" val="37593262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161932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3697" y="172995"/>
            <a:ext cx="11533074" cy="908673"/>
          </a:xfrm>
        </p:spPr>
        <p:txBody>
          <a:bodyPr>
            <a:normAutofit fontScale="90000"/>
          </a:bodyPr>
          <a:lstStyle/>
          <a:p>
            <a:r>
              <a:rPr lang="ru-RU" dirty="0"/>
              <a:t>Математика ВПР </a:t>
            </a:r>
            <a:r>
              <a:rPr lang="ru-RU" dirty="0" smtClean="0"/>
              <a:t>8 класс (за курс 7 класса) </a:t>
            </a:r>
            <a:r>
              <a:rPr lang="ru-RU" sz="3600" dirty="0" smtClean="0"/>
              <a:t>2022г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587298896"/>
              </p:ext>
            </p:extLst>
          </p:nvPr>
        </p:nvGraphicFramePr>
        <p:xfrm>
          <a:off x="838193" y="981306"/>
          <a:ext cx="10515606" cy="34686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29482">
                  <a:extLst>
                    <a:ext uri="{9D8B030D-6E8A-4147-A177-3AD203B41FA5}">
                      <a16:colId xmlns:a16="http://schemas.microsoft.com/office/drawing/2014/main" xmlns="" val="1588644466"/>
                    </a:ext>
                  </a:extLst>
                </a:gridCol>
                <a:gridCol w="439335">
                  <a:extLst>
                    <a:ext uri="{9D8B030D-6E8A-4147-A177-3AD203B41FA5}">
                      <a16:colId xmlns:a16="http://schemas.microsoft.com/office/drawing/2014/main" xmlns="" val="607761364"/>
                    </a:ext>
                  </a:extLst>
                </a:gridCol>
                <a:gridCol w="594394">
                  <a:extLst>
                    <a:ext uri="{9D8B030D-6E8A-4147-A177-3AD203B41FA5}">
                      <a16:colId xmlns:a16="http://schemas.microsoft.com/office/drawing/2014/main" xmlns="" val="3926134784"/>
                    </a:ext>
                  </a:extLst>
                </a:gridCol>
                <a:gridCol w="594394">
                  <a:extLst>
                    <a:ext uri="{9D8B030D-6E8A-4147-A177-3AD203B41FA5}">
                      <a16:colId xmlns:a16="http://schemas.microsoft.com/office/drawing/2014/main" xmlns="" val="2712448109"/>
                    </a:ext>
                  </a:extLst>
                </a:gridCol>
                <a:gridCol w="594394">
                  <a:extLst>
                    <a:ext uri="{9D8B030D-6E8A-4147-A177-3AD203B41FA5}">
                      <a16:colId xmlns:a16="http://schemas.microsoft.com/office/drawing/2014/main" xmlns="" val="2584293330"/>
                    </a:ext>
                  </a:extLst>
                </a:gridCol>
                <a:gridCol w="594394">
                  <a:extLst>
                    <a:ext uri="{9D8B030D-6E8A-4147-A177-3AD203B41FA5}">
                      <a16:colId xmlns:a16="http://schemas.microsoft.com/office/drawing/2014/main" xmlns="" val="1461030392"/>
                    </a:ext>
                  </a:extLst>
                </a:gridCol>
                <a:gridCol w="594394">
                  <a:extLst>
                    <a:ext uri="{9D8B030D-6E8A-4147-A177-3AD203B41FA5}">
                      <a16:colId xmlns:a16="http://schemas.microsoft.com/office/drawing/2014/main" xmlns="" val="2508397731"/>
                    </a:ext>
                  </a:extLst>
                </a:gridCol>
                <a:gridCol w="594394">
                  <a:extLst>
                    <a:ext uri="{9D8B030D-6E8A-4147-A177-3AD203B41FA5}">
                      <a16:colId xmlns:a16="http://schemas.microsoft.com/office/drawing/2014/main" xmlns="" val="2940294762"/>
                    </a:ext>
                  </a:extLst>
                </a:gridCol>
                <a:gridCol w="594394">
                  <a:extLst>
                    <a:ext uri="{9D8B030D-6E8A-4147-A177-3AD203B41FA5}">
                      <a16:colId xmlns:a16="http://schemas.microsoft.com/office/drawing/2014/main" xmlns="" val="3345618261"/>
                    </a:ext>
                  </a:extLst>
                </a:gridCol>
                <a:gridCol w="594394">
                  <a:extLst>
                    <a:ext uri="{9D8B030D-6E8A-4147-A177-3AD203B41FA5}">
                      <a16:colId xmlns:a16="http://schemas.microsoft.com/office/drawing/2014/main" xmlns="" val="1942571205"/>
                    </a:ext>
                  </a:extLst>
                </a:gridCol>
                <a:gridCol w="594394">
                  <a:extLst>
                    <a:ext uri="{9D8B030D-6E8A-4147-A177-3AD203B41FA5}">
                      <a16:colId xmlns:a16="http://schemas.microsoft.com/office/drawing/2014/main" xmlns="" val="398439643"/>
                    </a:ext>
                  </a:extLst>
                </a:gridCol>
                <a:gridCol w="594394">
                  <a:extLst>
                    <a:ext uri="{9D8B030D-6E8A-4147-A177-3AD203B41FA5}">
                      <a16:colId xmlns:a16="http://schemas.microsoft.com/office/drawing/2014/main" xmlns="" val="1036910681"/>
                    </a:ext>
                  </a:extLst>
                </a:gridCol>
                <a:gridCol w="2002849">
                  <a:extLst>
                    <a:ext uri="{9D8B030D-6E8A-4147-A177-3AD203B41FA5}">
                      <a16:colId xmlns:a16="http://schemas.microsoft.com/office/drawing/2014/main" xmlns="" val="3978352977"/>
                    </a:ext>
                  </a:extLst>
                </a:gridCol>
              </a:tblGrid>
              <a:tr h="477507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Класс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Количество по списку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Выполняли работу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Годовые оценки по предмету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Качество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знаний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Итоги ВПР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Качество</a:t>
                      </a:r>
                      <a:br>
                        <a:rPr lang="ru-RU" dirty="0"/>
                      </a:br>
                      <a:r>
                        <a:rPr lang="ru-RU" dirty="0"/>
                        <a:t>знаний</a:t>
                      </a:r>
                    </a:p>
                  </a:txBody>
                  <a:tcPr marL="47625" marR="47625" marT="47625" marB="47625" anchor="ctr"/>
                </a:tc>
                <a:extLst>
                  <a:ext uri="{0D108BD9-81ED-4DB2-BD59-A6C34878D82A}">
                    <a16:rowId xmlns:a16="http://schemas.microsoft.com/office/drawing/2014/main" xmlns="" val="2260566258"/>
                  </a:ext>
                </a:extLst>
              </a:tr>
              <a:tr h="83247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«5»</a:t>
                      </a: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«4»</a:t>
                      </a: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«3»</a:t>
                      </a: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«2»</a:t>
                      </a:r>
                    </a:p>
                  </a:txBody>
                  <a:tcPr marL="47625" marR="47625" marT="47625" marB="47625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«5»</a:t>
                      </a: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«4»</a:t>
                      </a: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«3»</a:t>
                      </a: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«2»</a:t>
                      </a:r>
                    </a:p>
                  </a:txBody>
                  <a:tcPr marL="47625" marR="47625" marT="47625" marB="47625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42714024"/>
                  </a:ext>
                </a:extLst>
              </a:tr>
              <a:tr h="4775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8«А»</a:t>
                      </a: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21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19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2</a:t>
                      </a: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12</a:t>
                      </a: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5</a:t>
                      </a: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0</a:t>
                      </a: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84,2</a:t>
                      </a: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dirty="0" smtClean="0"/>
                        <a:t>   5</a:t>
                      </a:r>
                      <a:endParaRPr lang="ru-RU" dirty="0"/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dirty="0" smtClean="0"/>
                        <a:t>  10</a:t>
                      </a:r>
                      <a:endParaRPr lang="ru-RU" dirty="0"/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dirty="0" smtClean="0"/>
                        <a:t>    3</a:t>
                      </a:r>
                      <a:endParaRPr lang="ru-RU" dirty="0"/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dirty="0" smtClean="0"/>
                        <a:t>   1</a:t>
                      </a:r>
                      <a:endParaRPr lang="ru-RU" dirty="0"/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dirty="0" smtClean="0"/>
                        <a:t>              78,9</a:t>
                      </a:r>
                      <a:endParaRPr lang="ru-RU" dirty="0"/>
                    </a:p>
                  </a:txBody>
                  <a:tcPr marL="47625" marR="47625" marT="47625" marB="47625"/>
                </a:tc>
                <a:extLst>
                  <a:ext uri="{0D108BD9-81ED-4DB2-BD59-A6C34878D82A}">
                    <a16:rowId xmlns:a16="http://schemas.microsoft.com/office/drawing/2014/main" xmlns="" val="596903093"/>
                  </a:ext>
                </a:extLst>
              </a:tr>
              <a:tr h="4775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8 «Б»</a:t>
                      </a: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21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19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 </a:t>
                      </a:r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 </a:t>
                      </a:r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 </a:t>
                      </a:r>
                      <a:r>
                        <a:rPr lang="ru-RU" dirty="0" smtClean="0"/>
                        <a:t>14</a:t>
                      </a:r>
                      <a:endParaRPr lang="ru-RU" dirty="0"/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 </a:t>
                      </a:r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dirty="0" smtClean="0"/>
                        <a:t>26,3</a:t>
                      </a:r>
                      <a:r>
                        <a:rPr lang="ru-RU" dirty="0"/>
                        <a:t> </a:t>
                      </a: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dirty="0" smtClean="0"/>
                        <a:t>0</a:t>
                      </a:r>
                      <a:r>
                        <a:rPr lang="ru-RU" dirty="0"/>
                        <a:t> </a:t>
                      </a: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dirty="0" smtClean="0"/>
                        <a:t>3</a:t>
                      </a:r>
                      <a:r>
                        <a:rPr lang="ru-RU" dirty="0"/>
                        <a:t> </a:t>
                      </a: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 </a:t>
                      </a:r>
                      <a:r>
                        <a:rPr lang="ru-RU" dirty="0" smtClean="0"/>
                        <a:t>14</a:t>
                      </a:r>
                      <a:endParaRPr lang="ru-RU" dirty="0"/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dirty="0" smtClean="0"/>
                        <a:t>2</a:t>
                      </a:r>
                      <a:r>
                        <a:rPr lang="ru-RU" dirty="0"/>
                        <a:t> </a:t>
                      </a: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dirty="0" smtClean="0"/>
                        <a:t>21,1</a:t>
                      </a:r>
                      <a:r>
                        <a:rPr lang="ru-RU" dirty="0"/>
                        <a:t> </a:t>
                      </a:r>
                    </a:p>
                  </a:txBody>
                  <a:tcPr marL="47625" marR="47625" marT="47625" marB="47625" anchor="ctr"/>
                </a:tc>
                <a:extLst>
                  <a:ext uri="{0D108BD9-81ED-4DB2-BD59-A6C34878D82A}">
                    <a16:rowId xmlns:a16="http://schemas.microsoft.com/office/drawing/2014/main" xmlns="" val="2302527435"/>
                  </a:ext>
                </a:extLst>
              </a:tr>
              <a:tr h="4775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8 «В»</a:t>
                      </a: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18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16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0</a:t>
                      </a: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3</a:t>
                      </a: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12</a:t>
                      </a: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1</a:t>
                      </a: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18,3</a:t>
                      </a: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0</a:t>
                      </a: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4</a:t>
                      </a: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dirty="0" smtClean="0"/>
                        <a:t> 10</a:t>
                      </a:r>
                      <a:endParaRPr lang="ru-RU" dirty="0"/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2</a:t>
                      </a: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25,0</a:t>
                      </a:r>
                    </a:p>
                  </a:txBody>
                  <a:tcPr marL="47625" marR="47625" marT="47625" marB="47625" anchor="ctr"/>
                </a:tc>
                <a:extLst>
                  <a:ext uri="{0D108BD9-81ED-4DB2-BD59-A6C34878D82A}">
                    <a16:rowId xmlns:a16="http://schemas.microsoft.com/office/drawing/2014/main" xmlns="" val="1467406455"/>
                  </a:ext>
                </a:extLst>
              </a:tr>
              <a:tr h="4775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39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dirty="0" smtClean="0"/>
                        <a:t>60</a:t>
                      </a:r>
                      <a:endParaRPr lang="ru-RU" dirty="0"/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dirty="0" smtClean="0"/>
                        <a:t>54</a:t>
                      </a:r>
                      <a:endParaRPr lang="ru-RU" dirty="0"/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dirty="0" smtClean="0"/>
                        <a:t>    2</a:t>
                      </a:r>
                      <a:endParaRPr lang="ru-RU" dirty="0"/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dirty="0" smtClean="0"/>
                        <a:t>20</a:t>
                      </a:r>
                      <a:endParaRPr lang="ru-RU" dirty="0"/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dirty="0" smtClean="0"/>
                        <a:t>31</a:t>
                      </a:r>
                      <a:endParaRPr lang="ru-RU" dirty="0"/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dirty="0" smtClean="0"/>
                        <a:t>40,7</a:t>
                      </a:r>
                      <a:endParaRPr lang="ru-RU" dirty="0"/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dirty="0" smtClean="0"/>
                        <a:t>17</a:t>
                      </a:r>
                      <a:endParaRPr lang="ru-RU" dirty="0"/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dirty="0" smtClean="0"/>
                        <a:t>27</a:t>
                      </a:r>
                      <a:endParaRPr lang="ru-RU" dirty="0"/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r>
                        <a:rPr lang="ru-RU" dirty="0" smtClean="0"/>
                        <a:t>               40,7</a:t>
                      </a:r>
                      <a:endParaRPr lang="ru-RU" dirty="0"/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2902722958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369353076"/>
              </p:ext>
            </p:extLst>
          </p:nvPr>
        </p:nvGraphicFramePr>
        <p:xfrm>
          <a:off x="838191" y="4326675"/>
          <a:ext cx="10515607" cy="25237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34892">
                  <a:extLst>
                    <a:ext uri="{9D8B030D-6E8A-4147-A177-3AD203B41FA5}">
                      <a16:colId xmlns:a16="http://schemas.microsoft.com/office/drawing/2014/main" xmlns="" val="1717359736"/>
                    </a:ext>
                  </a:extLst>
                </a:gridCol>
                <a:gridCol w="1260088">
                  <a:extLst>
                    <a:ext uri="{9D8B030D-6E8A-4147-A177-3AD203B41FA5}">
                      <a16:colId xmlns:a16="http://schemas.microsoft.com/office/drawing/2014/main" xmlns="" val="3596174010"/>
                    </a:ext>
                  </a:extLst>
                </a:gridCol>
                <a:gridCol w="1248936">
                  <a:extLst>
                    <a:ext uri="{9D8B030D-6E8A-4147-A177-3AD203B41FA5}">
                      <a16:colId xmlns:a16="http://schemas.microsoft.com/office/drawing/2014/main" xmlns="" val="3021543034"/>
                    </a:ext>
                  </a:extLst>
                </a:gridCol>
                <a:gridCol w="1204332">
                  <a:extLst>
                    <a:ext uri="{9D8B030D-6E8A-4147-A177-3AD203B41FA5}">
                      <a16:colId xmlns:a16="http://schemas.microsoft.com/office/drawing/2014/main" xmlns="" val="2426803330"/>
                    </a:ext>
                  </a:extLst>
                </a:gridCol>
                <a:gridCol w="1382751">
                  <a:extLst>
                    <a:ext uri="{9D8B030D-6E8A-4147-A177-3AD203B41FA5}">
                      <a16:colId xmlns:a16="http://schemas.microsoft.com/office/drawing/2014/main" xmlns="" val="3645881876"/>
                    </a:ext>
                  </a:extLst>
                </a:gridCol>
                <a:gridCol w="1384608">
                  <a:extLst>
                    <a:ext uri="{9D8B030D-6E8A-4147-A177-3AD203B41FA5}">
                      <a16:colId xmlns:a16="http://schemas.microsoft.com/office/drawing/2014/main" xmlns="" val="146130724"/>
                    </a:ext>
                  </a:extLst>
                </a:gridCol>
              </a:tblGrid>
              <a:tr h="2805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Кол-во участников</a:t>
                      </a: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%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1696620089"/>
                  </a:ext>
                </a:extLst>
              </a:tr>
              <a:tr h="2805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 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8а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dirty="0" smtClean="0"/>
                        <a:t>8б</a:t>
                      </a:r>
                      <a:endParaRPr lang="ru-RU" dirty="0"/>
                    </a:p>
                  </a:txBody>
                  <a:tcPr marL="68580" marR="68580" marT="0" marB="0" anchor="b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dirty="0" smtClean="0"/>
                        <a:t>8в</a:t>
                      </a:r>
                      <a:endParaRPr lang="ru-RU" dirty="0"/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dirty="0" smtClean="0"/>
                        <a:t>8абв</a:t>
                      </a:r>
                      <a:endParaRPr lang="ru-RU" dirty="0"/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/>
                        <a:t> </a:t>
                      </a: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4241207120"/>
                  </a:ext>
                </a:extLst>
              </a:tr>
              <a:tr h="5786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  Понизили (Отметка &lt; Отметка по журналу) %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2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 marL="68580" marR="68580" marT="0" marB="0" anchor="b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dirty="0" smtClean="0"/>
                        <a:t>8</a:t>
                      </a:r>
                      <a:endParaRPr lang="ru-RU" dirty="0"/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dirty="0" smtClean="0"/>
                        <a:t>14,8</a:t>
                      </a:r>
                      <a:endParaRPr lang="ru-RU" dirty="0"/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3031885016"/>
                  </a:ext>
                </a:extLst>
              </a:tr>
              <a:tr h="5786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  Подтвердили (Отметка = Отметке по журналу) %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dirty="0" smtClean="0"/>
                        <a:t>13</a:t>
                      </a:r>
                      <a:endParaRPr lang="ru-RU" dirty="0"/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14</a:t>
                      </a:r>
                    </a:p>
                  </a:txBody>
                  <a:tcPr marL="68580" marR="68580" marT="0" marB="0" anchor="b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dirty="0" smtClean="0"/>
                        <a:t>12</a:t>
                      </a:r>
                      <a:endParaRPr lang="ru-RU" dirty="0"/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dirty="0" smtClean="0"/>
                        <a:t>39</a:t>
                      </a:r>
                      <a:endParaRPr lang="ru-RU" dirty="0"/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dirty="0" smtClean="0"/>
                        <a:t>72,2</a:t>
                      </a:r>
                      <a:endParaRPr lang="ru-RU" dirty="0"/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163391657"/>
                  </a:ext>
                </a:extLst>
              </a:tr>
              <a:tr h="5786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dirty="0"/>
                        <a:t>  Повысили (Отметка &gt; Отметка по журналу) %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 marL="68580" marR="68580" marT="0" marB="0" anchor="b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dirty="0" smtClean="0"/>
                        <a:t>13,0</a:t>
                      </a:r>
                      <a:endParaRPr lang="ru-RU" dirty="0"/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955403699"/>
                  </a:ext>
                </a:extLst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130051546"/>
              </p:ext>
            </p:extLst>
          </p:nvPr>
        </p:nvGraphicFramePr>
        <p:xfrm>
          <a:off x="12076771" y="4791679"/>
          <a:ext cx="208280" cy="365760"/>
        </p:xfrm>
        <a:graphic>
          <a:graphicData uri="http://schemas.openxmlformats.org/drawingml/2006/table">
            <a:tbl>
              <a:tblPr/>
              <a:tblGrid>
                <a:gridCol w="208280">
                  <a:extLst>
                    <a:ext uri="{9D8B030D-6E8A-4147-A177-3AD203B41FA5}">
                      <a16:colId xmlns:a16="http://schemas.microsoft.com/office/drawing/2014/main" xmlns="" val="165129939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2446729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736648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1" y="5202195"/>
            <a:ext cx="10535723" cy="1544594"/>
          </a:xfrm>
        </p:spPr>
        <p:txBody>
          <a:bodyPr>
            <a:normAutofit/>
          </a:bodyPr>
          <a:lstStyle/>
          <a:p>
            <a:r>
              <a:rPr lang="ru-RU" dirty="0"/>
              <a:t>Достижение планируемых </a:t>
            </a:r>
            <a:r>
              <a:rPr lang="ru-RU" dirty="0" smtClean="0"/>
              <a:t>результатов</a:t>
            </a:r>
            <a:r>
              <a:rPr lang="en-US" dirty="0" smtClean="0"/>
              <a:t> (</a:t>
            </a:r>
            <a:r>
              <a:rPr lang="ru-RU" dirty="0" smtClean="0"/>
              <a:t>индивидуальная карта</a:t>
            </a:r>
            <a:r>
              <a:rPr lang="en-US" dirty="0" smtClean="0"/>
              <a:t>)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46994438"/>
              </p:ext>
            </p:extLst>
          </p:nvPr>
        </p:nvGraphicFramePr>
        <p:xfrm>
          <a:off x="506627" y="345990"/>
          <a:ext cx="11504141" cy="499157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893439">
                  <a:extLst>
                    <a:ext uri="{9D8B030D-6E8A-4147-A177-3AD203B41FA5}">
                      <a16:colId xmlns:a16="http://schemas.microsoft.com/office/drawing/2014/main" xmlns="" val="1438485239"/>
                    </a:ext>
                  </a:extLst>
                </a:gridCol>
                <a:gridCol w="1922635">
                  <a:extLst>
                    <a:ext uri="{9D8B030D-6E8A-4147-A177-3AD203B41FA5}">
                      <a16:colId xmlns:a16="http://schemas.microsoft.com/office/drawing/2014/main" xmlns="" val="1450367824"/>
                    </a:ext>
                  </a:extLst>
                </a:gridCol>
                <a:gridCol w="2084363">
                  <a:extLst>
                    <a:ext uri="{9D8B030D-6E8A-4147-A177-3AD203B41FA5}">
                      <a16:colId xmlns:a16="http://schemas.microsoft.com/office/drawing/2014/main" xmlns="" val="2732999680"/>
                    </a:ext>
                  </a:extLst>
                </a:gridCol>
                <a:gridCol w="1603704">
                  <a:extLst>
                    <a:ext uri="{9D8B030D-6E8A-4147-A177-3AD203B41FA5}">
                      <a16:colId xmlns:a16="http://schemas.microsoft.com/office/drawing/2014/main" xmlns="" val="3875356074"/>
                    </a:ext>
                  </a:extLst>
                </a:gridCol>
              </a:tblGrid>
              <a:tr h="15931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УУД.  </a:t>
                      </a:r>
                      <a:endParaRPr lang="ru-RU" sz="9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9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9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Максимальный балл по УУД</a:t>
                      </a:r>
                      <a:endParaRPr lang="ru-RU" sz="900">
                        <a:effectLst/>
                        <a:latin typeface="MS Sans Serif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489" marR="6148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Балл выполнения   0/</a:t>
                      </a:r>
                      <a:endParaRPr lang="ru-RU" sz="9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Код ребенка, выполнившего работу на </a:t>
                      </a:r>
                      <a:endParaRPr lang="ru-RU" sz="9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 баллов</a:t>
                      </a:r>
                      <a:endParaRPr lang="ru-RU" sz="900">
                        <a:effectLst/>
                        <a:latin typeface="MS Sans Serif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489" marR="6148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Балл выполнения</a:t>
                      </a:r>
                      <a:endParaRPr lang="ru-RU" sz="9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1/</a:t>
                      </a:r>
                      <a:endParaRPr lang="ru-RU" sz="9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Код ребенка, выполнившего работу на </a:t>
                      </a:r>
                      <a:endParaRPr lang="ru-RU" sz="9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 балл</a:t>
                      </a:r>
                      <a:endParaRPr lang="ru-RU" sz="900">
                        <a:effectLst/>
                        <a:latin typeface="MS Sans Serif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489" marR="6148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% максимального балла по классу/ по ЗАТО Северск</a:t>
                      </a:r>
                      <a:endParaRPr lang="ru-RU" sz="900">
                        <a:effectLst/>
                        <a:latin typeface="MS Sans Serif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489" marR="61489" marT="0" marB="0"/>
                </a:tc>
                <a:extLst>
                  <a:ext uri="{0D108BD9-81ED-4DB2-BD59-A6C34878D82A}">
                    <a16:rowId xmlns:a16="http://schemas.microsoft.com/office/drawing/2014/main" xmlns="" val="4062841685"/>
                  </a:ext>
                </a:extLst>
              </a:tr>
              <a:tr h="18738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1. </a:t>
                      </a:r>
                      <a:r>
                        <a:rPr lang="ru-RU" dirty="0"/>
                        <a:t>Развитие представлений о числе и числовых системах от натуральных до действительных чисел. </a:t>
                      </a:r>
                      <a:r>
                        <a:rPr lang="en-US" dirty="0" err="1"/>
                        <a:t>Оперировать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на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базовом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уровне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понятием</a:t>
                      </a:r>
                      <a:r>
                        <a:rPr lang="en-US" dirty="0"/>
                        <a:t> «</a:t>
                      </a:r>
                      <a:r>
                        <a:rPr lang="en-US" dirty="0" err="1"/>
                        <a:t>натуральное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число</a:t>
                      </a:r>
                      <a:r>
                        <a:rPr lang="en-US" dirty="0"/>
                        <a:t>».</a:t>
                      </a:r>
                      <a:endParaRPr lang="ru-RU" dirty="0"/>
                    </a:p>
                  </a:txBody>
                  <a:tcPr marL="61489" marR="6148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dirty="0"/>
                        <a:t>50005, 50006, 50010, 50011, 50013, 50016, 50023, 50025</a:t>
                      </a:r>
                      <a:endParaRPr lang="ru-RU" dirty="0"/>
                    </a:p>
                  </a:txBody>
                  <a:tcPr marL="61489" marR="6148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dirty="0"/>
                        <a:t>50001, 50002, 50003, 50004, 50007, 50008, 50009, 50012, 50014, 50015, 50017, 50018, 50019, 50021, 50022, 50024</a:t>
                      </a:r>
                      <a:endParaRPr lang="ru-RU" dirty="0"/>
                    </a:p>
                  </a:txBody>
                  <a:tcPr marL="61489" marR="6148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dirty="0"/>
                        <a:t>66,67/53,68</a:t>
                      </a:r>
                      <a:endParaRPr lang="ru-RU" dirty="0"/>
                    </a:p>
                  </a:txBody>
                  <a:tcPr marL="61489" marR="61489" marT="0" marB="0"/>
                </a:tc>
                <a:extLst>
                  <a:ext uri="{0D108BD9-81ED-4DB2-BD59-A6C34878D82A}">
                    <a16:rowId xmlns:a16="http://schemas.microsoft.com/office/drawing/2014/main" xmlns="" val="2154898066"/>
                  </a:ext>
                </a:extLst>
              </a:tr>
              <a:tr h="12038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6. Умение применять изученные понятия, результаты, методы для решения задач практического характера и задач из смежных дисциплин. Решать задачи разных типов (на работу, на движение), связывающих три величины; выделять эти величины и отношения между ними; знать различие скоростей объекта в стоячей воде, против течения и по течению реки.</a:t>
                      </a:r>
                      <a:endParaRPr lang="ru-RU" sz="900" dirty="0">
                        <a:effectLst/>
                        <a:latin typeface="MS Sans Serif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489" marR="6148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50001, 50012, 50021</a:t>
                      </a:r>
                      <a:endParaRPr lang="ru-RU" sz="900" dirty="0">
                        <a:effectLst/>
                        <a:latin typeface="MS Sans Serif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489" marR="6148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50010, 50019</a:t>
                      </a:r>
                      <a:endParaRPr lang="ru-RU" sz="900">
                        <a:effectLst/>
                        <a:latin typeface="MS Sans Serif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489" marR="6148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ru-RU" sz="900" dirty="0">
                        <a:effectLst/>
                        <a:latin typeface="MS Sans Serif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489" marR="61489" marT="0" marB="0"/>
                </a:tc>
                <a:extLst>
                  <a:ext uri="{0D108BD9-81ED-4DB2-BD59-A6C34878D82A}">
                    <a16:rowId xmlns:a16="http://schemas.microsoft.com/office/drawing/2014/main" xmlns="" val="39531173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933096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73989"/>
          </a:xfrm>
        </p:spPr>
        <p:txBody>
          <a:bodyPr>
            <a:normAutofit fontScale="90000"/>
          </a:bodyPr>
          <a:lstStyle/>
          <a:p>
            <a:r>
              <a:rPr lang="ru-RU" sz="4000" dirty="0" smtClean="0"/>
              <a:t>Принципы работы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08313"/>
            <a:ext cx="10515600" cy="547007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2800" b="1" dirty="0" smtClean="0"/>
              <a:t>Системность в работе на каждом уроке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b="1" dirty="0" smtClean="0"/>
              <a:t>Индивидуальный подход к каждому ученику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b="1" dirty="0" smtClean="0"/>
              <a:t>Работа по индивидуальными картам обучающегося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b="1" dirty="0" smtClean="0"/>
              <a:t>Создание и повышение ситуации успеха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b="1" dirty="0" smtClean="0"/>
              <a:t>Вовлечение в различные школьные мероприятия, учебные игры, </a:t>
            </a:r>
            <a:r>
              <a:rPr lang="en-US" sz="2800" b="1" dirty="0" smtClean="0"/>
              <a:t>online </a:t>
            </a:r>
            <a:r>
              <a:rPr lang="ru-RU" sz="2800" b="1" dirty="0" smtClean="0"/>
              <a:t>олимпиады (</a:t>
            </a:r>
            <a:r>
              <a:rPr lang="ru-RU" sz="2800" b="1" dirty="0" err="1" smtClean="0"/>
              <a:t>Знаника</a:t>
            </a:r>
            <a:r>
              <a:rPr lang="ru-RU" sz="2800" b="1" dirty="0" smtClean="0"/>
              <a:t>, Слон, </a:t>
            </a:r>
            <a:r>
              <a:rPr lang="ru-RU" sz="2800" b="1" dirty="0" err="1" smtClean="0"/>
              <a:t>Снейл</a:t>
            </a:r>
            <a:r>
              <a:rPr lang="ru-RU" sz="2800" b="1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b="1" dirty="0" smtClean="0"/>
              <a:t>Дополнительные часы внеурочной деятельности (Академия математики)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b="1" dirty="0" smtClean="0"/>
              <a:t>Платные общеобразовательные услуги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b="1" dirty="0" smtClean="0"/>
              <a:t>Работа на сайтах-помощников Я-класс, РЭШ, Зум, Решу ВПР и др.</a:t>
            </a:r>
          </a:p>
          <a:p>
            <a:pPr marL="0" indent="0">
              <a:buNone/>
            </a:pPr>
            <a:endParaRPr lang="ru-RU" dirty="0" smtClean="0"/>
          </a:p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xmlns="" val="3940634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98800" y="2150076"/>
            <a:ext cx="7157308" cy="1878227"/>
          </a:xfrm>
        </p:spPr>
        <p:txBody>
          <a:bodyPr/>
          <a:lstStyle/>
          <a:p>
            <a:r>
              <a:rPr lang="ru-RU" b="1" dirty="0" smtClean="0"/>
              <a:t>Спасибо за внимание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xmlns="" val="3468094159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355</TotalTime>
  <Words>620</Words>
  <Application>Microsoft Office PowerPoint</Application>
  <PresentationFormat>Произвольный</PresentationFormat>
  <Paragraphs>199</Paragraphs>
  <Slides>7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Сектор</vt:lpstr>
      <vt:lpstr>Работа со слабоуспевающими. Преодаление неуспешности МБОУ «СОШ № 84»</vt:lpstr>
      <vt:lpstr>Дополнительный резервы</vt:lpstr>
      <vt:lpstr>Математика ВПР 6 класс (2019)</vt:lpstr>
      <vt:lpstr>Математика ВПР 8 класс (за курс 7 класса) 2022г</vt:lpstr>
      <vt:lpstr>Достижение планируемых результатов (индивидуальная карта)</vt:lpstr>
      <vt:lpstr>Принципы работы</vt:lpstr>
      <vt:lpstr>Спасибо за внимание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PC-14</cp:lastModifiedBy>
  <cp:revision>32</cp:revision>
  <dcterms:created xsi:type="dcterms:W3CDTF">2022-10-29T10:34:07Z</dcterms:created>
  <dcterms:modified xsi:type="dcterms:W3CDTF">2022-11-01T17:04:51Z</dcterms:modified>
</cp:coreProperties>
</file>