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4" r:id="rId6"/>
    <p:sldId id="260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52" autoAdjust="0"/>
  </p:normalViewPr>
  <p:slideViewPr>
    <p:cSldViewPr snapToGrid="0">
      <p:cViewPr varScale="1">
        <p:scale>
          <a:sx n="75" d="100"/>
          <a:sy n="75" d="100"/>
        </p:scale>
        <p:origin x="-94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7ED7E-5B25-4DBE-8B20-7CCB32EF8F1B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84D04-144F-42E5-BDB1-24C8E184C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74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4D04-144F-42E5-BDB1-24C8E184C8B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155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4D04-144F-42E5-BDB1-24C8E184C8B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37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15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44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649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894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211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1149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794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28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78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1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10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372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09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72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27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9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8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61FFAF-44D1-4FCE-A035-87A18E1EB378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F3F9E6-9DB9-42A1-90FC-DF4C10BC6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784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120" y="914400"/>
            <a:ext cx="11328400" cy="420147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Работа со слабоуспевающими.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err="1" smtClean="0">
                <a:solidFill>
                  <a:srgbClr val="002060"/>
                </a:solidFill>
              </a:rPr>
              <a:t>Преодаление</a:t>
            </a:r>
            <a:r>
              <a:rPr lang="ru-RU" sz="5400" b="1" dirty="0" smtClean="0">
                <a:solidFill>
                  <a:srgbClr val="002060"/>
                </a:solidFill>
              </a:rPr>
              <a:t> </a:t>
            </a:r>
            <a:r>
              <a:rPr lang="ru-RU" sz="5400" b="1" dirty="0" err="1" smtClean="0">
                <a:solidFill>
                  <a:srgbClr val="002060"/>
                </a:solidFill>
              </a:rPr>
              <a:t>неуспешности</a:t>
            </a: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МБОУ «СОШ № 84»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82560" y="5290339"/>
            <a:ext cx="4072238" cy="12323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МБОУ «СОШ №84»</a:t>
            </a:r>
          </a:p>
          <a:p>
            <a:r>
              <a:rPr lang="ru-RU" dirty="0" smtClean="0"/>
              <a:t> Руководитель МО учителей </a:t>
            </a:r>
            <a:r>
              <a:rPr lang="ru-RU" dirty="0" smtClean="0"/>
              <a:t>математики Фадеева </a:t>
            </a:r>
            <a:r>
              <a:rPr lang="ru-RU" dirty="0" smtClean="0"/>
              <a:t>З.А.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5120" y="606552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31.10.2022г.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0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46959"/>
            <a:ext cx="8534400" cy="832756"/>
          </a:xfrm>
        </p:spPr>
        <p:txBody>
          <a:bodyPr/>
          <a:lstStyle/>
          <a:p>
            <a:r>
              <a:rPr lang="ru-RU" dirty="0" smtClean="0"/>
              <a:t>Дополнительный резервы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257300"/>
            <a:ext cx="9733417" cy="473709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  Планирование учебного времени по предмету математика (количество часов – учебный план)</a:t>
            </a:r>
          </a:p>
          <a:p>
            <a:r>
              <a:rPr lang="ru-RU" sz="2800" b="1" dirty="0" smtClean="0"/>
              <a:t>2. Дополнительные часы (за счёт внеурочной деятельности)</a:t>
            </a:r>
          </a:p>
          <a:p>
            <a:r>
              <a:rPr lang="ru-RU" sz="2800" b="1" dirty="0" smtClean="0"/>
              <a:t>3. Индивидуальная карта ученика (анализ ВПР)</a:t>
            </a:r>
          </a:p>
          <a:p>
            <a:r>
              <a:rPr lang="ru-RU" sz="2800" b="1" dirty="0" smtClean="0"/>
              <a:t>4. Решение педагогических затруднений (проведение совещаний, семинаров по теме «Причины </a:t>
            </a:r>
            <a:r>
              <a:rPr lang="ru-RU" sz="2800" b="1" dirty="0" err="1" smtClean="0"/>
              <a:t>неуспешности</a:t>
            </a:r>
            <a:r>
              <a:rPr lang="ru-RU" sz="2800" b="1" dirty="0" smtClean="0"/>
              <a:t> учащихся при проведении контрольных срезов по предметам»)</a:t>
            </a:r>
          </a:p>
          <a:p>
            <a:r>
              <a:rPr lang="ru-RU" sz="2800" b="1" dirty="0" smtClean="0"/>
              <a:t>5. Работа психолога со </a:t>
            </a:r>
            <a:r>
              <a:rPr lang="ru-RU" sz="2800" b="1" dirty="0" err="1" smtClean="0"/>
              <a:t>слабоспевающими</a:t>
            </a:r>
            <a:r>
              <a:rPr lang="ru-RU" sz="2800" b="1" dirty="0" smtClean="0"/>
              <a:t> и отстающими учениками (выделены отдельные часы)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911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308" y="365125"/>
            <a:ext cx="10372491" cy="660787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Математика ВПР 6 класс (2019)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535" y="4315523"/>
            <a:ext cx="11269635" cy="2297547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sz="2800" dirty="0" smtClean="0"/>
              <a:t>Понизили (Отметка &lt; Отметка по журналу) %	         36        65,45%</a:t>
            </a:r>
          </a:p>
          <a:p>
            <a:r>
              <a:rPr lang="ru-RU" sz="2800" dirty="0" smtClean="0"/>
              <a:t>  Подтвердили (Отметка = Отметке по журналу) %    14        25,45%</a:t>
            </a:r>
          </a:p>
          <a:p>
            <a:r>
              <a:rPr lang="ru-RU" sz="2800" dirty="0" smtClean="0"/>
              <a:t>  Повысили (Отметка &gt; Отметка по журналу) %	           5	 9,09%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7199980"/>
              </p:ext>
            </p:extLst>
          </p:nvPr>
        </p:nvGraphicFramePr>
        <p:xfrm>
          <a:off x="571499" y="1025912"/>
          <a:ext cx="11185074" cy="3823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3435">
                  <a:extLst>
                    <a:ext uri="{9D8B030D-6E8A-4147-A177-3AD203B41FA5}">
                      <a16:colId xmlns:a16="http://schemas.microsoft.com/office/drawing/2014/main" xmlns="" val="3800922113"/>
                    </a:ext>
                  </a:extLst>
                </a:gridCol>
                <a:gridCol w="961705">
                  <a:extLst>
                    <a:ext uri="{9D8B030D-6E8A-4147-A177-3AD203B41FA5}">
                      <a16:colId xmlns:a16="http://schemas.microsoft.com/office/drawing/2014/main" xmlns="" val="3075306584"/>
                    </a:ext>
                  </a:extLst>
                </a:gridCol>
                <a:gridCol w="961705">
                  <a:extLst>
                    <a:ext uri="{9D8B030D-6E8A-4147-A177-3AD203B41FA5}">
                      <a16:colId xmlns:a16="http://schemas.microsoft.com/office/drawing/2014/main" xmlns="" val="2935528659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122787172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3707686165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2831968253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4070941657"/>
                    </a:ext>
                  </a:extLst>
                </a:gridCol>
                <a:gridCol w="961705">
                  <a:extLst>
                    <a:ext uri="{9D8B030D-6E8A-4147-A177-3AD203B41FA5}">
                      <a16:colId xmlns:a16="http://schemas.microsoft.com/office/drawing/2014/main" xmlns="" val="4094824665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2598944991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148029861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1551431334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xmlns="" val="593841396"/>
                    </a:ext>
                  </a:extLst>
                </a:gridCol>
                <a:gridCol w="1051228">
                  <a:extLst>
                    <a:ext uri="{9D8B030D-6E8A-4147-A177-3AD203B41FA5}">
                      <a16:colId xmlns:a16="http://schemas.microsoft.com/office/drawing/2014/main" xmlns="" val="2529712421"/>
                    </a:ext>
                  </a:extLst>
                </a:gridCol>
              </a:tblGrid>
              <a:tr h="6537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Класс</a:t>
                      </a:r>
                    </a:p>
                  </a:txBody>
                  <a:tcPr marL="47625" marR="47625" marT="47625" marB="476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 списку</a:t>
                      </a:r>
                    </a:p>
                  </a:txBody>
                  <a:tcPr marL="9525" marR="9525" marT="9525" marB="952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Выполняли работу</a:t>
                      </a:r>
                    </a:p>
                  </a:txBody>
                  <a:tcPr marL="9525" marR="9525" marT="9525" marB="9525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Итоги III четверти</a:t>
                      </a: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Качество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знаний</a:t>
                      </a:r>
                    </a:p>
                  </a:txBody>
                  <a:tcPr marL="47625" marR="47625" marT="47625" marB="47625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Итоги ВПР</a:t>
                      </a: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Качество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знаний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888044802"/>
                  </a:ext>
                </a:extLst>
              </a:tr>
              <a:tr h="1208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«</a:t>
                      </a:r>
                      <a:r>
                        <a:rPr lang="ru-RU" sz="2000" dirty="0"/>
                        <a:t>5»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«</a:t>
                      </a:r>
                      <a:r>
                        <a:rPr lang="ru-RU" sz="2000" dirty="0"/>
                        <a:t>4»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«3»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«</a:t>
                      </a:r>
                      <a:r>
                        <a:rPr lang="ru-RU" sz="2000" dirty="0"/>
                        <a:t>2»</a:t>
                      </a:r>
                    </a:p>
                  </a:txBody>
                  <a:tcPr marL="47625" marR="47625" marT="47625" marB="476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«</a:t>
                      </a:r>
                      <a:r>
                        <a:rPr lang="ru-RU" sz="2000" dirty="0"/>
                        <a:t>5»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«</a:t>
                      </a:r>
                      <a:r>
                        <a:rPr lang="ru-RU" sz="2000" dirty="0"/>
                        <a:t>4»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«</a:t>
                      </a:r>
                      <a:r>
                        <a:rPr lang="ru-RU" sz="2000" dirty="0"/>
                        <a:t>3»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«</a:t>
                      </a:r>
                      <a:r>
                        <a:rPr lang="ru-RU" sz="2000" dirty="0"/>
                        <a:t>2»</a:t>
                      </a:r>
                    </a:p>
                  </a:txBody>
                  <a:tcPr marL="47625" marR="47625" marT="47625" marB="476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111478"/>
                  </a:ext>
                </a:extLst>
              </a:tr>
              <a:tr h="65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 «А»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52,6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/>
                        <a:t>     3</a:t>
                      </a:r>
                      <a:endParaRPr lang="ru-RU" sz="2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/>
                        <a:t>     6</a:t>
                      </a:r>
                      <a:endParaRPr lang="ru-RU" sz="2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/>
                        <a:t>     5</a:t>
                      </a:r>
                      <a:endParaRPr lang="ru-RU" sz="2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/>
                        <a:t>     4</a:t>
                      </a:r>
                      <a:endParaRPr lang="ru-RU" sz="2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/>
                        <a:t>    50,0</a:t>
                      </a:r>
                      <a:endParaRPr lang="ru-RU" sz="2000" dirty="0"/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2280145261"/>
                  </a:ext>
                </a:extLst>
              </a:tr>
              <a:tr h="65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 «Б»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6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26,1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0,0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2210919441"/>
                  </a:ext>
                </a:extLst>
              </a:tr>
              <a:tr h="65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 «В»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17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4,3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10,0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375932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19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97" y="172995"/>
            <a:ext cx="11533074" cy="908673"/>
          </a:xfrm>
        </p:spPr>
        <p:txBody>
          <a:bodyPr>
            <a:normAutofit fontScale="90000"/>
          </a:bodyPr>
          <a:lstStyle/>
          <a:p>
            <a:r>
              <a:rPr lang="ru-RU" dirty="0"/>
              <a:t>Математика ВПР </a:t>
            </a:r>
            <a:r>
              <a:rPr lang="ru-RU" dirty="0" smtClean="0"/>
              <a:t>8 класс (за курс 7 класса) </a:t>
            </a:r>
            <a:r>
              <a:rPr lang="ru-RU" sz="3600" dirty="0" smtClean="0"/>
              <a:t>2022г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7298896"/>
              </p:ext>
            </p:extLst>
          </p:nvPr>
        </p:nvGraphicFramePr>
        <p:xfrm>
          <a:off x="838193" y="981306"/>
          <a:ext cx="10515606" cy="3468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482">
                  <a:extLst>
                    <a:ext uri="{9D8B030D-6E8A-4147-A177-3AD203B41FA5}">
                      <a16:colId xmlns:a16="http://schemas.microsoft.com/office/drawing/2014/main" xmlns="" val="1588644466"/>
                    </a:ext>
                  </a:extLst>
                </a:gridCol>
                <a:gridCol w="439335">
                  <a:extLst>
                    <a:ext uri="{9D8B030D-6E8A-4147-A177-3AD203B41FA5}">
                      <a16:colId xmlns:a16="http://schemas.microsoft.com/office/drawing/2014/main" xmlns="" val="607761364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3926134784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2712448109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2584293330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1461030392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2508397731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2940294762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3345618261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1942571205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398439643"/>
                    </a:ext>
                  </a:extLst>
                </a:gridCol>
                <a:gridCol w="594394">
                  <a:extLst>
                    <a:ext uri="{9D8B030D-6E8A-4147-A177-3AD203B41FA5}">
                      <a16:colId xmlns:a16="http://schemas.microsoft.com/office/drawing/2014/main" xmlns="" val="1036910681"/>
                    </a:ext>
                  </a:extLst>
                </a:gridCol>
                <a:gridCol w="2002849">
                  <a:extLst>
                    <a:ext uri="{9D8B030D-6E8A-4147-A177-3AD203B41FA5}">
                      <a16:colId xmlns:a16="http://schemas.microsoft.com/office/drawing/2014/main" xmlns="" val="3978352977"/>
                    </a:ext>
                  </a:extLst>
                </a:gridCol>
              </a:tblGrid>
              <a:tr h="4775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по списку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Выполняли работу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Годовые оценки по предмету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Итоги ВПР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Качество</a:t>
                      </a:r>
                      <a:br>
                        <a:rPr lang="ru-RU" dirty="0"/>
                      </a:br>
                      <a:r>
                        <a:rPr lang="ru-RU" dirty="0"/>
                        <a:t>знаний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2260566258"/>
                  </a:ext>
                </a:extLst>
              </a:tr>
              <a:tr h="832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«5»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«4»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«3»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«2»</a:t>
                      </a:r>
                    </a:p>
                  </a:txBody>
                  <a:tcPr marL="47625" marR="47625" marT="47625" marB="476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«5»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«4»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«3»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«2»</a:t>
                      </a:r>
                    </a:p>
                  </a:txBody>
                  <a:tcPr marL="47625" marR="47625" marT="47625" marB="476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2714024"/>
                  </a:ext>
                </a:extLst>
              </a:tr>
              <a:tr h="477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8«А»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84,2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/>
                        <a:t>   5</a:t>
                      </a:r>
                      <a:endParaRPr lang="ru-RU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/>
                        <a:t>  10</a:t>
                      </a:r>
                      <a:endParaRPr lang="ru-RU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/>
                        <a:t>    3</a:t>
                      </a:r>
                      <a:endParaRPr lang="ru-RU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/>
                        <a:t>              78,9</a:t>
                      </a:r>
                      <a:endParaRPr lang="ru-RU" dirty="0"/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596903093"/>
                  </a:ext>
                </a:extLst>
              </a:tr>
              <a:tr h="477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8 «Б»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26,3</a:t>
                      </a:r>
                      <a:r>
                        <a:rPr lang="ru-RU" dirty="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0</a:t>
                      </a:r>
                      <a:r>
                        <a:rPr lang="ru-RU" dirty="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3</a:t>
                      </a:r>
                      <a:r>
                        <a:rPr lang="ru-RU" dirty="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</a:t>
                      </a:r>
                      <a:r>
                        <a:rPr lang="ru-RU" dirty="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21,1</a:t>
                      </a:r>
                      <a:r>
                        <a:rPr lang="ru-RU" dirty="0"/>
                        <a:t> 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2302527435"/>
                  </a:ext>
                </a:extLst>
              </a:tr>
              <a:tr h="477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8 «В»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18,3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 10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25,0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1467406455"/>
                  </a:ext>
                </a:extLst>
              </a:tr>
              <a:tr h="477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    2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40,7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dirty="0" smtClean="0"/>
                        <a:t>               40,7</a:t>
                      </a:r>
                      <a:endParaRPr lang="ru-R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0272295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9353076"/>
              </p:ext>
            </p:extLst>
          </p:nvPr>
        </p:nvGraphicFramePr>
        <p:xfrm>
          <a:off x="838191" y="4326675"/>
          <a:ext cx="10515607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4892">
                  <a:extLst>
                    <a:ext uri="{9D8B030D-6E8A-4147-A177-3AD203B41FA5}">
                      <a16:colId xmlns:a16="http://schemas.microsoft.com/office/drawing/2014/main" xmlns="" val="1717359736"/>
                    </a:ext>
                  </a:extLst>
                </a:gridCol>
                <a:gridCol w="1260088">
                  <a:extLst>
                    <a:ext uri="{9D8B030D-6E8A-4147-A177-3AD203B41FA5}">
                      <a16:colId xmlns:a16="http://schemas.microsoft.com/office/drawing/2014/main" xmlns="" val="3596174010"/>
                    </a:ext>
                  </a:extLst>
                </a:gridCol>
                <a:gridCol w="1248936">
                  <a:extLst>
                    <a:ext uri="{9D8B030D-6E8A-4147-A177-3AD203B41FA5}">
                      <a16:colId xmlns:a16="http://schemas.microsoft.com/office/drawing/2014/main" xmlns="" val="3021543034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xmlns="" val="2426803330"/>
                    </a:ext>
                  </a:extLst>
                </a:gridCol>
                <a:gridCol w="1382751">
                  <a:extLst>
                    <a:ext uri="{9D8B030D-6E8A-4147-A177-3AD203B41FA5}">
                      <a16:colId xmlns:a16="http://schemas.microsoft.com/office/drawing/2014/main" xmlns="" val="3645881876"/>
                    </a:ext>
                  </a:extLst>
                </a:gridCol>
                <a:gridCol w="1384608">
                  <a:extLst>
                    <a:ext uri="{9D8B030D-6E8A-4147-A177-3AD203B41FA5}">
                      <a16:colId xmlns:a16="http://schemas.microsoft.com/office/drawing/2014/main" xmlns="" val="146130724"/>
                    </a:ext>
                  </a:extLst>
                </a:gridCol>
              </a:tblGrid>
              <a:tr h="28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Кол-во участников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96620089"/>
                  </a:ext>
                </a:extLst>
              </a:tr>
              <a:tr h="28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8а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8б</a:t>
                      </a:r>
                      <a:endParaRPr lang="ru-RU" dirty="0"/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8в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8абв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 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41207120"/>
                  </a:ext>
                </a:extLst>
              </a:tr>
              <a:tr h="578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  Понизили (Отметка &lt; Отметка по журналу) 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14,8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31885016"/>
                  </a:ext>
                </a:extLst>
              </a:tr>
              <a:tr h="578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  Подтвердили (Отметка = Отметке по журналу) 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14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72,2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3391657"/>
                  </a:ext>
                </a:extLst>
              </a:tr>
              <a:tr h="578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  Повысили (Отметка &gt; Отметка по журналу) 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13,0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5540369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0051546"/>
              </p:ext>
            </p:extLst>
          </p:nvPr>
        </p:nvGraphicFramePr>
        <p:xfrm>
          <a:off x="12076771" y="479167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6512993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467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66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202195"/>
            <a:ext cx="10535723" cy="1544594"/>
          </a:xfrm>
        </p:spPr>
        <p:txBody>
          <a:bodyPr>
            <a:normAutofit/>
          </a:bodyPr>
          <a:lstStyle/>
          <a:p>
            <a:r>
              <a:rPr lang="ru-RU" dirty="0"/>
              <a:t>Достижение планируемых </a:t>
            </a:r>
            <a:r>
              <a:rPr lang="ru-RU" dirty="0" smtClean="0"/>
              <a:t>результатов</a:t>
            </a:r>
            <a:r>
              <a:rPr lang="en-US" dirty="0" smtClean="0"/>
              <a:t> (</a:t>
            </a:r>
            <a:r>
              <a:rPr lang="ru-RU" dirty="0" smtClean="0"/>
              <a:t>индивидуальная карта</a:t>
            </a:r>
            <a:r>
              <a:rPr lang="en-US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994438"/>
              </p:ext>
            </p:extLst>
          </p:nvPr>
        </p:nvGraphicFramePr>
        <p:xfrm>
          <a:off x="506627" y="345990"/>
          <a:ext cx="11504141" cy="4991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3439">
                  <a:extLst>
                    <a:ext uri="{9D8B030D-6E8A-4147-A177-3AD203B41FA5}">
                      <a16:colId xmlns:a16="http://schemas.microsoft.com/office/drawing/2014/main" xmlns="" val="1438485239"/>
                    </a:ext>
                  </a:extLst>
                </a:gridCol>
                <a:gridCol w="1922635">
                  <a:extLst>
                    <a:ext uri="{9D8B030D-6E8A-4147-A177-3AD203B41FA5}">
                      <a16:colId xmlns:a16="http://schemas.microsoft.com/office/drawing/2014/main" xmlns="" val="1450367824"/>
                    </a:ext>
                  </a:extLst>
                </a:gridCol>
                <a:gridCol w="2084363">
                  <a:extLst>
                    <a:ext uri="{9D8B030D-6E8A-4147-A177-3AD203B41FA5}">
                      <a16:colId xmlns:a16="http://schemas.microsoft.com/office/drawing/2014/main" xmlns="" val="2732999680"/>
                    </a:ext>
                  </a:extLst>
                </a:gridCol>
                <a:gridCol w="1603704">
                  <a:extLst>
                    <a:ext uri="{9D8B030D-6E8A-4147-A177-3AD203B41FA5}">
                      <a16:colId xmlns:a16="http://schemas.microsoft.com/office/drawing/2014/main" xmlns="" val="3875356074"/>
                    </a:ext>
                  </a:extLst>
                </a:gridCol>
              </a:tblGrid>
              <a:tr h="1593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УУД. 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Максимальный балл по УУД</a:t>
                      </a:r>
                      <a:endParaRPr lang="ru-RU" sz="9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Балл выполнения   0/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Код ребенка, выполнившего работу на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 баллов</a:t>
                      </a:r>
                      <a:endParaRPr lang="ru-RU" sz="9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Балл выполнения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1/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Код ребенка, выполнившего работу на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балл</a:t>
                      </a:r>
                      <a:endParaRPr lang="ru-RU" sz="9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максимального балла по классу/ по ЗАТО Северск</a:t>
                      </a:r>
                      <a:endParaRPr lang="ru-RU" sz="9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extLst>
                  <a:ext uri="{0D108BD9-81ED-4DB2-BD59-A6C34878D82A}">
                    <a16:rowId xmlns:a16="http://schemas.microsoft.com/office/drawing/2014/main" xmlns="" val="4062841685"/>
                  </a:ext>
                </a:extLst>
              </a:tr>
              <a:tr h="1873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 </a:t>
                      </a:r>
                      <a:r>
                        <a:rPr lang="ru-RU" dirty="0"/>
                        <a:t>Развитие представлений о числе и числовых системах от натуральных до действительных чисел. </a:t>
                      </a:r>
                      <a:r>
                        <a:rPr lang="en-US" dirty="0" err="1"/>
                        <a:t>Оперировать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на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базовом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уровне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понятием</a:t>
                      </a:r>
                      <a:r>
                        <a:rPr lang="en-US" dirty="0"/>
                        <a:t> «</a:t>
                      </a:r>
                      <a:r>
                        <a:rPr lang="en-US" dirty="0" err="1"/>
                        <a:t>натуральное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число</a:t>
                      </a:r>
                      <a:r>
                        <a:rPr lang="en-US" dirty="0"/>
                        <a:t>».</a:t>
                      </a:r>
                      <a:endParaRPr lang="ru-RU" dirty="0"/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50005, 50006, 50010, 50011, 50013, 50016, 50023, 50025</a:t>
                      </a:r>
                      <a:endParaRPr lang="ru-RU" dirty="0"/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50001, 50002, 50003, 50004, 50007, 50008, 50009, 50012, 50014, 50015, 50017, 50018, 50019, 50021, 50022, 50024</a:t>
                      </a:r>
                      <a:endParaRPr lang="ru-RU" dirty="0"/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66,67/53,68</a:t>
                      </a:r>
                      <a:endParaRPr lang="ru-RU" dirty="0"/>
                    </a:p>
                  </a:txBody>
                  <a:tcPr marL="61489" marR="61489" marT="0" marB="0"/>
                </a:tc>
                <a:extLst>
                  <a:ext uri="{0D108BD9-81ED-4DB2-BD59-A6C34878D82A}">
                    <a16:rowId xmlns:a16="http://schemas.microsoft.com/office/drawing/2014/main" xmlns="" val="2154898066"/>
                  </a:ext>
                </a:extLst>
              </a:tr>
              <a:tr h="1203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6. Умение применять изученные понятия, результаты, методы для решения задач практического характера и задач из смежных дисциплин. Решать задачи разных типов (на работу, на движение), связывающих три величины; выделять эти величины и отношения между ними; знать различие скоростей объекта в стоячей воде, против течения и по течению реки.</a:t>
                      </a:r>
                      <a:endParaRPr lang="ru-RU" sz="9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50001, 50012, 50021</a:t>
                      </a:r>
                      <a:endParaRPr lang="ru-RU" sz="9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50010, 50019</a:t>
                      </a:r>
                      <a:endParaRPr lang="ru-RU" sz="9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9" marR="61489" marT="0" marB="0"/>
                </a:tc>
                <a:extLst>
                  <a:ext uri="{0D108BD9-81ED-4DB2-BD59-A6C34878D82A}">
                    <a16:rowId xmlns:a16="http://schemas.microsoft.com/office/drawing/2014/main" xmlns="" val="395311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30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Принципы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8313"/>
            <a:ext cx="10515600" cy="547007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Системность в работе на каждом уроке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Индивидуальный подход к каждому ученику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Работа по индивидуальными картам обучающегося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Создание и повышение ситуации успеха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Вовлечение в различные школьные мероприятия, учебные игры, </a:t>
            </a:r>
            <a:r>
              <a:rPr lang="en-US" sz="2800" b="1" dirty="0" smtClean="0"/>
              <a:t>online </a:t>
            </a:r>
            <a:r>
              <a:rPr lang="ru-RU" sz="2800" b="1" dirty="0" smtClean="0"/>
              <a:t>олимпиады (</a:t>
            </a:r>
            <a:r>
              <a:rPr lang="ru-RU" sz="2800" b="1" dirty="0" err="1" smtClean="0"/>
              <a:t>Знаника</a:t>
            </a:r>
            <a:r>
              <a:rPr lang="ru-RU" sz="2800" b="1" dirty="0" smtClean="0"/>
              <a:t>, Слон, </a:t>
            </a:r>
            <a:r>
              <a:rPr lang="ru-RU" sz="2800" b="1" dirty="0" err="1" smtClean="0"/>
              <a:t>Снейл</a:t>
            </a:r>
            <a:r>
              <a:rPr lang="ru-RU" sz="2800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Дополнительные часы внеурочной деятельности (Академия математики)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Платные общеобразовательные услуги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Работа на сайтах-помощников Я-класс, РЭШ, Зум, Решу ВПР и др.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406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0" y="2150076"/>
            <a:ext cx="7157308" cy="1878227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6809415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355</TotalTime>
  <Words>620</Words>
  <Application>Microsoft Office PowerPoint</Application>
  <PresentationFormat>Произвольный</PresentationFormat>
  <Paragraphs>199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Работа со слабоуспевающими. Преодаление неуспешности МБОУ «СОШ № 84»</vt:lpstr>
      <vt:lpstr>Дополнительный резервы</vt:lpstr>
      <vt:lpstr>Математика ВПР 6 класс (2019)</vt:lpstr>
      <vt:lpstr>Математика ВПР 8 класс (за курс 7 класса) 2022г</vt:lpstr>
      <vt:lpstr>Достижение планируемых результатов (индивидуальная карта)</vt:lpstr>
      <vt:lpstr>Принципы работы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PC-14</cp:lastModifiedBy>
  <cp:revision>32</cp:revision>
  <dcterms:created xsi:type="dcterms:W3CDTF">2022-10-29T10:34:07Z</dcterms:created>
  <dcterms:modified xsi:type="dcterms:W3CDTF">2022-11-01T17:04:51Z</dcterms:modified>
</cp:coreProperties>
</file>