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5" r:id="rId2"/>
    <p:sldId id="263" r:id="rId3"/>
    <p:sldId id="257" r:id="rId4"/>
    <p:sldId id="259" r:id="rId5"/>
    <p:sldId id="260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14DBB-D033-4736-B958-23C0542FF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03E51-6BB4-4F9B-8DE2-DBC90CDCC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D2EA-25BF-4486-993E-063C30B86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E7197-A4E9-4D93-97B9-7E6627A35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9FB79-7D1B-4A3D-A712-E2D1602B0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5DE5-43B5-48EC-96F4-6FBABC21B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7DD9-710F-4929-A5B9-112E01AA3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A46A-3CAC-42CF-B3E5-33B9FFEF8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4979-CED2-4FF5-83C4-40FA19C32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B19E3-E0EE-4CCE-90E7-E12D533E9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EBC37-D5FD-4B80-B354-ADD604097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0B5517-7042-4535-A4C1-E8AAF5C67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в 6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1800" dirty="0" smtClean="0"/>
          </a:p>
          <a:p>
            <a:pPr algn="r"/>
            <a:endParaRPr lang="ru-RU" sz="1800" dirty="0" smtClean="0"/>
          </a:p>
          <a:p>
            <a:pPr algn="r"/>
            <a:endParaRPr lang="ru-RU" sz="1800" dirty="0" smtClean="0"/>
          </a:p>
          <a:p>
            <a:pPr algn="r"/>
            <a:endParaRPr lang="ru-RU" sz="1800" dirty="0" smtClean="0"/>
          </a:p>
          <a:p>
            <a:pPr algn="r"/>
            <a:endParaRPr lang="ru-RU" sz="1800" dirty="0" smtClean="0"/>
          </a:p>
          <a:p>
            <a:pPr algn="r"/>
            <a:r>
              <a:rPr lang="ru-RU" sz="1800" dirty="0" smtClean="0"/>
              <a:t>Маркова С.А.</a:t>
            </a:r>
          </a:p>
          <a:p>
            <a:pPr algn="r"/>
            <a:r>
              <a:rPr lang="ru-RU" sz="1800" dirty="0" smtClean="0"/>
              <a:t>у</a:t>
            </a:r>
            <a:r>
              <a:rPr lang="ru-RU" sz="1800" dirty="0" smtClean="0"/>
              <a:t>читель математики МБОУ «СОШ №198»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1690688" y="312738"/>
            <a:ext cx="5329237" cy="5556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Математический диктант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331913" y="1125538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Найдите: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627313" y="18621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НОД (2, 5) =</a:t>
            </a:r>
            <a:endParaRPr lang="en-US" sz="2400" b="1">
              <a:solidFill>
                <a:schemeClr val="bg1"/>
              </a:solidFill>
              <a:latin typeface="Century Schoolbook" pitchFamily="18" charset="0"/>
              <a:sym typeface="WP MathB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859338" y="1052513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Проверьте себя: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392738" y="1825625"/>
            <a:ext cx="1627187" cy="5556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1546225" y="1768475"/>
            <a:ext cx="688975" cy="666750"/>
          </a:xfrm>
          <a:prstGeom prst="ellips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5392738" y="2657475"/>
            <a:ext cx="1627187" cy="510778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7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1546225" y="2600325"/>
            <a:ext cx="688975" cy="666750"/>
          </a:xfrm>
          <a:prstGeom prst="ellips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92738" y="3489325"/>
            <a:ext cx="1627187" cy="5556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</a:t>
            </a:r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1546225" y="3432175"/>
            <a:ext cx="688975" cy="666750"/>
          </a:xfrm>
          <a:prstGeom prst="ellips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5392738" y="4321175"/>
            <a:ext cx="1627187" cy="5556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</a:t>
            </a: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1546225" y="4264025"/>
            <a:ext cx="688975" cy="666750"/>
          </a:xfrm>
          <a:prstGeom prst="ellips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392738" y="5153025"/>
            <a:ext cx="1627187" cy="5556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8</a:t>
            </a:r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1546225" y="5095875"/>
            <a:ext cx="688975" cy="666750"/>
          </a:xfrm>
          <a:prstGeom prst="ellips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5392738" y="5984875"/>
            <a:ext cx="1627187" cy="555625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9</a:t>
            </a: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1546225" y="5927725"/>
            <a:ext cx="688975" cy="666750"/>
          </a:xfrm>
          <a:prstGeom prst="ellipse">
            <a:avLst/>
          </a:prstGeom>
          <a:noFill/>
          <a:ln w="57150">
            <a:solidFill>
              <a:srgbClr val="CCE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627313" y="269398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НОД (21, 7) =</a:t>
            </a:r>
            <a:endParaRPr lang="en-US" sz="2400" b="1">
              <a:solidFill>
                <a:schemeClr val="bg1"/>
              </a:solidFill>
              <a:latin typeface="Century Schoolbook" pitchFamily="18" charset="0"/>
              <a:sym typeface="WP MathB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627313" y="3525838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НОД (35, 25) =</a:t>
            </a:r>
            <a:endParaRPr lang="en-US" sz="2400" b="1">
              <a:solidFill>
                <a:schemeClr val="bg1"/>
              </a:solidFill>
              <a:latin typeface="Century Schoolbook" pitchFamily="18" charset="0"/>
              <a:sym typeface="WP MathB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627313" y="4357688"/>
            <a:ext cx="2551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НОД (30, 16) =</a:t>
            </a:r>
            <a:endParaRPr lang="en-US" sz="2400" b="1">
              <a:solidFill>
                <a:schemeClr val="bg1"/>
              </a:solidFill>
              <a:latin typeface="Century Schoolbook" pitchFamily="18" charset="0"/>
              <a:sym typeface="WP MathB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627313" y="5189538"/>
            <a:ext cx="2551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НОД (48, 40) =</a:t>
            </a:r>
            <a:endParaRPr lang="en-US" sz="2400" b="1">
              <a:solidFill>
                <a:schemeClr val="bg1"/>
              </a:solidFill>
              <a:latin typeface="Century Schoolbook" pitchFamily="18" charset="0"/>
              <a:sym typeface="WP MathB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627313" y="6021388"/>
            <a:ext cx="2551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НОД (63, 81) =</a:t>
            </a:r>
            <a:endParaRPr lang="en-US" sz="2400" b="1">
              <a:solidFill>
                <a:schemeClr val="bg1"/>
              </a:solidFill>
              <a:latin typeface="Century Schoolbook" pitchFamily="18" charset="0"/>
              <a:sym typeface="WP Math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 animBg="1"/>
      <p:bldP spid="2057" grpId="0" animBg="1"/>
      <p:bldP spid="2059" grpId="0" animBg="1"/>
      <p:bldP spid="2060" grpId="0" animBg="1"/>
      <p:bldP spid="2062" grpId="0" animBg="1"/>
      <p:bldP spid="2063" grpId="0" animBg="1"/>
      <p:bldP spid="2065" grpId="0" animBg="1"/>
      <p:bldP spid="2066" grpId="0" animBg="1"/>
      <p:bldP spid="2068" grpId="0" animBg="1"/>
      <p:bldP spid="2069" grpId="0" animBg="1"/>
      <p:bldP spid="2071" grpId="0" animBg="1"/>
      <p:bldP spid="2072" grpId="0" animBg="1"/>
      <p:bldP spid="2078" grpId="0"/>
      <p:bldP spid="2079" grpId="0"/>
      <p:bldP spid="2080" grpId="0"/>
      <p:bldP spid="2081" grpId="0"/>
      <p:bldP spid="2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715125" cy="574675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99852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CCFF99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ПРАВИЛО ОТЫСКАНИЯ НОД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65163" y="1393825"/>
            <a:ext cx="8099425" cy="439738"/>
          </a:xfrm>
          <a:prstGeom prst="roundRect">
            <a:avLst>
              <a:gd name="adj" fmla="val 16667"/>
            </a:avLst>
          </a:prstGeom>
          <a:solidFill>
            <a:srgbClr val="E3FECA"/>
          </a:solidFill>
          <a:ln w="9525">
            <a:solidFill>
              <a:srgbClr val="CCFF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Arial" pitchFamily="34" charset="0"/>
              </a:rPr>
              <a:t>1. Разложить данные числа на простые множители.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83568" y="2708920"/>
            <a:ext cx="8132763" cy="442674"/>
          </a:xfrm>
          <a:prstGeom prst="roundRect">
            <a:avLst>
              <a:gd name="adj" fmla="val 16667"/>
            </a:avLst>
          </a:prstGeom>
          <a:solidFill>
            <a:srgbClr val="E3FECA"/>
          </a:solidFill>
          <a:ln w="9525">
            <a:solidFill>
              <a:srgbClr val="CCFF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Arial" pitchFamily="34" charset="0"/>
              </a:rPr>
              <a:t>2.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подчеркнуть общие простые множители</a:t>
            </a:r>
            <a:r>
              <a:rPr lang="ru-RU" sz="2000" b="1" dirty="0" smtClean="0">
                <a:latin typeface="Arial" pitchFamily="34" charset="0"/>
              </a:rPr>
              <a:t>.</a:t>
            </a:r>
            <a:endParaRPr lang="ru-RU" sz="2000" b="1" dirty="0">
              <a:latin typeface="Arial" pitchFamily="34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83568" y="4077072"/>
            <a:ext cx="8162925" cy="442674"/>
          </a:xfrm>
          <a:prstGeom prst="roundRect">
            <a:avLst>
              <a:gd name="adj" fmla="val 16667"/>
            </a:avLst>
          </a:prstGeom>
          <a:solidFill>
            <a:srgbClr val="E3FECA"/>
          </a:solidFill>
          <a:ln w="9525">
            <a:solidFill>
              <a:srgbClr val="CCFF9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Arial" pitchFamily="34" charset="0"/>
              </a:rPr>
              <a:t>3.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найти произведение этих множителей</a:t>
            </a:r>
            <a:r>
              <a:rPr lang="ru-RU" sz="2000" b="1" dirty="0" smtClean="0">
                <a:latin typeface="Arial" pitchFamily="34" charset="0"/>
              </a:rPr>
              <a:t>.</a:t>
            </a:r>
            <a:endParaRPr lang="ru-RU" sz="2000" b="1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643687" cy="5214938"/>
          </a:xfrm>
        </p:spPr>
        <p:txBody>
          <a:bodyPr/>
          <a:lstStyle/>
          <a:p>
            <a:pPr eaLnBrk="1" hangingPunct="1"/>
            <a:r>
              <a:rPr lang="ru-RU" sz="3400" b="1" smtClean="0"/>
              <a:t>Евкли́д</a:t>
            </a:r>
            <a:r>
              <a:rPr lang="ru-RU" sz="3400" smtClean="0"/>
              <a:t> </a:t>
            </a:r>
            <a:r>
              <a:rPr lang="ru-RU" sz="3400" i="1" smtClean="0"/>
              <a:t>или</a:t>
            </a:r>
            <a:r>
              <a:rPr lang="ru-RU" sz="3400" smtClean="0"/>
              <a:t> </a:t>
            </a:r>
            <a:r>
              <a:rPr lang="ru-RU" sz="3400" b="1" smtClean="0"/>
              <a:t>Эвкли́д</a:t>
            </a:r>
            <a:r>
              <a:rPr lang="ru-RU" sz="3400" smtClean="0"/>
              <a:t> (</a:t>
            </a:r>
            <a:r>
              <a:rPr lang="ru-RU" sz="3400" smtClean="0">
                <a:hlinkClick r:id="rId2" tooltip="Древнегреческий язык"/>
              </a:rPr>
              <a:t>др.-греч.</a:t>
            </a:r>
            <a:r>
              <a:rPr lang="ru-RU" sz="3400" smtClean="0"/>
              <a:t> Εὐκλείδης, ок. 300 г. до н. э.) — древнегреческий математик. Мировую известность приобрёл благодаря сочинению по основам математики «Начала»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697163"/>
          <a:ext cx="6096000" cy="14630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el-GR" i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9" name="Picture 3" descr="Euklid-von-Alexandria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000250"/>
            <a:ext cx="8001000" cy="4286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smtClean="0"/>
              <a:t>«Начала»</a:t>
            </a:r>
            <a:r>
              <a:rPr lang="ru-RU" smtClean="0"/>
              <a:t> Евклида  в течение более чем двух тысячелетий оставались базовым учебником геометрии. Создавая свой учебник, Евклид включил в него многое из того, что было создано его предшественниками, обработав этот материал и сведя его воедино. </a:t>
            </a:r>
          </a:p>
        </p:txBody>
      </p:sp>
      <p:sp>
        <p:nvSpPr>
          <p:cNvPr id="614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8" name="Picture 4" descr="C:\Users\user\Documents\Euclid_Vat_ms_no_190_XI_prop_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0"/>
            <a:ext cx="37861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Алгоритм Евклида</a:t>
            </a:r>
            <a:r>
              <a:rPr lang="ru-RU" smtClean="0"/>
              <a:t> основан на следующем факте: </a:t>
            </a:r>
            <a:endParaRPr lang="ru-RU" b="1" i="1" smtClean="0"/>
          </a:p>
          <a:p>
            <a:pPr eaLnBrk="1" hangingPunct="1"/>
            <a:r>
              <a:rPr lang="ru-RU" b="1" i="1" smtClean="0"/>
              <a:t>если </a:t>
            </a:r>
            <a:r>
              <a:rPr lang="en-US" b="1" i="1" smtClean="0"/>
              <a:t>a</a:t>
            </a:r>
            <a:r>
              <a:rPr lang="ru-RU" b="1" i="1" smtClean="0"/>
              <a:t> = </a:t>
            </a:r>
            <a:r>
              <a:rPr lang="en-US" b="1" i="1" smtClean="0"/>
              <a:t>b</a:t>
            </a:r>
            <a:r>
              <a:rPr lang="en-US" b="1" i="1" smtClean="0">
                <a:sym typeface="Symbol" pitchFamily="18" charset="2"/>
              </a:rPr>
              <a:t></a:t>
            </a:r>
            <a:r>
              <a:rPr lang="en-US" b="1" i="1" smtClean="0"/>
              <a:t>q</a:t>
            </a:r>
            <a:r>
              <a:rPr lang="ru-RU" b="1" i="1" smtClean="0"/>
              <a:t> + </a:t>
            </a:r>
            <a:r>
              <a:rPr lang="en-US" b="1" i="1" smtClean="0"/>
              <a:t>r</a:t>
            </a:r>
            <a:r>
              <a:rPr lang="ru-RU" b="1" i="1" smtClean="0"/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то н.о.д.(</a:t>
            </a:r>
            <a:r>
              <a:rPr lang="en-US" b="1" i="1" smtClean="0"/>
              <a:t>a</a:t>
            </a:r>
            <a:r>
              <a:rPr lang="ru-RU" b="1" i="1" smtClean="0"/>
              <a:t>; </a:t>
            </a:r>
            <a:r>
              <a:rPr lang="en-US" b="1" i="1" smtClean="0"/>
              <a:t>b</a:t>
            </a:r>
            <a:r>
              <a:rPr lang="ru-RU" b="1" i="1" smtClean="0"/>
              <a:t>) = н.о.д.(</a:t>
            </a:r>
            <a:r>
              <a:rPr lang="en-US" b="1" i="1" smtClean="0"/>
              <a:t>b</a:t>
            </a:r>
            <a:r>
              <a:rPr lang="ru-RU" b="1" i="1" smtClean="0"/>
              <a:t>; </a:t>
            </a:r>
            <a:r>
              <a:rPr lang="en-US" b="1" i="1" smtClean="0"/>
              <a:t>r</a:t>
            </a:r>
            <a:r>
              <a:rPr lang="ru-RU" b="1" i="1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2204864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Домашнее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010400" cy="1600200"/>
          </a:xfrm>
        </p:spPr>
        <p:txBody>
          <a:bodyPr/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Найдите НОД чисел: 147 и 588.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Найдите НОД (424;477) при помощи алгоритма Евклида.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Туристы проехали за первый день 56 км, а за второй – 72 км, причем их ско­рость была одинаковой и выра­жалась целым чис­лом км/ч, и каждый день они были в пути целое число часов. Найдите скорость, с которой ехали туристы, если она была наибольшей из удовлетворяющих условию задачи.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170</TotalTime>
  <Words>265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Профиль</vt:lpstr>
      <vt:lpstr>Урок математики в 6 классе</vt:lpstr>
      <vt:lpstr>Слайд 2</vt:lpstr>
      <vt:lpstr>Слайд 3</vt:lpstr>
      <vt:lpstr>Евкли́д или Эвкли́д (др.-греч. Εὐκλείδης, ок. 300 г. до н. э.) — древнегреческий математик. Мировую известность приобрёл благодаря сочинению по основам математики «Начала» </vt:lpstr>
      <vt:lpstr>Слайд 5</vt:lpstr>
      <vt:lpstr>Слайд 6</vt:lpstr>
      <vt:lpstr>  Домашнее задание.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2011-01-01T21:35:34Z</dcterms:created>
  <dcterms:modified xsi:type="dcterms:W3CDTF">2017-03-01T17:48:34Z</dcterms:modified>
</cp:coreProperties>
</file>