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1" r:id="rId2"/>
    <p:sldId id="289" r:id="rId3"/>
    <p:sldId id="257" r:id="rId4"/>
    <p:sldId id="262" r:id="rId5"/>
    <p:sldId id="263" r:id="rId6"/>
    <p:sldId id="268" r:id="rId7"/>
    <p:sldId id="274" r:id="rId8"/>
    <p:sldId id="269" r:id="rId9"/>
    <p:sldId id="290" r:id="rId10"/>
    <p:sldId id="273" r:id="rId11"/>
    <p:sldId id="283" r:id="rId12"/>
    <p:sldId id="276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2190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F0F3A-4A97-409C-98F6-769C158A0D8C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BC513E-5AFE-4E2E-A048-997D1D5F3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B0271-DED4-4103-A616-92FC835456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4843-6761-4839-866F-646BFA2677F1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46EB-0D38-4A66-8336-D5CCB4B76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296D-1F79-455C-B0C2-89F5EAC7F08E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AA02-9D14-45C4-994F-508DADB74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3B9B-C4FF-43B4-ACE0-A846AF7625AB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3DE7-DE7A-4F48-82A8-49BD47BDC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BE10-DC30-49DD-BDAE-763F85A9482C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EE76-1CC1-4C8A-9648-E08FCB7AF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BF5D-7588-4936-9331-9489E034DEFD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D1A8-C0BA-4211-89A6-EB238C90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D92F-989C-4BF3-AAF3-6380AD1E0AEC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066B-1CDA-4BF6-915F-74FE94582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92FE-63DC-41B4-BB22-E860A800F8CE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7194-A007-4300-B60B-E20272D3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132C-0327-4FB7-B089-82187D5546CC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04E7-05B5-48D2-9C75-EA620E972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8B47-4053-4932-8CF8-90FF83CE612D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EB92-CCA9-4C21-AFCB-9D681A414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9FE9-E19E-41C7-B41D-BF08C91EA8CC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EF84-C1BE-423D-9458-BED9BCDAC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6522-E468-4485-9E12-1F6F3981DBAB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F2D0-3D5A-48FC-8F28-6390E23A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5D7FD-82D9-4968-9090-DCBD40F5E93D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CFAD7A-AECD-406F-AB03-134CEC29A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testov.ru/test/?id=122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orldjourney.ru/uploads/posts/2012-12/1356107110_great_pyramid_of_giza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520" y="1484784"/>
            <a:ext cx="8712968" cy="4000501"/>
          </a:xfrm>
          <a:prstGeom prst="rect">
            <a:avLst/>
          </a:prstGeom>
          <a:noFill/>
        </p:spPr>
      </p:pic>
      <p:pic>
        <p:nvPicPr>
          <p:cNvPr id="4" name="Рисунок 3" descr="http://worldjourney.ru/uploads/posts/2012-12/1356107110_great_pyramid_of_giza2.jpg"/>
          <p:cNvPicPr>
            <a:picLocks noChangeAspect="1" noChangeArrowheads="1"/>
          </p:cNvPicPr>
          <p:nvPr/>
        </p:nvPicPr>
        <p:blipFill>
          <a:blip r:embed="rId3"/>
          <a:srcRect l="58691"/>
          <a:stretch>
            <a:fillRect/>
          </a:stretch>
        </p:blipFill>
        <p:spPr bwMode="auto">
          <a:xfrm>
            <a:off x="5508625" y="1484313"/>
            <a:ext cx="317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/>
          <p:nvPr/>
        </p:nvSpPr>
        <p:spPr>
          <a:xfrm>
            <a:off x="5508625" y="0"/>
            <a:ext cx="363537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28800" y="333375"/>
            <a:ext cx="56340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Урок геометрии в 7 классе</a:t>
            </a:r>
          </a:p>
          <a:p>
            <a:pPr algn="ctr"/>
            <a:r>
              <a:rPr lang="ru-RU" sz="3200">
                <a:latin typeface="Calibri" pitchFamily="34" charset="0"/>
              </a:rPr>
              <a:t>Смежные и вертикальные углы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589588"/>
            <a:ext cx="9144000" cy="12684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err="1">
                <a:latin typeface="+mj-lt"/>
                <a:ea typeface="+mj-ea"/>
                <a:cs typeface="+mj-cs"/>
              </a:rPr>
              <a:t>Монич</a:t>
            </a:r>
            <a:r>
              <a:rPr lang="ru-RU" sz="2000" b="1" dirty="0">
                <a:latin typeface="+mj-lt"/>
                <a:ea typeface="+mj-ea"/>
                <a:cs typeface="+mj-cs"/>
              </a:rPr>
              <a:t> Наталья Федоровна, учитель математики МБОУ «СОШ №90» </a:t>
            </a:r>
            <a:r>
              <a:rPr lang="ru-RU" sz="2000" b="1" dirty="0" err="1">
                <a:latin typeface="+mj-lt"/>
                <a:ea typeface="+mj-ea"/>
                <a:cs typeface="+mj-cs"/>
              </a:rPr>
              <a:t>г.Северск</a:t>
            </a:r>
            <a:r>
              <a:rPr lang="ru-RU" sz="2000" b="1" dirty="0">
                <a:latin typeface="+mj-lt"/>
                <a:ea typeface="+mj-ea"/>
                <a:cs typeface="+mj-cs"/>
              </a:rPr>
              <a:t/>
            </a:r>
            <a:br>
              <a:rPr lang="ru-RU" sz="2000" b="1" dirty="0">
                <a:latin typeface="+mj-lt"/>
                <a:ea typeface="+mj-ea"/>
                <a:cs typeface="+mj-cs"/>
              </a:rPr>
            </a:br>
            <a:endParaRPr lang="ru-RU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2.48555E-6 L -3.05556E-6 2.4855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7137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Задача №5</a:t>
            </a:r>
          </a:p>
          <a:p>
            <a:r>
              <a:rPr lang="ru-RU" sz="3200">
                <a:latin typeface="Calibri" pitchFamily="34" charset="0"/>
              </a:rPr>
              <a:t>Сумма трех углов, образовавшихся при </a:t>
            </a:r>
          </a:p>
          <a:p>
            <a:r>
              <a:rPr lang="ru-RU" sz="3200">
                <a:latin typeface="Calibri" pitchFamily="34" charset="0"/>
              </a:rPr>
              <a:t>пересечении двух прямых, равна 325˚.</a:t>
            </a:r>
          </a:p>
          <a:p>
            <a:r>
              <a:rPr lang="ru-RU" sz="3200">
                <a:latin typeface="Calibri" pitchFamily="34" charset="0"/>
              </a:rPr>
              <a:t>Найдите эти углы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825750"/>
            <a:ext cx="7978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Задача №6*  </a:t>
            </a:r>
          </a:p>
          <a:p>
            <a:r>
              <a:rPr lang="ru-RU" sz="3200">
                <a:latin typeface="Calibri" pitchFamily="34" charset="0"/>
              </a:rPr>
              <a:t>Один из четырех углов, образовавшихся при</a:t>
            </a:r>
          </a:p>
          <a:p>
            <a:r>
              <a:rPr lang="ru-RU" sz="3200">
                <a:latin typeface="Calibri" pitchFamily="34" charset="0"/>
              </a:rPr>
              <a:t>пересечении двух прямых, в 11 раз меньше</a:t>
            </a:r>
          </a:p>
          <a:p>
            <a:r>
              <a:rPr lang="ru-RU" sz="3200">
                <a:latin typeface="Calibri" pitchFamily="34" charset="0"/>
              </a:rPr>
              <a:t>суммы трех остальных углов.</a:t>
            </a:r>
          </a:p>
          <a:p>
            <a:r>
              <a:rPr lang="ru-RU" sz="3200">
                <a:latin typeface="Calibri" pitchFamily="34" charset="0"/>
              </a:rPr>
              <a:t>Найдите эти четыре угла</a:t>
            </a:r>
          </a:p>
          <a:p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* задача повышенной сложности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24579" name="Picture 3" descr="C:\Users\НР\Desktop\Школьный кроссворд\shkolnye_kartinki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0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tatic.freepik.com/free-photo/right-and-wrong-check-marks_30-2704.jpg"/>
          <p:cNvPicPr>
            <a:picLocks noChangeAspect="1" noChangeArrowheads="1"/>
          </p:cNvPicPr>
          <p:nvPr/>
        </p:nvPicPr>
        <p:blipFill>
          <a:blip r:embed="rId2"/>
          <a:srcRect t="3217"/>
          <a:stretch>
            <a:fillRect/>
          </a:stretch>
        </p:blipFill>
        <p:spPr bwMode="auto">
          <a:xfrm>
            <a:off x="1547813" y="981075"/>
            <a:ext cx="54673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843213" y="188913"/>
            <a:ext cx="3343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Calibri" pitchFamily="34" charset="0"/>
              </a:rPr>
              <a:t>Проверка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088" y="4292600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вариант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Г, 2А, 3Б, 4А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42926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вариант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1Г, 2А, 3Г, 4В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850" y="1268413"/>
            <a:ext cx="6600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Сегодня  на уроке я повторил……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Сегодня на уроке я узнал…….</a:t>
            </a:r>
            <a:endParaRPr lang="ru-RU" sz="3600">
              <a:latin typeface="Calibri" pitchFamily="34" charset="0"/>
            </a:endParaRPr>
          </a:p>
          <a:p>
            <a:pPr eaLnBrk="0" hangingPunct="0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Мне было сложно…….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6626" name="Picture 3" descr="http://5klass.net/datas/geometrija/Geometrija-parallelogramm-8-klass/0016-016-Itogi-uroka.jpg"/>
          <p:cNvPicPr>
            <a:picLocks noChangeAspect="1" noChangeArrowheads="1"/>
          </p:cNvPicPr>
          <p:nvPr/>
        </p:nvPicPr>
        <p:blipFill>
          <a:blip r:embed="rId2"/>
          <a:srcRect t="52499" b="6551"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195513" y="333375"/>
            <a:ext cx="435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Подведем итог урока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НР\Desktop\Школьный кроссворд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59113" y="4508500"/>
            <a:ext cx="505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§6 п.11, №64, №67, №68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059113" y="3429000"/>
            <a:ext cx="5329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latin typeface="Calibri" pitchFamily="34" charset="0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877888"/>
            <a:ext cx="93297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1)Ершова А.П., Голобородько В.В., Ершова А.С.  Самостоятельные</a:t>
            </a:r>
          </a:p>
          <a:p>
            <a:pPr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и контрольные работы по алгебре и геометрии для 7 класса: </a:t>
            </a:r>
          </a:p>
          <a:p>
            <a:pPr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Разноуровневые дидактические материалы. Москва-Харьков: </a:t>
            </a:r>
          </a:p>
          <a:p>
            <a:pPr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Илекса, 1998, 93с.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</a:rPr>
              <a:t>2)Банк тестов// Смежные и вертикальные углы. URL:</a:t>
            </a:r>
          </a:p>
          <a:p>
            <a:pPr eaLnBrk="0" hangingPunct="0"/>
            <a:r>
              <a:rPr lang="ru-RU" sz="2400">
                <a:latin typeface="Calibri" pitchFamily="34" charset="0"/>
                <a:hlinkClick r:id="rId2"/>
              </a:rPr>
              <a:t>http://www.banktestov.ru/test/?id=12228</a:t>
            </a:r>
            <a:r>
              <a:rPr lang="ru-RU" sz="2400">
                <a:latin typeface="Calibri" pitchFamily="34" charset="0"/>
              </a:rPr>
              <a:t> (дата обращения 22.03.2014)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647113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Геометрия является самым могущественным средством для изощрения наших умственных способностей и дает нам возможность правильно мыслить и рассуждать.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130925"/>
            <a:ext cx="6121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413" y="836613"/>
            <a:ext cx="2447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alibri" pitchFamily="34" charset="0"/>
              </a:rPr>
              <a:t>Л   У  Ч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1557338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alibri" pitchFamily="34" charset="0"/>
              </a:rPr>
              <a:t>У   Г  О  Л</a:t>
            </a:r>
            <a:r>
              <a:rPr lang="ru-RU" sz="5400">
                <a:latin typeface="Calibri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5150" y="2276475"/>
            <a:ext cx="4608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alibri" pitchFamily="34" charset="0"/>
              </a:rPr>
              <a:t>Г   Р  А  Д  У  С</a:t>
            </a:r>
            <a:r>
              <a:rPr lang="ru-RU" sz="540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2924175"/>
            <a:ext cx="5545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 </a:t>
            </a:r>
            <a:r>
              <a:rPr lang="ru-RU" sz="5000">
                <a:latin typeface="Calibri" pitchFamily="34" charset="0"/>
              </a:rPr>
              <a:t>С  М  Е Ж  Н  Ы  Й</a:t>
            </a:r>
            <a:r>
              <a:rPr lang="ru-RU" sz="5400">
                <a:latin typeface="Calibri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0113" y="3716338"/>
            <a:ext cx="712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 </a:t>
            </a:r>
            <a:r>
              <a:rPr lang="ru-RU" sz="5000">
                <a:latin typeface="Calibri" pitchFamily="34" charset="0"/>
              </a:rPr>
              <a:t>Г   Е  О М  Е   Т   Р  И  Я</a:t>
            </a:r>
            <a:r>
              <a:rPr lang="ru-RU" sz="5400">
                <a:latin typeface="Calibri" pitchFamily="34" charset="0"/>
              </a:rPr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1550" y="4437063"/>
            <a:ext cx="7561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 </a:t>
            </a:r>
            <a:r>
              <a:rPr lang="ru-RU" sz="5000">
                <a:latin typeface="Calibri" pitchFamily="34" charset="0"/>
              </a:rPr>
              <a:t>А  С  Т  Р О Л  Я  Б  И Я</a:t>
            </a:r>
            <a:r>
              <a:rPr lang="ru-RU" sz="5400">
                <a:latin typeface="Calibri" pitchFamily="34" charset="0"/>
              </a:rPr>
              <a:t>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15778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 В  Е  Р  Т  И К  А  Л  Ь  Н  Ы Й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813" y="6092825"/>
            <a:ext cx="712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 </a:t>
            </a:r>
            <a:r>
              <a:rPr lang="ru-RU" sz="5400">
                <a:solidFill>
                  <a:srgbClr val="7030A0"/>
                </a:solidFill>
                <a:latin typeface="Calibri" pitchFamily="34" charset="0"/>
              </a:rPr>
              <a:t>Г    А   Л  И   Л   Е   Й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19588" y="1700213"/>
            <a:ext cx="4824412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1.  Часть прямой, ограниченная с одной стороны точкой, а с другой стороны - бесконечная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088" y="4221163"/>
            <a:ext cx="6983412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2.Геометрическая фигура, образованная двумя  лучами, выходящими из одной точки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463" y="1557338"/>
            <a:ext cx="3816350" cy="935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3.Единица измерения угла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35150" y="2205038"/>
            <a:ext cx="6983413" cy="935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7. </a:t>
            </a:r>
            <a:r>
              <a:rPr lang="ru-RU" sz="2400" b="1" dirty="0">
                <a:solidFill>
                  <a:srgbClr val="0070C0"/>
                </a:solidFill>
              </a:rPr>
              <a:t>4.Два угла с общей вершиной, одна из сторон которых — общая. Что за угол?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6838" y="4797425"/>
            <a:ext cx="7777162" cy="935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r>
              <a:rPr lang="ru-RU" sz="2400" b="1" dirty="0">
                <a:solidFill>
                  <a:srgbClr val="0070C0"/>
                </a:solidFill>
              </a:rPr>
              <a:t>5. Раздела математики. Наука, которая появилась в Древней Греции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4941888"/>
            <a:ext cx="6553200" cy="935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6.Прибор для измерения углов на местности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95400" y="5921375"/>
            <a:ext cx="7848600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7.Стороны одного угла являются продолжениями сторон другого. Что за углы?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ручное управление 6"/>
          <p:cNvSpPr/>
          <p:nvPr/>
        </p:nvSpPr>
        <p:spPr>
          <a:xfrm rot="867081">
            <a:off x="611188" y="1320800"/>
            <a:ext cx="2989262" cy="2109788"/>
          </a:xfrm>
          <a:prstGeom prst="flowChartManualOperation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00113" y="981075"/>
            <a:ext cx="1800225" cy="26638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71550" y="1700213"/>
            <a:ext cx="2808288" cy="14414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468313" y="2997200"/>
            <a:ext cx="450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A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468313" y="549275"/>
            <a:ext cx="434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B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2771775" y="3429000"/>
            <a:ext cx="46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D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3851275" y="1196975"/>
            <a:ext cx="43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3" name="TextBox 21"/>
          <p:cNvSpPr txBox="1">
            <a:spLocks noChangeArrowheads="1"/>
          </p:cNvSpPr>
          <p:nvPr/>
        </p:nvSpPr>
        <p:spPr bwMode="auto">
          <a:xfrm>
            <a:off x="1835150" y="1844675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O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250825" y="4868863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Назвать смежные и вертикальные углы</a:t>
            </a:r>
          </a:p>
        </p:txBody>
      </p:sp>
      <p:sp>
        <p:nvSpPr>
          <p:cNvPr id="12" name="Ромб 11"/>
          <p:cNvSpPr/>
          <p:nvPr/>
        </p:nvSpPr>
        <p:spPr>
          <a:xfrm>
            <a:off x="5435600" y="1268413"/>
            <a:ext cx="2808288" cy="3024187"/>
          </a:xfrm>
          <a:prstGeom prst="diamond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>
            <a:stCxn id="12" idx="1"/>
            <a:endCxn id="12" idx="3"/>
          </p:cNvCxnSpPr>
          <p:nvPr/>
        </p:nvCxnSpPr>
        <p:spPr>
          <a:xfrm>
            <a:off x="5435600" y="2781300"/>
            <a:ext cx="2808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0"/>
            <a:endCxn id="12" idx="2"/>
          </p:cNvCxnSpPr>
          <p:nvPr/>
        </p:nvCxnSpPr>
        <p:spPr>
          <a:xfrm>
            <a:off x="6840538" y="1268413"/>
            <a:ext cx="0" cy="30241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22"/>
          <p:cNvSpPr txBox="1">
            <a:spLocks noChangeArrowheads="1"/>
          </p:cNvSpPr>
          <p:nvPr/>
        </p:nvSpPr>
        <p:spPr bwMode="auto">
          <a:xfrm>
            <a:off x="6659563" y="4292600"/>
            <a:ext cx="379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L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9" name="TextBox 23"/>
          <p:cNvSpPr txBox="1">
            <a:spLocks noChangeArrowheads="1"/>
          </p:cNvSpPr>
          <p:nvPr/>
        </p:nvSpPr>
        <p:spPr bwMode="auto">
          <a:xfrm>
            <a:off x="8316913" y="2349500"/>
            <a:ext cx="423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K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400" name="TextBox 24"/>
          <p:cNvSpPr txBox="1">
            <a:spLocks noChangeArrowheads="1"/>
          </p:cNvSpPr>
          <p:nvPr/>
        </p:nvSpPr>
        <p:spPr bwMode="auto">
          <a:xfrm>
            <a:off x="6588125" y="620713"/>
            <a:ext cx="48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N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401" name="TextBox 25"/>
          <p:cNvSpPr txBox="1">
            <a:spLocks noChangeArrowheads="1"/>
          </p:cNvSpPr>
          <p:nvPr/>
        </p:nvSpPr>
        <p:spPr bwMode="auto">
          <a:xfrm>
            <a:off x="5003800" y="2420938"/>
            <a:ext cx="57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M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402" name="TextBox 26"/>
          <p:cNvSpPr txBox="1">
            <a:spLocks noChangeArrowheads="1"/>
          </p:cNvSpPr>
          <p:nvPr/>
        </p:nvSpPr>
        <p:spPr bwMode="auto">
          <a:xfrm>
            <a:off x="6443663" y="21336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O</a:t>
            </a:r>
            <a:endParaRPr lang="ru-RU" sz="3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7345" t="13094" r="67473" b="47778"/>
          <a:stretch>
            <a:fillRect/>
          </a:stretch>
        </p:blipFill>
        <p:spPr bwMode="auto">
          <a:xfrm>
            <a:off x="5867400" y="549275"/>
            <a:ext cx="2881313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50704" t="19420" r="24441" b="48801"/>
          <a:stretch>
            <a:fillRect/>
          </a:stretch>
        </p:blipFill>
        <p:spPr bwMode="auto">
          <a:xfrm>
            <a:off x="250825" y="2924175"/>
            <a:ext cx="3313113" cy="238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/>
          <a:srcRect l="48715" t="22951" r="25560" b="49243"/>
          <a:stretch>
            <a:fillRect/>
          </a:stretch>
        </p:blipFill>
        <p:spPr bwMode="auto">
          <a:xfrm>
            <a:off x="3492500" y="2997200"/>
            <a:ext cx="3024188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 l="67399" t="19153" r="5642" b="39812"/>
          <a:stretch>
            <a:fillRect/>
          </a:stretch>
        </p:blipFill>
        <p:spPr bwMode="auto">
          <a:xfrm>
            <a:off x="6300788" y="4365625"/>
            <a:ext cx="2843212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6959" r="74151" b="59395"/>
          <a:stretch>
            <a:fillRect/>
          </a:stretch>
        </p:blipFill>
        <p:spPr bwMode="auto">
          <a:xfrm>
            <a:off x="0" y="0"/>
            <a:ext cx="25558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4675" y="10525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alibri" pitchFamily="34" charset="0"/>
              </a:rPr>
              <a:t>Работа с определением смежных углов</a:t>
            </a:r>
          </a:p>
        </p:txBody>
      </p:sp>
      <p:pic>
        <p:nvPicPr>
          <p:cNvPr id="33" name="Рисунок 32" descr="angels-adjoi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2565400"/>
            <a:ext cx="6767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 t="4896" r="67832" b="72254"/>
          <a:stretch>
            <a:fillRect/>
          </a:stretch>
        </p:blipFill>
        <p:spPr bwMode="auto">
          <a:xfrm>
            <a:off x="2195513" y="476250"/>
            <a:ext cx="3313112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5657850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Назвать рисунок с изображением смежных углов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angels-vertica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36838"/>
            <a:ext cx="428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675" y="10525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alibri" pitchFamily="34" charset="0"/>
              </a:rPr>
              <a:t>Работа с определением вертикальных углов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6085" t="35503" r="55669" b="44431"/>
          <a:stretch>
            <a:fillRect/>
          </a:stretch>
        </p:blipFill>
        <p:spPr bwMode="auto">
          <a:xfrm>
            <a:off x="250825" y="260350"/>
            <a:ext cx="35290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7996" r="55022" b="69826"/>
          <a:stretch>
            <a:fillRect/>
          </a:stretch>
        </p:blipFill>
        <p:spPr bwMode="auto">
          <a:xfrm>
            <a:off x="179388" y="2133600"/>
            <a:ext cx="3600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71967" t="23074" r="5045" b="39651"/>
          <a:stretch>
            <a:fillRect/>
          </a:stretch>
        </p:blipFill>
        <p:spPr bwMode="auto">
          <a:xfrm>
            <a:off x="323850" y="4149725"/>
            <a:ext cx="36004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25987" t="63899" r="32384" b="14803"/>
          <a:stretch>
            <a:fillRect/>
          </a:stretch>
        </p:blipFill>
        <p:spPr bwMode="auto">
          <a:xfrm>
            <a:off x="4643438" y="260350"/>
            <a:ext cx="42497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1999" t="65674" r="72012" b="7703"/>
          <a:stretch>
            <a:fillRect/>
          </a:stretch>
        </p:blipFill>
        <p:spPr bwMode="auto">
          <a:xfrm>
            <a:off x="4572000" y="2205038"/>
            <a:ext cx="3619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46979" t="40326" r="25035" b="33049"/>
          <a:stretch>
            <a:fillRect/>
          </a:stretch>
        </p:blipFill>
        <p:spPr bwMode="auto">
          <a:xfrm>
            <a:off x="4572000" y="4437063"/>
            <a:ext cx="3816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165850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Назвать рисунок с изображением вертикальных углов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1125538"/>
            <a:ext cx="7343775" cy="4522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+mn-lt"/>
                <a:cs typeface="+mn-cs"/>
              </a:rPr>
              <a:t>Начертите  неразвернутый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угол  </a:t>
            </a:r>
            <a:r>
              <a:rPr lang="ru-RU" sz="2800" i="1" dirty="0">
                <a:latin typeface="+mn-lt"/>
                <a:cs typeface="+mn-cs"/>
              </a:rPr>
              <a:t>МОК.</a:t>
            </a: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  <a:cs typeface="+mn-cs"/>
              </a:rPr>
              <a:t>2)</a:t>
            </a:r>
            <a:r>
              <a:rPr lang="ru-RU" sz="2800" dirty="0">
                <a:latin typeface="+mn-lt"/>
                <a:cs typeface="+mn-cs"/>
              </a:rPr>
              <a:t>Проведите  лучи  </a:t>
            </a:r>
            <a:r>
              <a:rPr lang="ru-RU" sz="2800" i="1" dirty="0">
                <a:latin typeface="+mn-lt"/>
                <a:cs typeface="+mn-cs"/>
              </a:rPr>
              <a:t>ОС  </a:t>
            </a:r>
            <a:r>
              <a:rPr lang="ru-RU" sz="2800" dirty="0">
                <a:latin typeface="+mn-lt"/>
                <a:cs typeface="+mn-cs"/>
              </a:rPr>
              <a:t>и  </a:t>
            </a:r>
            <a:r>
              <a:rPr lang="ru-RU" sz="2800" i="1" dirty="0">
                <a:latin typeface="+mn-lt"/>
                <a:cs typeface="+mn-cs"/>
              </a:rPr>
              <a:t>О</a:t>
            </a:r>
            <a:r>
              <a:rPr lang="en-US" sz="2800" i="1" dirty="0">
                <a:latin typeface="+mn-lt"/>
                <a:cs typeface="+mn-cs"/>
              </a:rPr>
              <a:t>D</a:t>
            </a:r>
            <a:r>
              <a:rPr lang="ru-RU" sz="2800" i="1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являющиеся  продолжением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сторон  угла  </a:t>
            </a:r>
            <a:r>
              <a:rPr lang="ru-RU" sz="2800" i="1" dirty="0">
                <a:latin typeface="+mn-lt"/>
                <a:cs typeface="+mn-cs"/>
              </a:rPr>
              <a:t>МОК.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i="1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+mn-cs"/>
              </a:rPr>
              <a:t>Сколько  неразвернутых углов получилось?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+mn-cs"/>
              </a:rPr>
              <a:t>Назовите    смежные и вертикальные углы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100" name="Picture 4" descr="http://pan-poznavajka.ru/_ph/16/235828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02" y="404664"/>
            <a:ext cx="353639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95288" y="333375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Выполните упражнения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41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Задача №1</a:t>
            </a:r>
          </a:p>
          <a:p>
            <a:r>
              <a:rPr lang="ru-RU" sz="2800">
                <a:latin typeface="Calibri" pitchFamily="34" charset="0"/>
              </a:rPr>
              <a:t>Найдите  на рисунке смежные и вертикальные углы. Пусть известны величины двух  углов, отмеченных на чертеже, 28˚ и 90˚. Найти градусную меру всех остальных углов.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1124" t="68357" r="37145" b="15041"/>
          <a:stretch>
            <a:fillRect/>
          </a:stretch>
        </p:blipFill>
        <p:spPr bwMode="auto">
          <a:xfrm>
            <a:off x="4859338" y="3068638"/>
            <a:ext cx="4046537" cy="3600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9433" t="68357" r="49294" b="15041"/>
          <a:stretch>
            <a:fillRect/>
          </a:stretch>
        </p:blipFill>
        <p:spPr bwMode="auto">
          <a:xfrm>
            <a:off x="468313" y="3068638"/>
            <a:ext cx="3887787" cy="3600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156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Задача №2</a:t>
            </a:r>
          </a:p>
          <a:p>
            <a:r>
              <a:rPr lang="ru-RU" sz="3200">
                <a:latin typeface="Calibri" pitchFamily="34" charset="0"/>
              </a:rPr>
              <a:t>Смежные углы относятся как 1:2. Найдите эти</a:t>
            </a:r>
          </a:p>
          <a:p>
            <a:r>
              <a:rPr lang="ru-RU" sz="3200">
                <a:latin typeface="Calibri" pitchFamily="34" charset="0"/>
              </a:rPr>
              <a:t> смежные углы.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425" y="4221163"/>
            <a:ext cx="8918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Задача №3</a:t>
            </a:r>
          </a:p>
          <a:p>
            <a:r>
              <a:rPr lang="ru-RU" sz="3200">
                <a:latin typeface="Calibri" pitchFamily="34" charset="0"/>
              </a:rPr>
              <a:t>Один из углов, образовавшихся при пересечении </a:t>
            </a:r>
          </a:p>
          <a:p>
            <a:r>
              <a:rPr lang="ru-RU" sz="3200">
                <a:latin typeface="Calibri" pitchFamily="34" charset="0"/>
              </a:rPr>
              <a:t>двух прямых, равен 21˚. Найдите остальные углы.</a:t>
            </a:r>
          </a:p>
        </p:txBody>
      </p:sp>
      <p:pic>
        <p:nvPicPr>
          <p:cNvPr id="22531" name="Picture 1" descr="C:\Users\НР\Desktop\Школьный кроссворд\shkolnye_kartinki_ucheni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484313"/>
            <a:ext cx="462121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908050"/>
            <a:ext cx="67976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348038" y="188913"/>
            <a:ext cx="2157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Задача №4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68313" y="1125538"/>
            <a:ext cx="55165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Дано:</a:t>
            </a:r>
          </a:p>
          <a:p>
            <a:r>
              <a:rPr lang="ru-RU" sz="4400">
                <a:latin typeface="Calibri" pitchFamily="34" charset="0"/>
              </a:rPr>
              <a:t>α=30˚</a:t>
            </a:r>
          </a:p>
          <a:p>
            <a:r>
              <a:rPr lang="el-GR" sz="4400">
                <a:latin typeface="Calibri" pitchFamily="34" charset="0"/>
              </a:rPr>
              <a:t>β</a:t>
            </a:r>
            <a:r>
              <a:rPr lang="ru-RU" sz="4400">
                <a:latin typeface="Calibri" pitchFamily="34" charset="0"/>
              </a:rPr>
              <a:t>=140˚</a:t>
            </a:r>
          </a:p>
          <a:p>
            <a:endParaRPr lang="ru-RU" sz="4400">
              <a:latin typeface="Calibri" pitchFamily="34" charset="0"/>
            </a:endParaRPr>
          </a:p>
          <a:p>
            <a:r>
              <a:rPr lang="ru-RU" sz="4400">
                <a:latin typeface="Calibri" pitchFamily="34" charset="0"/>
              </a:rPr>
              <a:t>Найти остальные углы</a:t>
            </a:r>
          </a:p>
        </p:txBody>
      </p:sp>
      <p:pic>
        <p:nvPicPr>
          <p:cNvPr id="23556" name="Picture 2" descr="C:\Users\НР\Desktop\Школьный кроссворд\knigi-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26447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971</TotalTime>
  <Words>400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Монич Татьяна Евгеньевна учитель математики</dc:title>
  <dc:creator>НР</dc:creator>
  <cp:lastModifiedBy>наш</cp:lastModifiedBy>
  <cp:revision>60</cp:revision>
  <dcterms:created xsi:type="dcterms:W3CDTF">2014-02-28T10:58:16Z</dcterms:created>
  <dcterms:modified xsi:type="dcterms:W3CDTF">2016-12-11T14:48:37Z</dcterms:modified>
</cp:coreProperties>
</file>