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1BF746D-E98A-4B62-A40A-83C6F6224995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3C61-4139-4E8F-8BD0-447A7E001372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2C7C5-9EDB-4230-B16A-819C491B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26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3C61-4139-4E8F-8BD0-447A7E001372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2C7C5-9EDB-4230-B16A-819C491B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48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3C61-4139-4E8F-8BD0-447A7E001372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2C7C5-9EDB-4230-B16A-819C491B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260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3C61-4139-4E8F-8BD0-447A7E001372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2C7C5-9EDB-4230-B16A-819C491B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4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3C61-4139-4E8F-8BD0-447A7E001372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2C7C5-9EDB-4230-B16A-819C491B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09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3C61-4139-4E8F-8BD0-447A7E001372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2C7C5-9EDB-4230-B16A-819C491B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3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3C61-4139-4E8F-8BD0-447A7E001372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2C7C5-9EDB-4230-B16A-819C491B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9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3C61-4139-4E8F-8BD0-447A7E001372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2C7C5-9EDB-4230-B16A-819C491B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78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3C61-4139-4E8F-8BD0-447A7E001372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2C7C5-9EDB-4230-B16A-819C491B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25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3C61-4139-4E8F-8BD0-447A7E001372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2C7C5-9EDB-4230-B16A-819C491B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67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3C61-4139-4E8F-8BD0-447A7E001372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2C7C5-9EDB-4230-B16A-819C491B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33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F3C61-4139-4E8F-8BD0-447A7E001372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2C7C5-9EDB-4230-B16A-819C491B5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8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slide" Target="slide8.xml"/><Relationship Id="rId5" Type="http://schemas.openxmlformats.org/officeDocument/2006/relationships/slide" Target="slide9.xml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slide" Target="slide2.xml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slide" Target="slide1.xml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6.xml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slide" Target="slide1.xml"/><Relationship Id="rId5" Type="http://schemas.openxmlformats.org/officeDocument/2006/relationships/image" Target="../media/image4.png"/><Relationship Id="rId15" Type="http://schemas.openxmlformats.org/officeDocument/2006/relationships/slide" Target="slide7.xml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7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9.png"/><Relationship Id="rId2" Type="http://schemas.openxmlformats.org/officeDocument/2006/relationships/video" Target="../media/media2.mp4"/><Relationship Id="rId16" Type="http://schemas.openxmlformats.org/officeDocument/2006/relationships/image" Target="../media/image21.png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slide" Target="slide5.xml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7.png"/><Relationship Id="rId1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.xml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7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25.png"/><Relationship Id="rId2" Type="http://schemas.openxmlformats.org/officeDocument/2006/relationships/video" Target="../media/media3.mp4"/><Relationship Id="rId16" Type="http://schemas.openxmlformats.org/officeDocument/2006/relationships/image" Target="../media/image21.png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slide" Target="slide1.xml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75000"/>
              </a:schemeClr>
            </a:gs>
            <a:gs pos="59000">
              <a:schemeClr val="accent6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320040"/>
            <a:ext cx="833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Строение тела человека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1151037"/>
            <a:ext cx="492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Органы чувств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26" y="2821799"/>
            <a:ext cx="4658794" cy="394632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822960" y="2164080"/>
            <a:ext cx="1828800" cy="1021080"/>
            <a:chOff x="822960" y="2164080"/>
            <a:chExt cx="1828800" cy="10210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22960" y="2164080"/>
              <a:ext cx="1828800" cy="102108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6310" y="2164080"/>
              <a:ext cx="899160" cy="89916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822960" y="5029200"/>
            <a:ext cx="1828800" cy="1005840"/>
            <a:chOff x="822960" y="5029200"/>
            <a:chExt cx="1828800" cy="10058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22960" y="5029200"/>
              <a:ext cx="1828800" cy="100584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02" y="5139735"/>
              <a:ext cx="1662320" cy="849630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8852419" y="2164080"/>
            <a:ext cx="1841152" cy="1036410"/>
            <a:chOff x="8848264" y="2164080"/>
            <a:chExt cx="1841152" cy="103641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48264" y="2164080"/>
              <a:ext cx="1841152" cy="1036410"/>
            </a:xfrm>
            <a:prstGeom prst="rect">
              <a:avLst/>
            </a:prstGeom>
          </p:spPr>
        </p:pic>
        <p:pic>
          <p:nvPicPr>
            <p:cNvPr id="20" name="Рисунок 19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7392" y="2187537"/>
              <a:ext cx="922896" cy="1012953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8848264" y="4907280"/>
            <a:ext cx="1841152" cy="1036410"/>
            <a:chOff x="8848264" y="4907280"/>
            <a:chExt cx="1841152" cy="103641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48264" y="4907280"/>
              <a:ext cx="1841152" cy="1036410"/>
            </a:xfrm>
            <a:prstGeom prst="rect">
              <a:avLst/>
            </a:prstGeom>
          </p:spPr>
        </p:pic>
        <p:pic>
          <p:nvPicPr>
            <p:cNvPr id="21" name="Рисунок 20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529" y="5045437"/>
              <a:ext cx="1778622" cy="760095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4831513" y="1874839"/>
            <a:ext cx="1841152" cy="1036410"/>
            <a:chOff x="4931584" y="5532120"/>
            <a:chExt cx="1841152" cy="103641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1584" y="5532120"/>
              <a:ext cx="1841152" cy="1036410"/>
            </a:xfrm>
            <a:prstGeom prst="rect">
              <a:avLst/>
            </a:prstGeom>
          </p:spPr>
        </p:pic>
        <p:pic>
          <p:nvPicPr>
            <p:cNvPr id="24" name="Рисунок 23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621" y="5653541"/>
              <a:ext cx="1079078" cy="762998"/>
            </a:xfrm>
            <a:prstGeom prst="rect">
              <a:avLst/>
            </a:prstGeom>
          </p:spPr>
        </p:pic>
      </p:grpSp>
      <p:cxnSp>
        <p:nvCxnSpPr>
          <p:cNvPr id="27" name="Прямая со стрелкой 26"/>
          <p:cNvCxnSpPr/>
          <p:nvPr/>
        </p:nvCxnSpPr>
        <p:spPr>
          <a:xfrm>
            <a:off x="2145470" y="3169831"/>
            <a:ext cx="3606619" cy="22691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145470" y="5501551"/>
            <a:ext cx="3386650" cy="7316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793523" y="5501550"/>
            <a:ext cx="3765327" cy="2426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6827520" y="2865120"/>
            <a:ext cx="2225041" cy="21780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996940" y="2791050"/>
            <a:ext cx="347546" cy="21162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8941" y="320040"/>
            <a:ext cx="2202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Нажимаем на орган, получаем информацию. Удачи!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76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75000"/>
              </a:schemeClr>
            </a:gs>
            <a:gs pos="59000">
              <a:schemeClr val="accent6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1494902" y="1692665"/>
            <a:ext cx="2132276" cy="1338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28800" y="320040"/>
            <a:ext cx="833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Строение тела человека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1151037"/>
            <a:ext cx="492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Органы чувств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26" y="2821799"/>
            <a:ext cx="4658794" cy="394632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822960" y="2164080"/>
            <a:ext cx="1828800" cy="1021080"/>
            <a:chOff x="822960" y="2164080"/>
            <a:chExt cx="1828800" cy="10210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22960" y="2164080"/>
              <a:ext cx="1828800" cy="102108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6310" y="2164080"/>
              <a:ext cx="899160" cy="89916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822960" y="5029200"/>
            <a:ext cx="1828800" cy="1005840"/>
            <a:chOff x="822960" y="5029200"/>
            <a:chExt cx="1828800" cy="10058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22960" y="5029200"/>
              <a:ext cx="1828800" cy="100584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02" y="5139735"/>
              <a:ext cx="1662320" cy="849630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8852419" y="2164080"/>
            <a:ext cx="1841152" cy="1036410"/>
            <a:chOff x="8848264" y="2164080"/>
            <a:chExt cx="1841152" cy="103641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48264" y="2164080"/>
              <a:ext cx="1841152" cy="103641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7392" y="2187537"/>
              <a:ext cx="922896" cy="1012953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8848264" y="4907280"/>
            <a:ext cx="1841152" cy="1036410"/>
            <a:chOff x="8848264" y="4907280"/>
            <a:chExt cx="1841152" cy="103641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48264" y="4907280"/>
              <a:ext cx="1841152" cy="103641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529" y="5045437"/>
              <a:ext cx="1778622" cy="760095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4831513" y="1874839"/>
            <a:ext cx="1841152" cy="1036410"/>
            <a:chOff x="4931584" y="5532120"/>
            <a:chExt cx="1841152" cy="103641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1584" y="5532120"/>
              <a:ext cx="1841152" cy="103641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621" y="5653541"/>
              <a:ext cx="1079078" cy="762998"/>
            </a:xfrm>
            <a:prstGeom prst="rect">
              <a:avLst/>
            </a:prstGeom>
          </p:spPr>
        </p:pic>
      </p:grpSp>
      <p:cxnSp>
        <p:nvCxnSpPr>
          <p:cNvPr id="27" name="Прямая со стрелкой 26"/>
          <p:cNvCxnSpPr/>
          <p:nvPr/>
        </p:nvCxnSpPr>
        <p:spPr>
          <a:xfrm>
            <a:off x="2145470" y="3169831"/>
            <a:ext cx="3606619" cy="22691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145470" y="5501551"/>
            <a:ext cx="3386650" cy="7316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793523" y="5501550"/>
            <a:ext cx="3765327" cy="2426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6827520" y="2865120"/>
            <a:ext cx="2225041" cy="21780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996940" y="2791050"/>
            <a:ext cx="347546" cy="21162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/>
          <p:cNvGrpSpPr/>
          <p:nvPr/>
        </p:nvGrpSpPr>
        <p:grpSpPr>
          <a:xfrm>
            <a:off x="596683" y="777240"/>
            <a:ext cx="11153357" cy="5860844"/>
            <a:chOff x="596683" y="1060244"/>
            <a:chExt cx="10393680" cy="5577840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596683" y="1060244"/>
              <a:ext cx="10393680" cy="5577840"/>
              <a:chOff x="701040" y="1151037"/>
              <a:chExt cx="10241280" cy="5417403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701040" y="1151037"/>
                <a:ext cx="10241280" cy="5417403"/>
              </a:xfrm>
              <a:prstGeom prst="rect">
                <a:avLst/>
              </a:prstGeom>
              <a:solidFill>
                <a:schemeClr val="accent1">
                  <a:alpha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Скругленный прямоугольник 9"/>
              <p:cNvSpPr/>
              <p:nvPr/>
            </p:nvSpPr>
            <p:spPr>
              <a:xfrm>
                <a:off x="1291943" y="1692665"/>
                <a:ext cx="2731418" cy="1507825"/>
              </a:xfrm>
              <a:prstGeom prst="round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525670" y="1875673"/>
                <a:ext cx="22995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600" dirty="0" smtClean="0"/>
                  <a:t>Орган </a:t>
                </a:r>
              </a:p>
              <a:p>
                <a:pPr algn="ctr"/>
                <a:r>
                  <a:rPr lang="ru-RU" sz="3600" dirty="0" smtClean="0"/>
                  <a:t>ГЛАЗ</a:t>
                </a:r>
                <a:endParaRPr lang="ru-RU" sz="3600" dirty="0"/>
              </a:p>
            </p:txBody>
          </p:sp>
        </p:grp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56402" y="1643780"/>
              <a:ext cx="2743438" cy="1518036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108324" y="1692665"/>
              <a:ext cx="2395936" cy="1511939"/>
            </a:xfrm>
            <a:prstGeom prst="rect">
              <a:avLst/>
            </a:prstGeom>
          </p:spPr>
        </p:pic>
      </p:grpSp>
      <p:pic>
        <p:nvPicPr>
          <p:cNvPr id="38" name="Рисунок 3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23146" y="912309"/>
            <a:ext cx="664522" cy="78035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882" y="3127784"/>
            <a:ext cx="4990121" cy="3701282"/>
          </a:xfrm>
          <a:prstGeom prst="rect">
            <a:avLst/>
          </a:prstGeom>
        </p:spPr>
      </p:pic>
      <p:pic>
        <p:nvPicPr>
          <p:cNvPr id="41" name="мультик Детям о глазах. Мультфильм о строении глаза и охране зрения-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13524" y="3428312"/>
            <a:ext cx="4176839" cy="2347638"/>
          </a:xfrm>
          <a:prstGeom prst="rect">
            <a:avLst/>
          </a:prstGeom>
        </p:spPr>
      </p:pic>
      <p:grpSp>
        <p:nvGrpSpPr>
          <p:cNvPr id="44" name="Группа 43"/>
          <p:cNvGrpSpPr/>
          <p:nvPr/>
        </p:nvGrpSpPr>
        <p:grpSpPr>
          <a:xfrm>
            <a:off x="1587609" y="3652830"/>
            <a:ext cx="3478535" cy="1942891"/>
            <a:chOff x="1587609" y="3652830"/>
            <a:chExt cx="3478535" cy="1942891"/>
          </a:xfrm>
        </p:grpSpPr>
        <p:sp>
          <p:nvSpPr>
            <p:cNvPr id="40" name="Загнутый угол 39"/>
            <p:cNvSpPr/>
            <p:nvPr/>
          </p:nvSpPr>
          <p:spPr>
            <a:xfrm>
              <a:off x="1587609" y="3652830"/>
              <a:ext cx="3151139" cy="1942891"/>
            </a:xfrm>
            <a:prstGeom prst="foldedCorner">
              <a:avLst/>
            </a:prstGeom>
            <a:pattFill prst="lgGrid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326809" y="4246613"/>
              <a:ext cx="27393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i="1" dirty="0" smtClean="0">
                  <a:cs typeface="Aharoni" panose="02010803020104030203" pitchFamily="2" charset="-79"/>
                  <a:hlinkClick r:id="rId18" action="ppaction://hlinksldjump"/>
                </a:rPr>
                <a:t>Стихи</a:t>
              </a:r>
              <a:endParaRPr lang="ru-RU" sz="4000" b="1" i="1" dirty="0"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427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75000"/>
              </a:schemeClr>
            </a:gs>
            <a:gs pos="59000">
              <a:schemeClr val="accent6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320040"/>
            <a:ext cx="833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Строение тела человека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1151037"/>
            <a:ext cx="492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Органы чувств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26" y="2821799"/>
            <a:ext cx="4658794" cy="394632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822960" y="2164080"/>
            <a:ext cx="1828800" cy="1021080"/>
            <a:chOff x="822960" y="2164080"/>
            <a:chExt cx="1828800" cy="10210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22960" y="2164080"/>
              <a:ext cx="1828800" cy="102108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6310" y="2164080"/>
              <a:ext cx="899160" cy="89916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822960" y="5029200"/>
            <a:ext cx="1828800" cy="1005840"/>
            <a:chOff x="822960" y="5029200"/>
            <a:chExt cx="1828800" cy="10058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22960" y="5029200"/>
              <a:ext cx="1828800" cy="100584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02" y="5139735"/>
              <a:ext cx="1662320" cy="849630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8852419" y="2164080"/>
            <a:ext cx="1841152" cy="1036410"/>
            <a:chOff x="8848264" y="2164080"/>
            <a:chExt cx="1841152" cy="103641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8264" y="2164080"/>
              <a:ext cx="1841152" cy="103641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7392" y="2187537"/>
              <a:ext cx="922896" cy="1012953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8848264" y="4907280"/>
            <a:ext cx="1841152" cy="1036410"/>
            <a:chOff x="8848264" y="4907280"/>
            <a:chExt cx="1841152" cy="103641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8264" y="4907280"/>
              <a:ext cx="1841152" cy="103641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529" y="5045437"/>
              <a:ext cx="1778622" cy="760095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4831513" y="1874839"/>
            <a:ext cx="1841152" cy="1036410"/>
            <a:chOff x="4931584" y="5532120"/>
            <a:chExt cx="1841152" cy="103641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1584" y="5532120"/>
              <a:ext cx="1841152" cy="103641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621" y="5653541"/>
              <a:ext cx="1079078" cy="762998"/>
            </a:xfrm>
            <a:prstGeom prst="rect">
              <a:avLst/>
            </a:prstGeom>
          </p:spPr>
        </p:pic>
      </p:grpSp>
      <p:cxnSp>
        <p:nvCxnSpPr>
          <p:cNvPr id="27" name="Прямая со стрелкой 26"/>
          <p:cNvCxnSpPr/>
          <p:nvPr/>
        </p:nvCxnSpPr>
        <p:spPr>
          <a:xfrm>
            <a:off x="2145470" y="3169831"/>
            <a:ext cx="3606619" cy="22691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145470" y="5501551"/>
            <a:ext cx="3386650" cy="7316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793523" y="5501550"/>
            <a:ext cx="3765327" cy="2426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6827520" y="2865120"/>
            <a:ext cx="2225041" cy="21780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996940" y="2791050"/>
            <a:ext cx="347546" cy="21162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96683" y="777240"/>
            <a:ext cx="11153357" cy="5860844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21822" y="973025"/>
            <a:ext cx="664522" cy="780356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457860" y="1213578"/>
            <a:ext cx="3992802" cy="4918148"/>
          </a:xfrm>
          <a:prstGeom prst="round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508831" y="1213578"/>
            <a:ext cx="4249295" cy="5019582"/>
          </a:xfrm>
          <a:prstGeom prst="round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902220" y="1213578"/>
            <a:ext cx="31388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 сумерках.</a:t>
            </a:r>
          </a:p>
          <a:p>
            <a:endParaRPr lang="ru-RU" dirty="0" smtClean="0"/>
          </a:p>
          <a:p>
            <a:r>
              <a:rPr lang="ru-RU" dirty="0" smtClean="0"/>
              <a:t>Наша Нина с увлеченьем</a:t>
            </a:r>
          </a:p>
          <a:p>
            <a:r>
              <a:rPr lang="ru-RU" dirty="0" smtClean="0"/>
              <a:t>Вечерком сидит за чтеньем:</a:t>
            </a:r>
          </a:p>
          <a:p>
            <a:r>
              <a:rPr lang="ru-RU" dirty="0" smtClean="0"/>
              <a:t>Очень любит сказку Нина</a:t>
            </a:r>
          </a:p>
          <a:p>
            <a:r>
              <a:rPr lang="ru-RU" dirty="0" smtClean="0"/>
              <a:t>Про мальчишку Буратино.</a:t>
            </a:r>
          </a:p>
          <a:p>
            <a:r>
              <a:rPr lang="ru-RU" dirty="0" smtClean="0"/>
              <a:t>В уголке она читала,</a:t>
            </a:r>
          </a:p>
          <a:p>
            <a:r>
              <a:rPr lang="ru-RU" dirty="0" smtClean="0"/>
              <a:t>Была света очень мала;</a:t>
            </a:r>
          </a:p>
          <a:p>
            <a:r>
              <a:rPr lang="ru-RU" dirty="0" smtClean="0"/>
              <a:t>Почитала часик- два,</a:t>
            </a:r>
          </a:p>
          <a:p>
            <a:r>
              <a:rPr lang="ru-RU" dirty="0" smtClean="0"/>
              <a:t>Разболелась голова,</a:t>
            </a:r>
          </a:p>
          <a:p>
            <a:r>
              <a:rPr lang="ru-RU" dirty="0" smtClean="0"/>
              <a:t>Все плывет перед глазами</a:t>
            </a:r>
          </a:p>
          <a:p>
            <a:r>
              <a:rPr lang="ru-RU" dirty="0" smtClean="0"/>
              <a:t>Налились они слезами,</a:t>
            </a:r>
          </a:p>
          <a:p>
            <a:r>
              <a:rPr lang="ru-RU" dirty="0" smtClean="0"/>
              <a:t>Расплылись у книжки строчки,</a:t>
            </a:r>
          </a:p>
          <a:p>
            <a:r>
              <a:rPr lang="ru-RU" dirty="0" smtClean="0"/>
              <a:t>Буквы стали словно точки,</a:t>
            </a:r>
          </a:p>
          <a:p>
            <a:r>
              <a:rPr lang="ru-RU" dirty="0" smtClean="0"/>
              <a:t>Не прочтешь и половину</a:t>
            </a:r>
          </a:p>
          <a:p>
            <a:r>
              <a:rPr lang="ru-RU" dirty="0" smtClean="0"/>
              <a:t>строк про девочку Мальвину.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979920" y="1608237"/>
            <a:ext cx="367823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Соринка.</a:t>
            </a:r>
          </a:p>
          <a:p>
            <a:pPr algn="ctr"/>
            <a:endParaRPr lang="ru-RU" b="1" dirty="0" smtClean="0"/>
          </a:p>
          <a:p>
            <a:r>
              <a:rPr lang="ru-RU" dirty="0" smtClean="0"/>
              <a:t> Мне соринка в глаз влетела,</a:t>
            </a:r>
          </a:p>
          <a:p>
            <a:r>
              <a:rPr lang="ru-RU" dirty="0" smtClean="0"/>
              <a:t>Заболел, не смотрит глаз.</a:t>
            </a:r>
          </a:p>
          <a:p>
            <a:r>
              <a:rPr lang="ru-RU" dirty="0" smtClean="0"/>
              <a:t>Я иду в больницу смело-</a:t>
            </a:r>
          </a:p>
          <a:p>
            <a:r>
              <a:rPr lang="ru-RU" dirty="0" smtClean="0"/>
              <a:t>Там помогут мне сейчас.</a:t>
            </a:r>
          </a:p>
          <a:p>
            <a:r>
              <a:rPr lang="ru-RU" dirty="0" smtClean="0"/>
              <a:t>Нежен глаз - и от соринки,</a:t>
            </a:r>
          </a:p>
          <a:p>
            <a:r>
              <a:rPr lang="ru-RU" dirty="0" smtClean="0"/>
              <a:t>От песчинки и пылинки,</a:t>
            </a:r>
          </a:p>
          <a:p>
            <a:r>
              <a:rPr lang="ru-RU" dirty="0" smtClean="0"/>
              <a:t>Если сразу не убрать,</a:t>
            </a:r>
          </a:p>
          <a:p>
            <a:r>
              <a:rPr lang="ru-RU" dirty="0" smtClean="0"/>
              <a:t>Можно сильно пострадать.</a:t>
            </a:r>
          </a:p>
          <a:p>
            <a:r>
              <a:rPr lang="ru-RU" dirty="0" smtClean="0"/>
              <a:t>Медсестра сняла соринку</a:t>
            </a:r>
          </a:p>
          <a:p>
            <a:r>
              <a:rPr lang="ru-RU" dirty="0" smtClean="0"/>
              <a:t>Быстрой, ласковой рукой,</a:t>
            </a:r>
          </a:p>
          <a:p>
            <a:r>
              <a:rPr lang="ru-RU" dirty="0" smtClean="0"/>
              <a:t>вижу каждую былинку,</a:t>
            </a:r>
          </a:p>
          <a:p>
            <a:r>
              <a:rPr lang="ru-RU" dirty="0" smtClean="0"/>
              <a:t>Глаз здоров, иду домой.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4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75000"/>
              </a:schemeClr>
            </a:gs>
            <a:gs pos="59000">
              <a:schemeClr val="accent6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320040"/>
            <a:ext cx="833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Строение тела человека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1151037"/>
            <a:ext cx="492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Органы чувств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26" y="2821799"/>
            <a:ext cx="4658794" cy="394632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822960" y="2164080"/>
            <a:ext cx="1828800" cy="1021080"/>
            <a:chOff x="822960" y="2164080"/>
            <a:chExt cx="1828800" cy="10210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22960" y="2164080"/>
              <a:ext cx="1828800" cy="102108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6310" y="2164080"/>
              <a:ext cx="899160" cy="89916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822960" y="5029200"/>
            <a:ext cx="1828800" cy="1005840"/>
            <a:chOff x="822960" y="5029200"/>
            <a:chExt cx="1828800" cy="10058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22960" y="5029200"/>
              <a:ext cx="1828800" cy="100584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02" y="5139735"/>
              <a:ext cx="1662320" cy="849630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8852419" y="2164080"/>
            <a:ext cx="1841152" cy="1036410"/>
            <a:chOff x="8848264" y="2164080"/>
            <a:chExt cx="1841152" cy="103641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8264" y="2164080"/>
              <a:ext cx="1841152" cy="103641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7392" y="2187537"/>
              <a:ext cx="922896" cy="1012953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8848264" y="4907280"/>
            <a:ext cx="1841152" cy="1036410"/>
            <a:chOff x="8848264" y="4907280"/>
            <a:chExt cx="1841152" cy="103641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8264" y="4907280"/>
              <a:ext cx="1841152" cy="103641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529" y="5045437"/>
              <a:ext cx="1778622" cy="760095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4831513" y="1874839"/>
            <a:ext cx="1841152" cy="1036410"/>
            <a:chOff x="4931584" y="5532120"/>
            <a:chExt cx="1841152" cy="103641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1584" y="5532120"/>
              <a:ext cx="1841152" cy="103641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621" y="5653541"/>
              <a:ext cx="1079078" cy="762998"/>
            </a:xfrm>
            <a:prstGeom prst="rect">
              <a:avLst/>
            </a:prstGeom>
          </p:spPr>
        </p:pic>
      </p:grpSp>
      <p:cxnSp>
        <p:nvCxnSpPr>
          <p:cNvPr id="27" name="Прямая со стрелкой 26"/>
          <p:cNvCxnSpPr/>
          <p:nvPr/>
        </p:nvCxnSpPr>
        <p:spPr>
          <a:xfrm>
            <a:off x="2145470" y="3169831"/>
            <a:ext cx="3606619" cy="22691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145470" y="5501551"/>
            <a:ext cx="3386650" cy="7316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793523" y="5501550"/>
            <a:ext cx="3765327" cy="2426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6827520" y="2865120"/>
            <a:ext cx="2225041" cy="21780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996940" y="2791050"/>
            <a:ext cx="347546" cy="21162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34340" y="538886"/>
            <a:ext cx="11125200" cy="6096000"/>
          </a:xfrm>
          <a:prstGeom prst="rect">
            <a:avLst/>
          </a:prstGeom>
          <a:solidFill>
            <a:schemeClr val="accent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1615440" y="838199"/>
            <a:ext cx="2514600" cy="1389239"/>
            <a:chOff x="1615440" y="838199"/>
            <a:chExt cx="2514600" cy="1389239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615440" y="838199"/>
              <a:ext cx="2514600" cy="138923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20240" y="938755"/>
              <a:ext cx="1905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dirty="0" smtClean="0"/>
                <a:t>Орган</a:t>
              </a:r>
            </a:p>
            <a:p>
              <a:pPr algn="ctr"/>
              <a:r>
                <a:rPr lang="ru-RU" sz="3600" dirty="0" smtClean="0"/>
                <a:t>НОС</a:t>
              </a:r>
              <a:endParaRPr lang="ru-RU" sz="360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362605" y="838200"/>
            <a:ext cx="2682240" cy="1389239"/>
            <a:chOff x="7362605" y="838200"/>
            <a:chExt cx="2682240" cy="1389239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7362605" y="838200"/>
              <a:ext cx="2682240" cy="1389239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75955" y="925080"/>
              <a:ext cx="24555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dirty="0" smtClean="0"/>
                <a:t>Чувство </a:t>
              </a:r>
            </a:p>
            <a:p>
              <a:pPr algn="ctr"/>
              <a:r>
                <a:rPr lang="ru-RU" sz="3600" dirty="0" smtClean="0"/>
                <a:t>ОБОНЯНИЕ</a:t>
              </a:r>
              <a:endParaRPr lang="ru-RU" sz="3600" dirty="0"/>
            </a:p>
          </p:txBody>
        </p:sp>
      </p:grpSp>
      <p:pic>
        <p:nvPicPr>
          <p:cNvPr id="30" name="Рисунок 2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57211" y="548577"/>
            <a:ext cx="664522" cy="78035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" y="2366460"/>
            <a:ext cx="9545631" cy="4045322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4388170" y="2070969"/>
            <a:ext cx="2943005" cy="66486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ЗАГАДКИ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10050" y="3131319"/>
            <a:ext cx="3403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Между двух светил </a:t>
            </a:r>
          </a:p>
          <a:p>
            <a:r>
              <a:rPr lang="ru-RU" sz="2000" dirty="0" smtClean="0"/>
              <a:t>Я в середине один. </a:t>
            </a:r>
          </a:p>
          <a:p>
            <a:pPr algn="r"/>
            <a:r>
              <a:rPr lang="ru-RU" sz="2000" dirty="0" smtClean="0"/>
              <a:t>НОС</a:t>
            </a:r>
            <a:endParaRPr lang="ru-RU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2145470" y="4623402"/>
            <a:ext cx="3319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Есть всегда он у людей,</a:t>
            </a:r>
          </a:p>
          <a:p>
            <a:r>
              <a:rPr lang="ru-RU" sz="2000" dirty="0" smtClean="0"/>
              <a:t>Есть всегда у кораблей. </a:t>
            </a:r>
          </a:p>
          <a:p>
            <a:pPr algn="r"/>
            <a:r>
              <a:rPr lang="ru-RU" sz="2000" dirty="0" smtClean="0"/>
              <a:t>НОС</a:t>
            </a:r>
            <a:endParaRPr lang="ru-RU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6352241" y="3095989"/>
            <a:ext cx="3207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Запах пирожков от роз</a:t>
            </a:r>
          </a:p>
          <a:p>
            <a:r>
              <a:rPr lang="ru-RU" sz="2000" dirty="0" smtClean="0"/>
              <a:t>Отличать умеет… </a:t>
            </a:r>
          </a:p>
          <a:p>
            <a:pPr algn="r"/>
            <a:r>
              <a:rPr lang="ru-RU" sz="2000" dirty="0" smtClean="0"/>
              <a:t>НОС</a:t>
            </a:r>
            <a:endParaRPr lang="ru-RU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6257465" y="4673185"/>
            <a:ext cx="3332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Меж двух озёр стоит утёс,</a:t>
            </a:r>
          </a:p>
          <a:p>
            <a:r>
              <a:rPr lang="ru-RU" dirty="0" smtClean="0"/>
              <a:t>В нём две пещеры, это -... </a:t>
            </a:r>
          </a:p>
          <a:p>
            <a:pPr algn="r"/>
            <a:r>
              <a:rPr lang="ru-RU" dirty="0" smtClean="0"/>
              <a:t>НОС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7799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75000"/>
              </a:schemeClr>
            </a:gs>
            <a:gs pos="59000">
              <a:schemeClr val="accent6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320040"/>
            <a:ext cx="833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Строение тела человека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1151037"/>
            <a:ext cx="492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Органы чувств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26" y="2821799"/>
            <a:ext cx="4658794" cy="394632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822960" y="2164080"/>
            <a:ext cx="1828800" cy="1021080"/>
            <a:chOff x="822960" y="2164080"/>
            <a:chExt cx="1828800" cy="10210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22960" y="2164080"/>
              <a:ext cx="1828800" cy="102108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6310" y="2164080"/>
              <a:ext cx="899160" cy="89916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822960" y="5029200"/>
            <a:ext cx="1828800" cy="1005840"/>
            <a:chOff x="822960" y="5029200"/>
            <a:chExt cx="1828800" cy="10058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22960" y="5029200"/>
              <a:ext cx="1828800" cy="100584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02" y="5139735"/>
              <a:ext cx="1662320" cy="849630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8852419" y="2164080"/>
            <a:ext cx="1841152" cy="1036410"/>
            <a:chOff x="8848264" y="2164080"/>
            <a:chExt cx="1841152" cy="103641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8264" y="2164080"/>
              <a:ext cx="1841152" cy="103641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7392" y="2187537"/>
              <a:ext cx="922896" cy="1012953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8848264" y="4907280"/>
            <a:ext cx="1841152" cy="1036410"/>
            <a:chOff x="8848264" y="4907280"/>
            <a:chExt cx="1841152" cy="103641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8264" y="4907280"/>
              <a:ext cx="1841152" cy="103641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529" y="5045437"/>
              <a:ext cx="1778622" cy="760095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4831513" y="1874839"/>
            <a:ext cx="1841152" cy="1036410"/>
            <a:chOff x="4931584" y="5532120"/>
            <a:chExt cx="1841152" cy="103641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1584" y="5532120"/>
              <a:ext cx="1841152" cy="103641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621" y="5653541"/>
              <a:ext cx="1079078" cy="762998"/>
            </a:xfrm>
            <a:prstGeom prst="rect">
              <a:avLst/>
            </a:prstGeom>
          </p:spPr>
        </p:pic>
      </p:grpSp>
      <p:cxnSp>
        <p:nvCxnSpPr>
          <p:cNvPr id="27" name="Прямая со стрелкой 26"/>
          <p:cNvCxnSpPr/>
          <p:nvPr/>
        </p:nvCxnSpPr>
        <p:spPr>
          <a:xfrm>
            <a:off x="2145470" y="3169831"/>
            <a:ext cx="3606619" cy="22691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145470" y="5501551"/>
            <a:ext cx="3386650" cy="7316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793523" y="5501550"/>
            <a:ext cx="3765327" cy="2426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6827520" y="2865120"/>
            <a:ext cx="2225041" cy="21780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996940" y="2791050"/>
            <a:ext cx="347546" cy="21162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580" y="493521"/>
            <a:ext cx="11168840" cy="609015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021080" y="1036320"/>
            <a:ext cx="2947900" cy="115121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194357" y="980813"/>
            <a:ext cx="3010683" cy="11502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41859" y="693846"/>
            <a:ext cx="664522" cy="7803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2420" y="1002756"/>
            <a:ext cx="2823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Орган</a:t>
            </a:r>
          </a:p>
          <a:p>
            <a:pPr algn="ctr"/>
            <a:r>
              <a:rPr lang="ru-RU" sz="3600" dirty="0" smtClean="0"/>
              <a:t>УХО</a:t>
            </a:r>
            <a:endParaRPr lang="ru-RU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7669314" y="1017905"/>
            <a:ext cx="2060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Чувство </a:t>
            </a:r>
          </a:p>
          <a:p>
            <a:pPr algn="ctr"/>
            <a:r>
              <a:rPr lang="ru-RU" sz="3600" dirty="0" smtClean="0"/>
              <a:t>СЛУХ</a:t>
            </a:r>
            <a:endParaRPr lang="ru-RU" sz="3600" dirty="0"/>
          </a:p>
        </p:txBody>
      </p:sp>
      <p:pic>
        <p:nvPicPr>
          <p:cNvPr id="28" name="Рисунок 2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794" y="3438925"/>
            <a:ext cx="2569703" cy="2196938"/>
          </a:xfrm>
          <a:prstGeom prst="rect">
            <a:avLst/>
          </a:prstGeom>
        </p:spPr>
      </p:pic>
      <p:sp>
        <p:nvSpPr>
          <p:cNvPr id="33" name="Горизонтальный свиток 32"/>
          <p:cNvSpPr/>
          <p:nvPr/>
        </p:nvSpPr>
        <p:spPr>
          <a:xfrm>
            <a:off x="1781431" y="3443380"/>
            <a:ext cx="3021088" cy="1584691"/>
          </a:xfrm>
          <a:prstGeom prst="horizontalScroll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2073484" y="3835174"/>
            <a:ext cx="2657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hlinkClick r:id="rId15" action="ppaction://hlinksldjump"/>
              </a:rPr>
              <a:t>поиграем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8399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75000"/>
              </a:schemeClr>
            </a:gs>
            <a:gs pos="59000">
              <a:schemeClr val="accent6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320040"/>
            <a:ext cx="833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Строение тела человека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1151037"/>
            <a:ext cx="492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Органы чувств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26" y="2821799"/>
            <a:ext cx="4658794" cy="394632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822960" y="2164080"/>
            <a:ext cx="1828800" cy="1021080"/>
            <a:chOff x="822960" y="2164080"/>
            <a:chExt cx="1828800" cy="10210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22960" y="2164080"/>
              <a:ext cx="1828800" cy="102108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6310" y="2164080"/>
              <a:ext cx="899160" cy="89916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822960" y="5029200"/>
            <a:ext cx="1828800" cy="1005840"/>
            <a:chOff x="822960" y="5029200"/>
            <a:chExt cx="1828800" cy="10058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22960" y="5029200"/>
              <a:ext cx="1828800" cy="100584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02" y="5139735"/>
              <a:ext cx="1662320" cy="849630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8852419" y="2164080"/>
            <a:ext cx="1841152" cy="1036410"/>
            <a:chOff x="8848264" y="2164080"/>
            <a:chExt cx="1841152" cy="103641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48264" y="2164080"/>
              <a:ext cx="1841152" cy="103641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7392" y="2187537"/>
              <a:ext cx="922896" cy="1012953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8848264" y="4907280"/>
            <a:ext cx="1841152" cy="1036410"/>
            <a:chOff x="8848264" y="4907280"/>
            <a:chExt cx="1841152" cy="103641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48264" y="4907280"/>
              <a:ext cx="1841152" cy="103641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529" y="5045437"/>
              <a:ext cx="1778622" cy="760095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4831513" y="1874839"/>
            <a:ext cx="1841152" cy="1036410"/>
            <a:chOff x="4931584" y="5532120"/>
            <a:chExt cx="1841152" cy="103641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1584" y="5532120"/>
              <a:ext cx="1841152" cy="103641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621" y="5653541"/>
              <a:ext cx="1079078" cy="762998"/>
            </a:xfrm>
            <a:prstGeom prst="rect">
              <a:avLst/>
            </a:prstGeom>
          </p:spPr>
        </p:pic>
      </p:grpSp>
      <p:cxnSp>
        <p:nvCxnSpPr>
          <p:cNvPr id="27" name="Прямая со стрелкой 26"/>
          <p:cNvCxnSpPr/>
          <p:nvPr/>
        </p:nvCxnSpPr>
        <p:spPr>
          <a:xfrm>
            <a:off x="2145470" y="3169831"/>
            <a:ext cx="3606619" cy="22691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145470" y="5501551"/>
            <a:ext cx="3386650" cy="7316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793523" y="5501550"/>
            <a:ext cx="3765327" cy="2426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6827520" y="2865120"/>
            <a:ext cx="2225041" cy="21780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996940" y="2791050"/>
            <a:ext cx="347546" cy="21162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580" y="383784"/>
            <a:ext cx="11168840" cy="6090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86" y="704774"/>
            <a:ext cx="7938673" cy="6229845"/>
          </a:xfrm>
          <a:prstGeom prst="rect">
            <a:avLst/>
          </a:prstGeom>
        </p:spPr>
      </p:pic>
      <p:pic>
        <p:nvPicPr>
          <p:cNvPr id="8" name="Ухо. Строение уха - развивающий мультфильм для детей-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90474" y="1151037"/>
            <a:ext cx="6417406" cy="3890109"/>
          </a:xfrm>
          <a:prstGeom prst="rect">
            <a:avLst/>
          </a:prstGeom>
        </p:spPr>
      </p:pic>
      <p:pic>
        <p:nvPicPr>
          <p:cNvPr id="9" name="Рисунок 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94808" y="585182"/>
            <a:ext cx="66452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75000"/>
              </a:schemeClr>
            </a:gs>
            <a:gs pos="59000">
              <a:schemeClr val="accent6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320040"/>
            <a:ext cx="833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Строение тела человека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1151037"/>
            <a:ext cx="492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Органы чувств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26" y="2821799"/>
            <a:ext cx="4658794" cy="394632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822960" y="2164080"/>
            <a:ext cx="1828800" cy="1021080"/>
            <a:chOff x="822960" y="2164080"/>
            <a:chExt cx="1828800" cy="10210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22960" y="2164080"/>
              <a:ext cx="1828800" cy="102108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6310" y="2164080"/>
              <a:ext cx="899160" cy="89916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822960" y="5029200"/>
            <a:ext cx="1828800" cy="1005840"/>
            <a:chOff x="822960" y="5029200"/>
            <a:chExt cx="1828800" cy="10058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22960" y="5029200"/>
              <a:ext cx="1828800" cy="100584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02" y="5139735"/>
              <a:ext cx="1662320" cy="849630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8852419" y="2164080"/>
            <a:ext cx="1841152" cy="1036410"/>
            <a:chOff x="8848264" y="2164080"/>
            <a:chExt cx="1841152" cy="103641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8264" y="2164080"/>
              <a:ext cx="1841152" cy="103641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7392" y="2187537"/>
              <a:ext cx="922896" cy="1012953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8848264" y="4907280"/>
            <a:ext cx="1841152" cy="1036410"/>
            <a:chOff x="8848264" y="4907280"/>
            <a:chExt cx="1841152" cy="103641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8264" y="4907280"/>
              <a:ext cx="1841152" cy="103641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529" y="5045437"/>
              <a:ext cx="1778622" cy="760095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4831513" y="1874839"/>
            <a:ext cx="1841152" cy="1036410"/>
            <a:chOff x="4931584" y="5532120"/>
            <a:chExt cx="1841152" cy="103641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1584" y="5532120"/>
              <a:ext cx="1841152" cy="103641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621" y="5653541"/>
              <a:ext cx="1079078" cy="762998"/>
            </a:xfrm>
            <a:prstGeom prst="rect">
              <a:avLst/>
            </a:prstGeom>
          </p:spPr>
        </p:pic>
      </p:grpSp>
      <p:cxnSp>
        <p:nvCxnSpPr>
          <p:cNvPr id="27" name="Прямая со стрелкой 26"/>
          <p:cNvCxnSpPr/>
          <p:nvPr/>
        </p:nvCxnSpPr>
        <p:spPr>
          <a:xfrm>
            <a:off x="2145470" y="3169831"/>
            <a:ext cx="3606619" cy="22691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145470" y="5501551"/>
            <a:ext cx="3386650" cy="7316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793523" y="5501550"/>
            <a:ext cx="3765327" cy="2426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6827520" y="2865120"/>
            <a:ext cx="2225041" cy="21780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996940" y="2791050"/>
            <a:ext cx="347546" cy="21162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557" y="426529"/>
            <a:ext cx="11168840" cy="6090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20" y="396953"/>
            <a:ext cx="3365010" cy="50277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46311" y="990601"/>
            <a:ext cx="2217816" cy="7343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8331" y="1002795"/>
            <a:ext cx="2231329" cy="7437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3004" y="2038821"/>
            <a:ext cx="2231329" cy="7437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9370" y="2187537"/>
            <a:ext cx="2231329" cy="74377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102" y="5449318"/>
            <a:ext cx="2231329" cy="74377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9846" y="5434982"/>
            <a:ext cx="2231329" cy="74377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1591" y="5434982"/>
            <a:ext cx="2231329" cy="74377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4601" y="5425484"/>
            <a:ext cx="2231329" cy="74377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70039" y="5718757"/>
            <a:ext cx="1825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ГОЛОВА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3517971" y="5622881"/>
            <a:ext cx="1964997" cy="374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НОГА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6051977" y="5677528"/>
            <a:ext cx="1888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ШЕЯ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8630451" y="5677435"/>
            <a:ext cx="174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ЖИВОТ</a:t>
            </a:r>
            <a:endParaRPr lang="ru-RU" dirty="0"/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2926382" y="1434077"/>
            <a:ext cx="2556586" cy="970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5726105" y="1434077"/>
            <a:ext cx="2694296" cy="9281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671633">
            <a:off x="5638547" y="2501063"/>
            <a:ext cx="2531726" cy="953508"/>
          </a:xfrm>
          <a:prstGeom prst="rect">
            <a:avLst/>
          </a:prstGeom>
        </p:spPr>
      </p:pic>
      <p:cxnSp>
        <p:nvCxnSpPr>
          <p:cNvPr id="47" name="Прямая со стрелкой 46"/>
          <p:cNvCxnSpPr/>
          <p:nvPr/>
        </p:nvCxnSpPr>
        <p:spPr>
          <a:xfrm>
            <a:off x="2926382" y="2694013"/>
            <a:ext cx="2286168" cy="16104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Рисунок 4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90052" y="577396"/>
            <a:ext cx="664522" cy="780356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68102" y="320040"/>
            <a:ext cx="964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Нажимаем на пустой прямоугольник, получаем </a:t>
            </a:r>
            <a:r>
              <a:rPr lang="ru-RU" smtClean="0"/>
              <a:t>правильный ответ.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4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0.03307 -0.6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-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02014 L -0.1724 -0.47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18268 -0.661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8" y="-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03828 -0.510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-2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75000"/>
              </a:schemeClr>
            </a:gs>
            <a:gs pos="59000">
              <a:schemeClr val="accent6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320040"/>
            <a:ext cx="833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Строение тела человека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1151037"/>
            <a:ext cx="492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Органы чувств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26" y="2821799"/>
            <a:ext cx="4658794" cy="394632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822960" y="2164080"/>
            <a:ext cx="1828800" cy="1021080"/>
            <a:chOff x="822960" y="2164080"/>
            <a:chExt cx="1828800" cy="10210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22960" y="2164080"/>
              <a:ext cx="1828800" cy="102108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6310" y="2164080"/>
              <a:ext cx="899160" cy="89916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822960" y="5029200"/>
            <a:ext cx="1828800" cy="1005840"/>
            <a:chOff x="822960" y="5029200"/>
            <a:chExt cx="1828800" cy="10058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22960" y="5029200"/>
              <a:ext cx="1828800" cy="100584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02" y="5139735"/>
              <a:ext cx="1662320" cy="849630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8852419" y="2164080"/>
            <a:ext cx="1841152" cy="1036410"/>
            <a:chOff x="8848264" y="2164080"/>
            <a:chExt cx="1841152" cy="103641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8264" y="2164080"/>
              <a:ext cx="1841152" cy="103641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7392" y="2187537"/>
              <a:ext cx="922896" cy="1012953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8848264" y="4907280"/>
            <a:ext cx="1841152" cy="1036410"/>
            <a:chOff x="8848264" y="4907280"/>
            <a:chExt cx="1841152" cy="103641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8264" y="4907280"/>
              <a:ext cx="1841152" cy="103641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529" y="5045437"/>
              <a:ext cx="1778622" cy="760095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4831513" y="1874839"/>
            <a:ext cx="1841152" cy="1036410"/>
            <a:chOff x="4931584" y="5532120"/>
            <a:chExt cx="1841152" cy="103641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1584" y="5532120"/>
              <a:ext cx="1841152" cy="103641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621" y="5653541"/>
              <a:ext cx="1079078" cy="762998"/>
            </a:xfrm>
            <a:prstGeom prst="rect">
              <a:avLst/>
            </a:prstGeom>
          </p:spPr>
        </p:pic>
      </p:grpSp>
      <p:cxnSp>
        <p:nvCxnSpPr>
          <p:cNvPr id="27" name="Прямая со стрелкой 26"/>
          <p:cNvCxnSpPr/>
          <p:nvPr/>
        </p:nvCxnSpPr>
        <p:spPr>
          <a:xfrm>
            <a:off x="2145470" y="3169831"/>
            <a:ext cx="3606619" cy="22691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145470" y="5501551"/>
            <a:ext cx="3386650" cy="7316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793523" y="5501550"/>
            <a:ext cx="3765327" cy="2426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6827520" y="2865120"/>
            <a:ext cx="2225041" cy="21780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996940" y="2791050"/>
            <a:ext cx="347546" cy="21162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580" y="383784"/>
            <a:ext cx="11168840" cy="609043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082040" y="853440"/>
            <a:ext cx="2834640" cy="13106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7364" y="847286"/>
            <a:ext cx="2847079" cy="13229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11867" y="1013320"/>
            <a:ext cx="229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Орган</a:t>
            </a:r>
          </a:p>
          <a:p>
            <a:pPr algn="ctr"/>
            <a:r>
              <a:rPr lang="ru-RU" sz="3600" dirty="0" smtClean="0"/>
              <a:t>РОТ</a:t>
            </a:r>
            <a:endParaRPr lang="ru-RU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7587498" y="969805"/>
            <a:ext cx="2423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Чувство</a:t>
            </a:r>
          </a:p>
          <a:p>
            <a:pPr algn="ctr"/>
            <a:r>
              <a:rPr lang="ru-RU" sz="3600" dirty="0" smtClean="0"/>
              <a:t>ВКУС</a:t>
            </a:r>
            <a:endParaRPr lang="ru-RU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1100136" y="2277393"/>
            <a:ext cx="1038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8</a:t>
            </a:r>
            <a:r>
              <a:rPr lang="ru-RU" sz="2400" dirty="0" smtClean="0"/>
              <a:t> интересных фактов об одном из главных человеческих чувств - вкусе</a:t>
            </a:r>
            <a:endParaRPr lang="ru-RU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246310" y="3063240"/>
            <a:ext cx="94118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/>
              <a:t>Мы чувствуем вкус благодаря мозгу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У всех у нас разное количество вкусовых сосочков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Ученые могут включать и выключать вкусы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Сладкая пища – это своеобразное обезболивающее</a:t>
            </a:r>
          </a:p>
          <a:p>
            <a:pPr marL="342900" indent="-342900">
              <a:buAutoNum type="arabicPeriod" startAt="5"/>
            </a:pPr>
            <a:r>
              <a:rPr lang="ru-RU" sz="2400" dirty="0" smtClean="0"/>
              <a:t>Запах ветчины может подсолить блюда</a:t>
            </a:r>
          </a:p>
          <a:p>
            <a:pPr marL="342900" indent="-342900">
              <a:buAutoNum type="arabicPeriod" startAt="5"/>
            </a:pPr>
            <a:r>
              <a:rPr lang="ru-RU" sz="2400" dirty="0" smtClean="0"/>
              <a:t> Чувство вкуса зависит от обоняния</a:t>
            </a:r>
          </a:p>
          <a:p>
            <a:pPr marL="342900" indent="-342900">
              <a:buAutoNum type="arabicPeriod" startAt="5"/>
            </a:pPr>
            <a:r>
              <a:rPr lang="ru-RU" sz="2400" dirty="0" smtClean="0"/>
              <a:t> Сладкая пища прокачивает наш мозг</a:t>
            </a:r>
          </a:p>
          <a:p>
            <a:pPr marL="342900" indent="-342900">
              <a:buAutoNum type="arabicPeriod" startAt="5"/>
            </a:pPr>
            <a:r>
              <a:rPr lang="ru-RU" sz="2400" dirty="0" smtClean="0"/>
              <a:t>Вкусовые предпочтения могут передаваться по наследству</a:t>
            </a:r>
            <a:endParaRPr lang="ru-RU" sz="24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487" y="2806650"/>
            <a:ext cx="2919107" cy="2189330"/>
          </a:xfrm>
          <a:prstGeom prst="rect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32" name="Рисунок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56919" y="550233"/>
            <a:ext cx="66452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2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75000"/>
              </a:schemeClr>
            </a:gs>
            <a:gs pos="59000">
              <a:schemeClr val="accent6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320040"/>
            <a:ext cx="8336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Строение тела человека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1151037"/>
            <a:ext cx="492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Органы чувств</a:t>
            </a: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26" y="2821799"/>
            <a:ext cx="4658794" cy="3946326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822960" y="2164080"/>
            <a:ext cx="1828800" cy="1021080"/>
            <a:chOff x="822960" y="2164080"/>
            <a:chExt cx="1828800" cy="102108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822960" y="2164080"/>
              <a:ext cx="1828800" cy="102108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6310" y="2164080"/>
              <a:ext cx="899160" cy="899160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822960" y="5029200"/>
            <a:ext cx="1828800" cy="1005840"/>
            <a:chOff x="822960" y="5029200"/>
            <a:chExt cx="1828800" cy="100584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22960" y="5029200"/>
              <a:ext cx="1828800" cy="100584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02" y="5139735"/>
              <a:ext cx="1662320" cy="849630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8852419" y="2164080"/>
            <a:ext cx="1841152" cy="1036410"/>
            <a:chOff x="8848264" y="2164080"/>
            <a:chExt cx="1841152" cy="103641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48264" y="2164080"/>
              <a:ext cx="1841152" cy="103641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7392" y="2187537"/>
              <a:ext cx="922896" cy="1012953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8848264" y="4907280"/>
            <a:ext cx="1841152" cy="1036410"/>
            <a:chOff x="8848264" y="4907280"/>
            <a:chExt cx="1841152" cy="103641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48264" y="4907280"/>
              <a:ext cx="1841152" cy="1036410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9529" y="5045437"/>
              <a:ext cx="1778622" cy="760095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4831513" y="1874839"/>
            <a:ext cx="1841152" cy="1036410"/>
            <a:chOff x="4931584" y="5532120"/>
            <a:chExt cx="1841152" cy="103641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1584" y="5532120"/>
              <a:ext cx="1841152" cy="103641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2621" y="5653541"/>
              <a:ext cx="1079078" cy="762998"/>
            </a:xfrm>
            <a:prstGeom prst="rect">
              <a:avLst/>
            </a:prstGeom>
          </p:spPr>
        </p:pic>
      </p:grpSp>
      <p:cxnSp>
        <p:nvCxnSpPr>
          <p:cNvPr id="27" name="Прямая со стрелкой 26"/>
          <p:cNvCxnSpPr/>
          <p:nvPr/>
        </p:nvCxnSpPr>
        <p:spPr>
          <a:xfrm>
            <a:off x="2145470" y="3169831"/>
            <a:ext cx="3606619" cy="22691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145470" y="5501551"/>
            <a:ext cx="3386650" cy="7316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793523" y="5501550"/>
            <a:ext cx="3765327" cy="2426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6827520" y="2865120"/>
            <a:ext cx="2225041" cy="21780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996940" y="2791050"/>
            <a:ext cx="347546" cy="21162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93" y="320040"/>
            <a:ext cx="11168840" cy="609043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127759" y="975360"/>
            <a:ext cx="3244625" cy="121217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5147" y="938678"/>
            <a:ext cx="3255546" cy="12254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0375" y="1050057"/>
            <a:ext cx="2836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Орган</a:t>
            </a:r>
          </a:p>
          <a:p>
            <a:pPr algn="ctr"/>
            <a:r>
              <a:rPr lang="ru-RU" sz="3600" dirty="0" smtClean="0"/>
              <a:t>КОЖА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6702924" y="985705"/>
            <a:ext cx="2769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Чувство</a:t>
            </a:r>
          </a:p>
          <a:p>
            <a:pPr algn="ctr"/>
            <a:r>
              <a:rPr lang="ru-RU" sz="3600" dirty="0" smtClean="0"/>
              <a:t>ОСЯЗАНИЕ</a:t>
            </a:r>
            <a:endParaRPr lang="ru-RU" sz="3600" dirty="0"/>
          </a:p>
        </p:txBody>
      </p:sp>
      <p:pic>
        <p:nvPicPr>
          <p:cNvPr id="26" name="6 Кожа человека  Развивающий мультфильм для детей-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57416" y="2501883"/>
            <a:ext cx="6319312" cy="3554613"/>
          </a:xfrm>
          <a:prstGeom prst="rect">
            <a:avLst/>
          </a:prstGeom>
        </p:spPr>
      </p:pic>
      <p:pic>
        <p:nvPicPr>
          <p:cNvPr id="28" name="Рисунок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28021" y="595527"/>
            <a:ext cx="664522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69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318</Words>
  <Application>Microsoft Office PowerPoint</Application>
  <PresentationFormat>Широкоэкранный</PresentationFormat>
  <Paragraphs>96</Paragraphs>
  <Slides>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Aharoni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</dc:creator>
  <cp:lastModifiedBy>дима</cp:lastModifiedBy>
  <cp:revision>21</cp:revision>
  <dcterms:created xsi:type="dcterms:W3CDTF">2020-11-01T12:41:05Z</dcterms:created>
  <dcterms:modified xsi:type="dcterms:W3CDTF">2020-11-19T19:01:50Z</dcterms:modified>
</cp:coreProperties>
</file>