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1.xml" ContentType="application/vnd.openxmlformats-officedocument.presentationml.notesSlide+xml"/>
  <Override PartName="/ppt/notesSlides/_rels/notesSlide11.xml.rels" ContentType="application/vnd.openxmlformats-package.relationships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media/image1.jpeg" ContentType="image/jpeg"/>
  <Override PartName="/ppt/media/image3.png" ContentType="image/png"/>
  <Override PartName="/ppt/media/image2.png" ContentType="image/png"/>
  <Override PartName="/ppt/media/image4.jpeg" ContentType="image/jpeg"/>
  <Override PartName="/ppt/media/image5.png" ContentType="image/png"/>
  <Override PartName="/ppt/media/image6.png" ContentType="image/png"/>
  <Override PartName="/ppt/media/image7.png" ContentType="image/pn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CF361234-43F3-48F4-8D1A-14DEE854B0D9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58" name="CustomShape 3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12E0C794-AEEB-4AAC-820A-FB48397DD23F}" type="slidenum">
              <a:rPr b="0" lang="ru-RU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hyperlink" Target="http://docs.cntd.ru/document/573264147" TargetMode="External"/><Relationship Id="rId2" Type="http://schemas.openxmlformats.org/officeDocument/2006/relationships/hyperlink" Target="http://docs.cntd.ru/document/573264184" TargetMode="External"/><Relationship Id="rId3" Type="http://schemas.openxmlformats.org/officeDocument/2006/relationships/hyperlink" Target="http://docs.cntd.ru/document/573264117" TargetMode="External"/><Relationship Id="rId4" Type="http://schemas.openxmlformats.org/officeDocument/2006/relationships/hyperlink" Target="http://docs.cntd.ru/document/573264117" TargetMode="External"/><Relationship Id="rId5" Type="http://schemas.openxmlformats.org/officeDocument/2006/relationships/hyperlink" Target="http://docs.cntd.ru/document/573264117" TargetMode="External"/><Relationship Id="rId6" Type="http://schemas.openxmlformats.org/officeDocument/2006/relationships/hyperlink" Target="http://docs.cntd.ru/document/573264177" TargetMode="External"/><Relationship Id="rId7" Type="http://schemas.openxmlformats.org/officeDocument/2006/relationships/hyperlink" Target="http://docs.cntd.ru/document/573275587" TargetMode="External"/><Relationship Id="rId8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hyperlink" Target="http://www.consultant.ru/document/cons_doc_LAW_34683/dbc2a634dfe4e186078b674c285dad8ba051ab68/" TargetMode="External"/><Relationship Id="rId2" Type="http://schemas.openxmlformats.org/officeDocument/2006/relationships/hyperlink" Target="http://www.consultant.ru/document/cons_doc_LAW_34683/dbc2a634dfe4e186078b674c285dad8ba051ab68/" TargetMode="External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hyperlink" Target="http://docs.cntd.ru/document/565342939" TargetMode="External"/><Relationship Id="rId3" Type="http://schemas.openxmlformats.org/officeDocument/2006/relationships/hyperlink" Target="http://docs.cntd.ru/document/566413386" TargetMode="External"/><Relationship Id="rId4" Type="http://schemas.openxmlformats.org/officeDocument/2006/relationships/hyperlink" Target="http://docs.cntd.ru/document/566424205" TargetMode="External"/><Relationship Id="rId5" Type="http://schemas.openxmlformats.org/officeDocument/2006/relationships/hyperlink" Target="http://docs.cntd.ru/document/573008308" TargetMode="External"/><Relationship Id="rId6" Type="http://schemas.openxmlformats.org/officeDocument/2006/relationships/hyperlink" Target="http://docs.cntd.ru/document/566085664" TargetMode="External"/><Relationship Id="rId7" Type="http://schemas.openxmlformats.org/officeDocument/2006/relationships/hyperlink" Target="http://docs.cntd.ru/document/573041261" TargetMode="External"/><Relationship Id="rId8" Type="http://schemas.openxmlformats.org/officeDocument/2006/relationships/hyperlink" Target="http://docs.cntd.ru/document/573068702" TargetMode="External"/><Relationship Id="rId9" Type="http://schemas.openxmlformats.org/officeDocument/2006/relationships/hyperlink" Target="http://docs.cntd.ru/document/573068704" TargetMode="External"/><Relationship Id="rId10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://docs.cntd.ru/document/573068711" TargetMode="External"/><Relationship Id="rId2" Type="http://schemas.openxmlformats.org/officeDocument/2006/relationships/hyperlink" Target="http://docs.cntd.ru/document/573113861" TargetMode="External"/><Relationship Id="rId3" Type="http://schemas.openxmlformats.org/officeDocument/2006/relationships/hyperlink" Target="http://docs.cntd.ru/document/573113850" TargetMode="External"/><Relationship Id="rId4" Type="http://schemas.openxmlformats.org/officeDocument/2006/relationships/hyperlink" Target="http://docs.cntd.ru/document/573114692" TargetMode="External"/><Relationship Id="rId5" Type="http://schemas.openxmlformats.org/officeDocument/2006/relationships/hyperlink" Target="http://docs.cntd.ru/document/573114699" TargetMode="External"/><Relationship Id="rId6" Type="http://schemas.openxmlformats.org/officeDocument/2006/relationships/hyperlink" Target="http://docs.cntd.ru/document/573123739" TargetMode="External"/><Relationship Id="rId7" Type="http://schemas.openxmlformats.org/officeDocument/2006/relationships/hyperlink" Target="http://docs.cntd.ru/document/573123741" TargetMode="External"/><Relationship Id="rId8" Type="http://schemas.openxmlformats.org/officeDocument/2006/relationships/hyperlink" Target="http://docs.cntd.ru/document/573123746" TargetMode="External"/><Relationship Id="rId9" Type="http://schemas.openxmlformats.org/officeDocument/2006/relationships/hyperlink" Target="http://docs.cntd.ru/document/573123759" TargetMode="External"/><Relationship Id="rId10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hyperlink" Target="http://docs.cntd.ru/document/573140197" TargetMode="External"/><Relationship Id="rId2" Type="http://schemas.openxmlformats.org/officeDocument/2006/relationships/hyperlink" Target="http://docs.cntd.ru/document/573140214" TargetMode="External"/><Relationship Id="rId3" Type="http://schemas.openxmlformats.org/officeDocument/2006/relationships/hyperlink" Target="http://docs.cntd.ru/document/573156111" TargetMode="External"/><Relationship Id="rId4" Type="http://schemas.openxmlformats.org/officeDocument/2006/relationships/hyperlink" Target="http://docs.cntd.ru/document/573156122" TargetMode="External"/><Relationship Id="rId5" Type="http://schemas.openxmlformats.org/officeDocument/2006/relationships/hyperlink" Target="http://docs.cntd.ru/document/573156119" TargetMode="External"/><Relationship Id="rId6" Type="http://schemas.openxmlformats.org/officeDocument/2006/relationships/hyperlink" Target="http://docs.cntd.ru/document/573161192" TargetMode="External"/><Relationship Id="rId7" Type="http://schemas.openxmlformats.org/officeDocument/2006/relationships/hyperlink" Target="http://docs.cntd.ru/document/573191712" TargetMode="External"/><Relationship Id="rId8" Type="http://schemas.openxmlformats.org/officeDocument/2006/relationships/hyperlink" Target="http://docs.cntd.ru/document/573191721" TargetMode="External"/><Relationship Id="rId9" Type="http://schemas.openxmlformats.org/officeDocument/2006/relationships/hyperlink" Target="http://docs.cntd.ru/document/573191719" TargetMode="External"/><Relationship Id="rId10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hyperlink" Target="http://docs.cntd.ru/document/573191722" TargetMode="External"/><Relationship Id="rId2" Type="http://schemas.openxmlformats.org/officeDocument/2006/relationships/hyperlink" Target="http://docs.cntd.ru/document/573191718" TargetMode="External"/><Relationship Id="rId3" Type="http://schemas.openxmlformats.org/officeDocument/2006/relationships/hyperlink" Target="http://docs.cntd.ru/document/573230630" TargetMode="External"/><Relationship Id="rId4" Type="http://schemas.openxmlformats.org/officeDocument/2006/relationships/hyperlink" Target="http://docs.cntd.ru/document/573230607" TargetMode="External"/><Relationship Id="rId5" Type="http://schemas.openxmlformats.org/officeDocument/2006/relationships/hyperlink" Target="http://docs.cntd.ru/document/573264178" TargetMode="External"/><Relationship Id="rId6" Type="http://schemas.openxmlformats.org/officeDocument/2006/relationships/hyperlink" Target="http://docs.cntd.ru/document/573264157" TargetMode="External"/><Relationship Id="rId7" Type="http://schemas.openxmlformats.org/officeDocument/2006/relationships/hyperlink" Target="http://docs.cntd.ru/document/573264129" TargetMode="External"/><Relationship Id="rId8" Type="http://schemas.openxmlformats.org/officeDocument/2006/relationships/hyperlink" Target="http://docs.cntd.ru/document/573275589" TargetMode="External"/><Relationship Id="rId9" Type="http://schemas.openxmlformats.org/officeDocument/2006/relationships/hyperlink" Target="http://docs.cntd.ru/document/573264149" TargetMode="External"/><Relationship Id="rId10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5" descr=""/>
          <p:cNvPicPr/>
          <p:nvPr/>
        </p:nvPicPr>
        <p:blipFill>
          <a:blip r:embed="rId1">
            <a:lum bright="47000"/>
          </a:blip>
          <a:stretch/>
        </p:blipFill>
        <p:spPr>
          <a:xfrm>
            <a:off x="0" y="188640"/>
            <a:ext cx="9142200" cy="6667560"/>
          </a:xfrm>
          <a:prstGeom prst="rect">
            <a:avLst/>
          </a:prstGeom>
          <a:ln w="9360">
            <a:noFill/>
          </a:ln>
        </p:spPr>
      </p:pic>
      <p:sp>
        <p:nvSpPr>
          <p:cNvPr id="121" name="CustomShape 1"/>
          <p:cNvSpPr/>
          <p:nvPr/>
        </p:nvSpPr>
        <p:spPr>
          <a:xfrm>
            <a:off x="251640" y="548640"/>
            <a:ext cx="8639280" cy="9901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5252fa"/>
                </a:solidFill>
                <a:latin typeface="Calibri"/>
                <a:ea typeface="DejaVu Sans"/>
              </a:rPr>
              <a:t>ТУРЧЕНКО ВАСИЛИЙ НИКОЛАЕВИЧ 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канд. техн. наук, начальник отдела научного обеспечения политики охраны труда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ПМФ ФГБУ «ВНИИ охраны и экономики труда»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Минтруда России: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«Новые и перспективные требования НПА по охране труда»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Table 1"/>
          <p:cNvGraphicFramePr/>
          <p:nvPr/>
        </p:nvGraphicFramePr>
        <p:xfrm>
          <a:off x="540000" y="1080000"/>
          <a:ext cx="8279640" cy="3419280"/>
        </p:xfrm>
        <a:graphic>
          <a:graphicData uri="http://schemas.openxmlformats.org/drawingml/2006/table">
            <a:tbl>
              <a:tblPr/>
              <a:tblGrid>
                <a:gridCol w="1131480"/>
                <a:gridCol w="7148520"/>
              </a:tblGrid>
              <a:tr h="598680">
                <a:tc>
                  <a:txBody>
                    <a:bodyPr lIns="94320" rIns="9432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36.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4320" rIns="9432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1"/>
                        </a:rPr>
                        <a:t>Приказ Минтруда России "Об утверждении Правил по охране труда при обработке металлов" от 11.12.2020 N 887н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98680">
                <a:tc>
                  <a:txBody>
                    <a:bodyPr lIns="94320" rIns="9432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37.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4320" rIns="9432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2"/>
                        </a:rPr>
                        <a:t>Приказ Минтруда России "Об утверждении Правил по охране труда при эксплуатации электроустановок" от 15.12.2020 N 903н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023120">
                <a:tc>
                  <a:txBody>
                    <a:bodyPr lIns="94320" rIns="9432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38.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4320" rIns="9432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3"/>
                        </a:rPr>
                        <a:t>Приказ Минтруда России "Об утверждении Правил по охране труда в при выполнении работ в театрах, концертных залах, цирках, </a:t>
                      </a: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4"/>
                        </a:rPr>
                        <a:t>зоотеатрах</a:t>
                      </a: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5"/>
                        </a:rPr>
                        <a:t>, в зоопарках и океанариумах" от 16.12.2020 N 914н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98680">
                <a:tc>
                  <a:txBody>
                    <a:bodyPr lIns="94320" rIns="9432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39.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4320" rIns="9432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6"/>
                        </a:rPr>
                        <a:t>Приказ Минтруда России "Об утверждении Правил по охране труда в медицинских организациях" от 18.12.2020 N 928н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00480">
                <a:tc>
                  <a:txBody>
                    <a:bodyPr lIns="94320" rIns="9432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40.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4320" rIns="9432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7"/>
                        </a:rPr>
                        <a:t>Приказ Минтруда России "Об утверждении Правил по охране труда при хранении, транспортировании и реализации нефтепродуктов" от 16.12.2020 N 915н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4320" marR="943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179280" y="0"/>
            <a:ext cx="8783280" cy="6552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ru-RU" sz="16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Трудовым кодексом установлено, что работодатель должен учитывать мнение представительного органа работников при принятии локальных нормативных актов: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устанавливающих системы оплаты труда (ст. 135);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предусматривающих введение, замену и пересмотр норм труда (ст. 162);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определяющих правила внутреннего трудового распорядка (ст. 189);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определяющих порядок проведения аттестации (ст. 81);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утверждающих правила и </a:t>
            </a:r>
            <a:r>
              <a:rPr b="1" lang="ru-RU" sz="1600" spc="-1" strike="noStrike" u="sng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инструкции по охране труда для работников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(ст. 212);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устанавливающих порядок применения вахтового метода (ст. 297); и пр.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введения и отмены режима неполного рабочего времени (ч. 5 ст. 74 ТК РФ);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привлечения к сверхурочным работам в случаях, не предусмотренных ч. 2 ст. 99 ТК РФ (ч. 3 ст. 99);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определения перечня должностей с ненормированным рабочим днем (ст. 101 ТК РФ);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разделения рабочего дня на части, с тем чтобы общая продолжительность рабочего времени не превышала установленную продолжительность ежедневной работы (ст. 105 ТК РФ);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привлечения к работе в нерабочие праздничные дни в случаях, не предусмотренных ч. 2 ст. 113 ТК РФ (ст. 113);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установления дополнительных отпусков, не предусмотренных законодательством (ст. 116 ТК РФ);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утверждения графика отпусков (ст. 123 ТК РФ) и формы расчетного листка (ч. 2 ст. 136 ТК РФ);</a:t>
            </a: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установление нормы бесплатной выдачи работникам СИЗ, улучшающей по сравнению с типовыми нормами защиту работников от имеющихся на рабочих местах вредных и (или) опасных факторов, а также особых температурных условий или загрязнения (ст. 221 ТК РФ).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ffffff"/>
              </a:buClr>
              <a:buFont typeface="Symbol"/>
              <a:buChar char=""/>
            </a:pPr>
            <a:r>
              <a:rPr b="1" lang="ru-RU" sz="1600" spc="-1" strike="noStrike" u="sng">
                <a:solidFill>
                  <a:srgbClr val="0000ff"/>
                </a:solidFill>
                <a:uFillTx/>
                <a:latin typeface="Calibri"/>
                <a:ea typeface="DejaVu Sans"/>
                <a:hlinkClick r:id="rId1"/>
              </a:rPr>
              <a:t>ТК </a:t>
            </a:r>
            <a:r>
              <a:rPr b="1" lang="ru-RU" sz="1600" spc="-1" strike="noStrike" u="sng">
                <a:solidFill>
                  <a:srgbClr val="0000ff"/>
                </a:solidFill>
                <a:uFillTx/>
                <a:latin typeface="Calibri"/>
                <a:ea typeface="DejaVu Sans"/>
                <a:hlinkClick r:id="rId2"/>
              </a:rPr>
              <a:t>РФ Статья 372. Порядок учета мнения выборного органа первичной профсоюзной организации при принятии локальных нормативных актов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360000" y="294120"/>
            <a:ext cx="8639280" cy="572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Опубликовали проект по расследованию несчастных случаев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разработал проект положения по расследованию НС. Если проект примут, он вступит в силу с 1 марта 2022 года и заменит действующий порядок.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По проекту принимать решение о квалификации НС должна будет комиссия по расследованию НС. Это будет касаться случаев, когда пострадавший совершил уголовное правонарушение. Принимать решение о квалификации НС нужно будет с учетом постановления от правоохранительных органов. До получения такого постановления комиссия будет продлевать расследование НС. В действующем порядке решение о квалификации НС принимает инспектор ГИТ.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Также в проекте разработали классификаторы для расследования НС. Они нужны для оформления информации по проведению расследования НС. По проекту классифицировать НС будут, например, по видам, причинам и категории НС.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180000" y="180000"/>
            <a:ext cx="8819280" cy="7512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подготовил рекомендацию по учету микротравм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опубликовал проект рекомендации, которая поможет учитывать микротравмы работников. Такую рекомендацию разработали в соответствии с новым разделом 10 ТК, который планируется ввести в действие с 1 марта 2022 года.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По проекту рекомендации, чтобы учесть микротравму, пострадавший работник должен уведомить о повреждении своего непосредственного руководителя. Если работник уведомил медсестру, то медсестра должна уведомить руководителя пострадавшего о микротравме.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Затем руководитель пострадавшего сообщает специалисту по охране труда о микротравме работника. СОТ в течение суток рассматривает обстоятельства и причины микротравмы, а также запрашивает объяснения от работника, проводит осмотр места происшествия и, если необходимо, опрашивает очевидцев.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По итогам СОТ составляет справку о рассмотрении причин микротравмы и регистрирует микротравму в соответствующем журнале. Формы справки и журнала приложены к проекту рекомендации. Затем СОТ совместно с руководителем подразделения, где работает пострадавший сотрудник, формирует план мероприятий по устранению причин, приведших к возникновению микротравмы.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360000" y="180000"/>
            <a:ext cx="8459280" cy="1166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Аптечки для оказания первой помощи в 2021 году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Аптечка № 1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Аптечка </a:t>
            </a:r>
            <a:r>
              <a:rPr b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для оказания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первой помощи работникам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утверждена приказом Минздрава России от 15.12.2020 № 1331н.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Аптечка (укладка) № 2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Укладка 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для оказания первой помощи пострадавшим на железнодорожном транспорте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при оказании услуг по перевозкам пассажиров утверждена приказом Минздрава России от 15.12.2020 № 1330н.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Аптечка (укладка) № 3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Укладка 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для оказания первой помощи пострадавшим в ДТП сотрудниками ГИБДД МВД России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утверждена приказом Минздрава России от 15.12.2020 № 1328н.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Аптечка (укладка) № 4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Укладка 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для оказания первой помощи в сельских поселениях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утверждена приказом Минздрава России от 15.12.2020 № 1329н.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>
            <a:off x="360000" y="180000"/>
            <a:ext cx="8425800" cy="4322520"/>
          </a:xfrm>
          <a:prstGeom prst="rect">
            <a:avLst/>
          </a:prstGeom>
          <a:ln w="0">
            <a:noFill/>
          </a:ln>
        </p:spPr>
      </p:pic>
      <p:sp>
        <p:nvSpPr>
          <p:cNvPr id="140" name="CustomShape 1"/>
          <p:cNvSpPr/>
          <p:nvPr/>
        </p:nvSpPr>
        <p:spPr>
          <a:xfrm>
            <a:off x="360000" y="4680000"/>
            <a:ext cx="8639280" cy="197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Обозначено 12 наименований медизделий. Предусмотрены их виды. Допускается комплектация одним из них. Например, требуется 2 пары нестерильных перчаток, которые можно выбрать из 11 видов. Количество нестерильных масок увеличилось до 10 штук. Указано 2 вида. Требуется 2 упаковки стерильных салфеток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" name="Table 1"/>
          <p:cNvGraphicFramePr/>
          <p:nvPr/>
        </p:nvGraphicFramePr>
        <p:xfrm>
          <a:off x="108000" y="692640"/>
          <a:ext cx="8927280" cy="7733880"/>
        </p:xfrm>
        <a:graphic>
          <a:graphicData uri="http://schemas.openxmlformats.org/drawingml/2006/table">
            <a:tbl>
              <a:tblPr/>
              <a:tblGrid>
                <a:gridCol w="529200"/>
                <a:gridCol w="5905080"/>
                <a:gridCol w="1276200"/>
                <a:gridCol w="1217160"/>
              </a:tblGrid>
              <a:tr h="129420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№ </a:t>
                      </a: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п/п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Группа видов экономической деятельности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Число типовых норм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Число профессий и видов работ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Все отрасли экономики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1025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Сельское и лесное хозяйство; рыболовство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394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Добыча и переработка полезных ископаемых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7126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85680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Обработка древесины и производство изделий из дерева; целлюлозно-бумажное производство; 5издательская и полиграфическая деятельность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765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Химическое производство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7623 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59004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Металлургическое производство, производство машин, транспортных средств и оборудования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3758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59004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7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Производство электрооборудования, электронного и оптического оборудования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410 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8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Прочие обрабатывающие производства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2311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9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Производство и распределение электроэнергии, газа и воды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3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207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10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Строительство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172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Транспорт и связь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1108 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12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Торговля, финансовая деятельность, предоставление услуг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571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46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13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Государственное управление и обеспечение безопасности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482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59004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14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marL="2088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Образование. Наука. Культура. Здравоохранение. Физическая культура и спорт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292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49920">
                <a:tc gridSpan="2">
                  <a:txBody>
                    <a:bodyPr lIns="68400" rIns="68400">
                      <a:noAutofit/>
                    </a:bodyPr>
                    <a:p>
                      <a:pPr marL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Итого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83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26244 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sp>
        <p:nvSpPr>
          <p:cNvPr id="142" name="CustomShape 2"/>
          <p:cNvSpPr/>
          <p:nvPr/>
        </p:nvSpPr>
        <p:spPr>
          <a:xfrm>
            <a:off x="0" y="-73080"/>
            <a:ext cx="91422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33cc"/>
                </a:solidFill>
                <a:latin typeface="Arial"/>
                <a:ea typeface="DejaVu Sans"/>
              </a:rPr>
              <a:t>Общая сводка по действующим Типовым нормам бесплатной выдачи СИЗ работникам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80cb8"/>
                </a:solidFill>
                <a:latin typeface="Calibri"/>
                <a:ea typeface="DejaVu Sans"/>
              </a:rPr>
              <a:t>Размещены на </a:t>
            </a:r>
            <a:r>
              <a:rPr b="1" lang="ru-RU" sz="3200" spc="-1" strike="noStrike">
                <a:solidFill>
                  <a:srgbClr val="ff0000"/>
                </a:solidFill>
                <a:latin typeface="Times New Roman"/>
                <a:ea typeface="DejaVu Sans"/>
              </a:rPr>
              <a:t>regulation.gov.ru </a:t>
            </a:r>
            <a:r>
              <a:rPr b="0" lang="ru-RU" sz="3200" spc="-1" strike="noStrike">
                <a:solidFill>
                  <a:srgbClr val="080cb8"/>
                </a:solidFill>
                <a:latin typeface="Calibri"/>
                <a:ea typeface="DejaVu Sans"/>
              </a:rPr>
              <a:t>три проекта: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457200" y="1600200"/>
            <a:ext cx="8399160" cy="4524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514440" indent="-512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Порядок обучения по охране труда </a:t>
            </a:r>
            <a:endParaRPr b="0" lang="ru-RU" sz="3200" spc="-1" strike="noStrike">
              <a:latin typeface="Arial"/>
            </a:endParaRPr>
          </a:p>
          <a:p>
            <a:pPr marL="514440" indent="-512640">
              <a:lnSpc>
                <a:spcPct val="100000"/>
              </a:lnSpc>
              <a:spcBef>
                <a:spcPts val="439"/>
              </a:spcBef>
              <a:tabLst>
                <a:tab algn="l" pos="0"/>
              </a:tabLst>
            </a:pPr>
            <a:r>
              <a:rPr b="0" lang="ru-RU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</a:t>
            </a:r>
            <a:endParaRPr b="0" lang="ru-RU" sz="2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2. Единые Типовые нормы выдачи средств индивидуальной защиты и смывающих средств (2672 страницы, 5494 профессии)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3. Правила обеспечения работников средствами индивидуальной защиты и смывающими средствами.</a:t>
            </a:r>
            <a:br/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540000" y="1335960"/>
            <a:ext cx="8624520" cy="4186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1800" spc="-1" strike="noStrike">
                <a:latin typeface="Arial"/>
              </a:rPr>
              <a:t>43. Обучение требованиям охраны труда в зависимости от категории работников проводится по следующим программам: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1) обучения по общим вопросам охраны труда и функционирования системы управления охраной труда, продолжительностью не менее 16 часов;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2) обучения безопасным методам и приемам выполнения работ при воздействии вредных и (или) опасных производственных факторов, опасностей, идентифицированных в рамках СОУТ и ОПР, продолжительностью не менее 16 часов;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3) обучения безопасным методам и приемам выполнения работ повышенной опасности, к которым предъявляются дополнительные требования в соответствии с нормативными правовыми актами, содержащими государственные нормативные требования охраны труда.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" name="Table 1"/>
          <p:cNvGraphicFramePr/>
          <p:nvPr/>
        </p:nvGraphicFramePr>
        <p:xfrm>
          <a:off x="357120" y="1928880"/>
          <a:ext cx="8500320" cy="2516400"/>
        </p:xfrm>
        <a:graphic>
          <a:graphicData uri="http://schemas.openxmlformats.org/drawingml/2006/table">
            <a:tbl>
              <a:tblPr/>
              <a:tblGrid>
                <a:gridCol w="857160"/>
                <a:gridCol w="1357200"/>
                <a:gridCol w="2286000"/>
                <a:gridCol w="2000160"/>
                <a:gridCol w="2000160"/>
              </a:tblGrid>
              <a:tr h="259200">
                <a:tc gridSpan="5">
                  <a:txBody>
                    <a:bodyPr lIns="56160" rIns="561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Апрель 2021 года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6160" marR="56160">
                    <a:lnL w="9360">
                      <a:solidFill>
                        <a:srgbClr val="222222"/>
                      </a:solidFill>
                    </a:lnL>
                    <a:lnR w="9360">
                      <a:solidFill>
                        <a:srgbClr val="222222"/>
                      </a:solidFill>
                    </a:lnR>
                    <a:lnT w="9360">
                      <a:solidFill>
                        <a:srgbClr val="222222"/>
                      </a:solidFill>
                    </a:lnT>
                    <a:lnB w="9360">
                      <a:solidFill>
                        <a:srgbClr val="222222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2257560">
                <a:tc>
                  <a:txBody>
                    <a:bodyPr lIns="56160" rIns="561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 апреля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6160" marR="56160">
                    <a:lnL w="9360">
                      <a:solidFill>
                        <a:srgbClr val="222222"/>
                      </a:solidFill>
                    </a:lnL>
                    <a:lnR w="9360">
                      <a:solidFill>
                        <a:srgbClr val="222222"/>
                      </a:solidFill>
                    </a:lnR>
                    <a:lnT w="9360">
                      <a:solidFill>
                        <a:srgbClr val="222222"/>
                      </a:solidFill>
                    </a:lnT>
                    <a:lnB w="9360">
                      <a:solidFill>
                        <a:srgbClr val="222222"/>
                      </a:solidFill>
                    </a:lnB>
                    <a:noFill/>
                  </a:tcPr>
                </a:tc>
                <a:tc>
                  <a:txBody>
                    <a:bodyPr lIns="56160" rIns="561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 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Медосмотры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6160" marR="56160">
                    <a:lnL w="9360">
                      <a:solidFill>
                        <a:srgbClr val="222222"/>
                      </a:solidFill>
                    </a:lnL>
                    <a:lnR w="9360">
                      <a:solidFill>
                        <a:srgbClr val="222222"/>
                      </a:solidFill>
                    </a:lnR>
                    <a:lnT w="9360">
                      <a:solidFill>
                        <a:srgbClr val="222222"/>
                      </a:solidFill>
                    </a:lnT>
                    <a:lnB w="9360">
                      <a:solidFill>
                        <a:srgbClr val="222222"/>
                      </a:solidFill>
                    </a:lnB>
                    <a:noFill/>
                  </a:tcPr>
                </a:tc>
                <a:tc>
                  <a:txBody>
                    <a:bodyPr lIns="56160" rIns="561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Начал действовать новый порядок проведения медосмотров, а также новый перечень факторов и работ, при которых проводятся обязательные медосмотры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6160" marR="56160">
                    <a:lnL w="9360">
                      <a:solidFill>
                        <a:srgbClr val="222222"/>
                      </a:solidFill>
                    </a:lnL>
                    <a:lnR w="9360">
                      <a:solidFill>
                        <a:srgbClr val="222222"/>
                      </a:solidFill>
                    </a:lnR>
                    <a:lnT w="9360">
                      <a:solidFill>
                        <a:srgbClr val="222222"/>
                      </a:solidFill>
                    </a:lnT>
                    <a:lnB w="9360">
                      <a:solidFill>
                        <a:srgbClr val="222222"/>
                      </a:solidFill>
                    </a:lnB>
                    <a:noFill/>
                  </a:tcPr>
                </a:tc>
                <a:tc>
                  <a:txBody>
                    <a:bodyPr lIns="56160" rIns="561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1745c"/>
                          </a:solidFill>
                          <a:latin typeface="Calibri"/>
                          <a:ea typeface="DejaVu Sans"/>
                        </a:rPr>
                        <a:t>Приказ Минздрава от 28.01.2021 № 29н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1745c"/>
                          </a:solidFill>
                          <a:latin typeface="Calibri"/>
                          <a:ea typeface="DejaVu Sans"/>
                        </a:rPr>
                        <a:t>Приказ Минтруда, Минздрава от 31.12.2020 № 988н, № 1420н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6160" marR="56160">
                    <a:lnL w="9360">
                      <a:solidFill>
                        <a:srgbClr val="222222"/>
                      </a:solidFill>
                    </a:lnL>
                    <a:lnR w="9360">
                      <a:solidFill>
                        <a:srgbClr val="222222"/>
                      </a:solidFill>
                    </a:lnR>
                    <a:lnT w="9360">
                      <a:solidFill>
                        <a:srgbClr val="222222"/>
                      </a:solidFill>
                    </a:lnT>
                    <a:lnB w="9360">
                      <a:solidFill>
                        <a:srgbClr val="222222"/>
                      </a:solidFill>
                    </a:lnB>
                    <a:noFill/>
                  </a:tcPr>
                </a:tc>
                <a:tc>
                  <a:txBody>
                    <a:bodyPr lIns="56160" rIns="561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47b3"/>
                          </a:solidFill>
                          <a:latin typeface="Calibri"/>
                          <a:ea typeface="DejaVu Sans"/>
                        </a:rPr>
                        <a:t>Утвердили новый Порядок вместо приказа № 302н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6160" marR="56160">
                    <a:lnL w="9360">
                      <a:solidFill>
                        <a:srgbClr val="222222"/>
                      </a:solidFill>
                    </a:lnL>
                    <a:lnR w="9360">
                      <a:solidFill>
                        <a:srgbClr val="222222"/>
                      </a:solidFill>
                    </a:lnR>
                    <a:lnT w="9360">
                      <a:solidFill>
                        <a:srgbClr val="222222"/>
                      </a:solidFill>
                    </a:lnT>
                    <a:lnB w="9360">
                      <a:solidFill>
                        <a:srgbClr val="222222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571320" y="1720800"/>
            <a:ext cx="7713360" cy="310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Положения нормативных правовых актов, устанавливающих обязательные требования, должны вступать в силу либо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 1 марта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, либо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 1 сентября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соответствующего года, но не ранее чем по истечении девяноста дней после дня официального опубликования соответствующего нормативного правового акта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4.   Нормативным правовым актом Правительства Российской Федерации, федерального органа исполнительной власти или уполномоченной организации, содержащим обязательные требования, должен предусматриваться срок его действия, который не может превышать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шесть лет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23" name="Picture 2" descr=""/>
          <p:cNvPicPr/>
          <p:nvPr/>
        </p:nvPicPr>
        <p:blipFill>
          <a:blip r:embed="rId1"/>
          <a:stretch/>
        </p:blipFill>
        <p:spPr>
          <a:xfrm>
            <a:off x="785880" y="214200"/>
            <a:ext cx="7427880" cy="1202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180000" y="180000"/>
            <a:ext cx="8819280" cy="725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Опубликован проект рекомендаций по структуре и численности службы охраны труда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подготовил проект рекомендаций, по которому можно будет определять структуру службы охраны труда и рассчитывать численность специалистов по охране. Если проект примут, то с 1 марта 2022 года он заменит действующие рекомендации по организации службы охраны труда и межотраслевые нормативы численности работников в такой службе.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По проекту рассчитывать численность работников нужно будет по функциям, которые должны выполнять такие специалисты. К функциям относят: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проведение СОУТ;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управление системой охраны труда;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организация обучения;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соблюдение требований охраны труда;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реализация мероприятий по охране труда.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То есть, чтобы создать службу охраны труда, нужно будет рассчитывать численность специалистов, которые, например, будут организовывать обучение и проводить СОУТ.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Также в проекте подготовили пример расчета численности специалистов по охране труда.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180000" y="180000"/>
            <a:ext cx="8819280" cy="725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подготовил проект по разработке правил и инструкций по охране труда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опубликовал проект порядка, по которому можно будет разрабатывать инструкции и правила по охране труда. Также в этом проекте установили требования к содержанию инструкций и правил.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По проекту инструкции по охране труда состоят из пяти разделов. К каждому разделу указали темы, которые должны быть в них отражены. Например, в разделе «Требования охраны труда перед началом работы» нужно будет указать порядки: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подготовки рабочего места;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проверки материалов и заготовок;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осмотра СИЗ;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проверки исправности оборудования и приспособлений.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В проекте указали, что инструкции по охране труда можно не пересматривать, если условия труда на рабочих местах не изменились.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Также в проекте разработали требования к правилам по охране труда. По проекту правила должны содержать требования при организации работ, к производственным площадкам, оборудованию и хранению материалов. Такие правила должен будет разрабатывать работник, которого приказом руководителя назначали ответственным за разработку правил. Также с правилами необходимо будет знакомить работников под подпись.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180000" y="540000"/>
            <a:ext cx="8819280" cy="648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разработал проект, в котором подрядчики должны учитывать безопасность работников подрядных организаций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подготовил проект перечня мероприятий по предотвращению несчастных случаев с работниками. Проект будет касаться работодателей, которые находятся на одной территории. Например, когда несколько подрядчиков выполняют работу на территории работодателя.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По проекту перечень мероприятий будут разрабатывать и согласовывать работодатели подрядных организаций. Сделать такой перечень нужно перед началом работы. При разработке этого перечня нужно будет учитывать безопасность как своих работников, так и работников сторонних организаций. Например, если на территории работодателя работают два подрядчика, то каждый подрядчик должен будет учитывать безопасность работников другого подрядчика.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Если проект примут, он начнет действовать с 1 марта 2022 года.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360000" y="817560"/>
            <a:ext cx="8279280" cy="444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Опубликовали проект общих требований к организации рабочего места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разработал проект общих требований к организации безопасного рабочего места. Если проект примут, то он начнет действовать с 1 марта 2022 года.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В проекте указали, как организовать и содержать рабочие места. Например, при организации рабочего места у работника должен быть открытый обзор на знаки безопасности. А при содержании рабочего места работники должны будут проводить уборку своих мест.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0" y="0"/>
            <a:ext cx="8819280" cy="9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опубликовал проект рекомендаций по выбору метода оценки профрисков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подготовил проект рекомендаций, которые помогут выбрать метод оценки профрисков. Также в проекте указали, как разработать меры управления профрисками.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В проекте подготовили 13 методов оценки профрисков. Так, работодатель может выбрать для проведения оценки, например: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контрольные листы;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матричный метод;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матричный метод на основе балльной оценки;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анализ «галстук-бабочка»;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анализ «затрат и выгод»;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причинно-следственный анализ;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метод анализа сценариев;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метод анализа «дерево решений»;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По проекту методы оценки профрисков нужно выбирать в зависимости от работы организации. Например, малому бизнесу и микропредприятиям лучше подойдут контрольные листы или матричный метод. А для оценки рисков производственных процессов – метод анализа сценариев, «дерево решений» или анализ уровней защиты.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Если проект примут, он вступит в силу с 1 марта 2022 года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180000" y="360000"/>
            <a:ext cx="8819280" cy="656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опубликовал новый примерный перечень ежегодных мероприятий по охране труда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подготовил проект нового примерного перечня мероприятий по улучшению условий и охраны труда. Такой перечень работодатель разрабатывает каждый год и проводит по нему мероприятия. Новый перечень должен будет заменить действующий перечень мероприятий, который утвержден приказом Минтруда от 01.03.2012 № 181н.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В новом перечне расширили мероприятия по обучению. Например, работодатель должен будет планировать обучение по использованию СИЗ. По действующему перечню планируют обучение по Порядку № 1/29, инструктажи и проверку знаний работников. Также в проекте обучение по оказанию первой помощи пострадавшим включили в обучение по охране труда.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В остальных пунктах новый перечень не отличается от действующего перечня мероприятий.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Если проект примут, то он начнет действовать с 1 марта 2022 года.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540000" y="360000"/>
            <a:ext cx="8279280" cy="553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подготовил проект по нормам подъема и перемещения грузов для женщин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Минтруд опубликовал проект с предельно допустимыми нормами подъема и перемещения тяжестей вручную для женщины.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По проекту женщинам разрешат поднимать и перемещать груз до 10 кг при чередовании с другой работой. При постоянной работе – до 7 кг. А при использовании тележек или контейнеров женщина должна будет прилагать усилие не больше 10 кг.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Напомним, что действовавшие ранее нормы подъема тяжестей для женщин отменили с 1 января 2021 года. В ПОТ при погрузочно-разгрузочных работах и размещении грузов прописаны нормы только разового подъема тяжестей без перемещения: мужчинами – не более 50 кг, женщинами – не более 15 кг (п. 34 Правил, утв. приказом Минтруда от 28.10.2020 № 753н).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Если проект примут, то он начнет действовать с 1 марта 2022 года.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80cb8"/>
                </a:solidFill>
                <a:latin typeface="Calibri"/>
                <a:ea typeface="DejaVu Sans"/>
              </a:rPr>
              <a:t>Другие проекты нормативных документов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457200" y="1643400"/>
            <a:ext cx="8713800" cy="521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23000"/>
          </a:bodyPr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1. Приказ Министерства труда и социальной защиты Российской Федерации «Об утверждении общих требований к организации и безопасному содержанию рабочего места»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2. Приказ Министерства труда и социальной защиты Российской Федерации "Об утверждении форм (способов) и рекомендаций по размещению работодателем информационных материалов в целях информирования работников об их трудовых правах, включая права на безопасные условия и охрану труда, и примерного перечня таких информационных материалов«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3. Приказ Министерства труда и социальной защиты Российской Федерации «Об утверждении примерного положения о системе управления охраной труда»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4. Приказ Министерства труда и социальной защиты Российской Федерации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«Об утверждении Рекомендаций по классификации, обнаружению, распознаванию и описанию опасностей»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5. Приказ Министерства труда и социальной защиты Российской Федерации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«Об утверждении примерного положения о комитете (комиссии) по охране труда»</a:t>
            </a:r>
            <a:endParaRPr b="0" lang="ru-RU" sz="32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6. Разработка предложений по обеспечению безопасных условий труда посредством применения средств коллективной защиты 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2" descr=""/>
          <p:cNvPicPr/>
          <p:nvPr/>
        </p:nvPicPr>
        <p:blipFill>
          <a:blip r:embed="rId1"/>
          <a:stretch/>
        </p:blipFill>
        <p:spPr>
          <a:xfrm>
            <a:off x="-12960" y="0"/>
            <a:ext cx="9155160" cy="68562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object 2" descr=""/>
          <p:cNvPicPr/>
          <p:nvPr/>
        </p:nvPicPr>
        <p:blipFill>
          <a:blip r:embed="rId1"/>
          <a:stretch/>
        </p:blipFill>
        <p:spPr>
          <a:xfrm>
            <a:off x="388440" y="360000"/>
            <a:ext cx="8610840" cy="6457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65240" cy="68562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2" descr=""/>
          <p:cNvPicPr/>
          <p:nvPr/>
        </p:nvPicPr>
        <p:blipFill>
          <a:blip r:embed="rId1"/>
          <a:stretch/>
        </p:blipFill>
        <p:spPr>
          <a:xfrm>
            <a:off x="7164360" y="44640"/>
            <a:ext cx="1761840" cy="1180080"/>
          </a:xfrm>
          <a:prstGeom prst="rect">
            <a:avLst/>
          </a:prstGeom>
          <a:ln w="9360">
            <a:noFill/>
          </a:ln>
        </p:spPr>
      </p:pic>
      <p:sp>
        <p:nvSpPr>
          <p:cNvPr id="128" name="CustomShape 1"/>
          <p:cNvSpPr/>
          <p:nvPr/>
        </p:nvSpPr>
        <p:spPr>
          <a:xfrm>
            <a:off x="1071360" y="571320"/>
            <a:ext cx="6355440" cy="77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33cc"/>
                </a:solidFill>
                <a:latin typeface="Arial"/>
                <a:ea typeface="DejaVu Sans"/>
              </a:rPr>
              <a:t>Новые Правила по охране труда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-5040" y="1226160"/>
            <a:ext cx="9142200" cy="522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1440"/>
              </a:spcBef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130" name="Table 3"/>
          <p:cNvGraphicFramePr/>
          <p:nvPr/>
        </p:nvGraphicFramePr>
        <p:xfrm>
          <a:off x="428760" y="1785960"/>
          <a:ext cx="8286120" cy="4129560"/>
        </p:xfrm>
        <a:graphic>
          <a:graphicData uri="http://schemas.openxmlformats.org/drawingml/2006/table">
            <a:tbl>
              <a:tblPr/>
              <a:tblGrid>
                <a:gridCol w="1132560"/>
                <a:gridCol w="7153920"/>
              </a:tblGrid>
              <a:tr h="223920"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N п/п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Наименование правил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8720"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4440" rIns="6444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2"/>
                        </a:rPr>
                        <a:t>Приказ Минтруда России "Об утверждении Правил по охране труда в морских и речных портах" от 15.06.2020 N 343н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8720"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4440" rIns="6444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3"/>
                        </a:rPr>
                        <a:t>Приказ Минтруда России "Об утверждении Правил по охране труда в сельском хозяйстве" от 27.10.2020 N 746н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12480"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4440" rIns="6444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4"/>
                        </a:rPr>
                        <a:t>Приказ Минтруда России "Об утверждении Правил по охране труда в метрополитене" от 13.10.2020 N 721н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8720"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4.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4440" rIns="6444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5"/>
                        </a:rPr>
                        <a:t>Приказ Минтруда России "Об утверждении Правил по охране труда в жилищно-коммунальном хозяйстве" от 29.10.2020 N 758н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24960"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5.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4440" rIns="6444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6"/>
                        </a:rPr>
                        <a:t>Приказ Минтруда России "Об утверждении Правил по охране труда при эксплуатации объектов инфраструктуры железнодорожного транспорта" от 25.09.2020 N 652н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8720"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6.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4440" rIns="6444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7"/>
                        </a:rPr>
                        <a:t>Приказ Минтруда России "Об утверждении Правил по охране труда при эксплуатации промышленного транспорта" от 18.11.2020 N 814н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24960"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7.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4440" rIns="6444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8"/>
                        </a:rPr>
                        <a:t>Приказ Минтруда России "Об утверждении Правил по охране труда при размещении, монтаже, техническом обслуживании и ремонте технологического оборудования" от 27.11.2020 N 833н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8720">
                <a:tc>
                  <a:txBody>
                    <a:bodyPr lIns="64440" rIns="6444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8.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4440" rIns="6444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9"/>
                        </a:rPr>
                        <a:t>Приказ Минтруда России "Об утверждении Правил по охране труда при работе с инструментом и приспособлениями" от 27.11.2020 N 835н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64440" marR="64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" name="Table 1"/>
          <p:cNvGraphicFramePr/>
          <p:nvPr/>
        </p:nvGraphicFramePr>
        <p:xfrm>
          <a:off x="428760" y="1080000"/>
          <a:ext cx="8390880" cy="4268880"/>
        </p:xfrm>
        <a:graphic>
          <a:graphicData uri="http://schemas.openxmlformats.org/drawingml/2006/table">
            <a:tbl>
              <a:tblPr/>
              <a:tblGrid>
                <a:gridCol w="901800"/>
                <a:gridCol w="7489440"/>
              </a:tblGrid>
              <a:tr h="56916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9.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1"/>
                        </a:rPr>
                        <a:t>Приказ Минтруда России "Об утверждении Правил по охране труда при осуществлении грузопассажирских перевозок на железнодорожном транспорте" от 27.11.2020 N 836н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2660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10.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2"/>
                        </a:rPr>
                        <a:t>Приказ Минтруда России "Об утверждении Правил по охране труда при погрузочно-разгрузочных работах и размещении грузов" от 28.10.2020 N 753н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1172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11.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3"/>
                        </a:rPr>
                        <a:t>Приказ Минтруда России "Об утверждении Правил по охране труда при добыче (вылове), переработке водных биоресурсов и производстве отдельных видов продукции из водных биоресурсов"" от 04.12.2020 N 858н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2660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12.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4"/>
                        </a:rPr>
                        <a:t>Приказ Минтруда России "Об утверждении Правил по охране труда при работе на высоте" от 16.11.2020 N 782н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2660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13.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5"/>
                        </a:rPr>
                        <a:t>Приказ Минтруда России "Об утверждении Правил по охране труда при проведении полиграфических работ" от 27.11.2020 N 832н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2660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14.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6"/>
                        </a:rPr>
                        <a:t>Приказ Минтруда России "Об утверждении Правил по охране труда при проведении работ в легкой промышленности" от 16.11.2020 N 780н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2660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15.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7"/>
                        </a:rPr>
                        <a:t>Приказ Минтруда России "Об утверждении Правил по охране труда при производстве цемента" от 16.11.2020 N 781н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2660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16.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8"/>
                        </a:rPr>
                        <a:t>Приказ Минтруда России "Об утверждении Правил по охране труда при нанесении металлопокрытий" от 12.11.2020 N 776н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2876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17.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9"/>
                        </a:rPr>
                        <a:t>Приказ Минтруда России "Об утверждении Правил по охране труда на автомобильном транспорте" от 09.12.2020 N 871н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Table 1"/>
          <p:cNvGraphicFramePr/>
          <p:nvPr/>
        </p:nvGraphicFramePr>
        <p:xfrm>
          <a:off x="540000" y="720000"/>
          <a:ext cx="8459640" cy="5399280"/>
        </p:xfrm>
        <a:graphic>
          <a:graphicData uri="http://schemas.openxmlformats.org/drawingml/2006/table">
            <a:tbl>
              <a:tblPr/>
              <a:tblGrid>
                <a:gridCol w="1155600"/>
                <a:gridCol w="7304400"/>
              </a:tblGrid>
              <a:tr h="522000">
                <a:tc>
                  <a:txBody>
                    <a:bodyPr lIns="54000" rIns="540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18.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4000" rIns="540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1"/>
                        </a:rPr>
                        <a:t>Приказ Минтруда России "Об утверждении Правил по охране труда на городском электрическом транспорте" от 09.12.2020 N 875н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96240">
                <a:tc>
                  <a:txBody>
                    <a:bodyPr lIns="54000" rIns="540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19.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4000" rIns="540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2"/>
                        </a:rPr>
                        <a:t>Приказ Минтруда России "Об утверждении Правил по охране труда в целлюлозно-бумажной и лесохимической промышленности" от 04.12.2020 N 859н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22000">
                <a:tc>
                  <a:txBody>
                    <a:bodyPr lIns="54000" rIns="540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20.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4000" rIns="540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3"/>
                        </a:rPr>
                        <a:t>Приказ Минтруда России "Об утверждении Правил по охране труда при осуществлении охраны (защиты) объектов и (или) имущества" от 19.11.2020 N 815н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22000">
                <a:tc>
                  <a:txBody>
                    <a:bodyPr lIns="54000" rIns="540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21.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4000" rIns="540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4"/>
                        </a:rPr>
                        <a:t>Приказ Минтруда России "Об утверждении Правил по охране при строительстве, реконструкции, ремонте и содержании мостов" от 09.12.2020 N 872н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22000">
                <a:tc>
                  <a:txBody>
                    <a:bodyPr lIns="54000" rIns="540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22.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4000" rIns="540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5"/>
                        </a:rPr>
                        <a:t>Приказ Минтруда России "Об утверждении Правил по охране труда в организациях связи" от 07.12.2020 N 867н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870480">
                <a:tc>
                  <a:txBody>
                    <a:bodyPr lIns="54000" rIns="540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23.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4000" rIns="540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6"/>
                        </a:rPr>
                        <a:t>Приказ Минтруда России "Об утверждении Правил по охране труда при использовании отдельных видов химических веществ и материалов, при химической чистке, стирке, обеззараживании и дезактивации" от 27.11.2020 N 834н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22000">
                <a:tc>
                  <a:txBody>
                    <a:bodyPr lIns="54000" rIns="540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24.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4000" rIns="540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7"/>
                        </a:rPr>
                        <a:t>Приказ Минтруда России "Об утверждении Правил по охране труда в подразделениях пожарной охраны" от 11.12.2020 N 881н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96240">
                <a:tc>
                  <a:txBody>
                    <a:bodyPr lIns="54000" rIns="540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25.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4000" rIns="540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8"/>
                        </a:rPr>
                        <a:t>Приказ Минтруда России "Об утверждении Правил по охране труда при производстве дорожных строительных и ремонтно-строительных работ" от 11.12.2020 N 882н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26680">
                <a:tc>
                  <a:txBody>
                    <a:bodyPr lIns="54000" rIns="540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26.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4000" rIns="540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9"/>
                        </a:rPr>
                        <a:t>Приказ Минтруда России "Об утверждении Правил по охране труда при выполнении окрасочных работ" от 02.12.2020 N 849н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4000" marR="54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" name="Table 1"/>
          <p:cNvGraphicFramePr/>
          <p:nvPr/>
        </p:nvGraphicFramePr>
        <p:xfrm>
          <a:off x="360000" y="540000"/>
          <a:ext cx="8459640" cy="4859280"/>
        </p:xfrm>
        <a:graphic>
          <a:graphicData uri="http://schemas.openxmlformats.org/drawingml/2006/table">
            <a:tbl>
              <a:tblPr/>
              <a:tblGrid>
                <a:gridCol w="1155600"/>
                <a:gridCol w="7304400"/>
              </a:tblGrid>
              <a:tr h="48528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27.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1"/>
                        </a:rPr>
                        <a:t>Приказ Минтруда России "Об утверждении Правил по охране труда в стороительстве, реконструкции и ремонте" от 11.12.2020 N 883н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528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28.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2"/>
                        </a:rPr>
                        <a:t>Приказ Минтруда России "Об утверждении Правил по охране труда при производстве отдельных видов пищевой продукции" от 07.12.2020 N 866н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528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29.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3"/>
                        </a:rPr>
                        <a:t>Приказ Минтруда России "Об утверждении Правил по охране труда при выполнении электросварочных и газосварочных работ" от 11.12.2020 N 884н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528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30.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4"/>
                        </a:rPr>
                        <a:t>Приказ Минтруда России "Об утверждении Правил по охране труда при производстве строительных материалов" от 15.12.2020 N 901н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4764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31.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5"/>
                        </a:rPr>
                        <a:t>Приказ Минтруда России "Об утверждении Правил по охране труда при эксплуатации объектов теплоснабжения и теплопотребляющих установок" от 17.12.2020 N 924н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528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32.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6"/>
                        </a:rPr>
                        <a:t>Приказ Минтруда России "Об утверждении Правил по охране труда при проведении водолазных работ" от 17.12.2020 N 922н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80964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33.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7"/>
                        </a:rPr>
                        <a:t>Приказ Минтруда России "Об утверждении Правил по охране труда в лесозаготовительном, деревообрабатывающем производствах и при выполнении лесохозяйственных работ" от 23.09.2020 N 644н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528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34.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8"/>
                        </a:rPr>
                        <a:t>Приказ Минтруда России "Об утверждении Правил по охране труда на морских судах и судах внутреннего водного транспорта" от 11.12.2020 N 886н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90680">
                <a:tc>
                  <a:txBody>
                    <a:bodyPr lIns="55800" rIns="55800">
                      <a:noAutofit/>
                    </a:bodyPr>
                    <a:p>
                      <a:pPr algn="ctr">
                        <a:lnSpc>
                          <a:spcPts val="1760"/>
                        </a:lnSpc>
                      </a:pPr>
                      <a:r>
                        <a:rPr b="0" lang="ru-RU" sz="1600" spc="-1" strike="noStrike">
                          <a:solidFill>
                            <a:srgbClr val="2d2d2d"/>
                          </a:solidFill>
                          <a:latin typeface="Times New Roman"/>
                          <a:ea typeface="Times New Roman"/>
                        </a:rPr>
                        <a:t>35.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5800" rIns="55800">
                      <a:noAutofit/>
                    </a:bodyPr>
                    <a:p>
                      <a:pPr>
                        <a:lnSpc>
                          <a:spcPts val="1760"/>
                        </a:lnSpc>
                      </a:pPr>
                      <a:r>
                        <a:rPr b="0" lang="ru-RU" sz="1600" spc="-1" strike="noStrike" u="sng">
                          <a:solidFill>
                            <a:srgbClr val="0000ff"/>
                          </a:solidFill>
                          <a:uFillTx/>
                          <a:latin typeface="Times New Roman"/>
                          <a:ea typeface="Times New Roman"/>
                          <a:hlinkClick r:id="rId9"/>
                        </a:rPr>
                        <a:t>Приказ Минтруда России "Об утверждении Правил по охране труда при работе в ограниченных и замкнутых пространствах" от 15.12.2020 N 902н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Application>LibreOffice/7.0.4.2$Windows_X86_64 LibreOffice_project/dcf040e67528d9187c66b2379df5ea4407429775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2016-02-17T20:10:38Z</dcterms:created>
  <dc:creator>Александр</dc:creator>
  <dc:description/>
  <dc:language>ru-RU</dc:language>
  <cp:lastModifiedBy/>
  <dcterms:modified xsi:type="dcterms:W3CDTF">2021-07-15T08:12:27Z</dcterms:modified>
  <cp:revision>94</cp:revision>
  <dc:subject/>
  <dc:title>Федеральный закон от 02.05.2015 N 122-ФЗ "О внесении изменений в Трудовой кодекс Российской Федерации и статьи 11 и 73 Федерального закона "Об образовании в Российской Федерации"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1</vt:r8>
  </property>
  <property fmtid="{D5CDD505-2E9C-101B-9397-08002B2CF9AE}" pid="3" name="PresentationFormat">
    <vt:lpwstr>Экран (4:3)</vt:lpwstr>
  </property>
  <property fmtid="{D5CDD505-2E9C-101B-9397-08002B2CF9AE}" pid="4" name="Slides">
    <vt:r8>16</vt:r8>
  </property>
</Properties>
</file>