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1" r:id="rId2"/>
    <p:sldId id="283" r:id="rId3"/>
    <p:sldId id="282" r:id="rId4"/>
    <p:sldId id="268" r:id="rId5"/>
    <p:sldId id="269" r:id="rId6"/>
    <p:sldId id="284" r:id="rId7"/>
    <p:sldId id="295" r:id="rId8"/>
    <p:sldId id="285" r:id="rId9"/>
    <p:sldId id="289" r:id="rId10"/>
    <p:sldId id="290" r:id="rId11"/>
    <p:sldId id="303" r:id="rId12"/>
    <p:sldId id="271" r:id="rId13"/>
    <p:sldId id="293" r:id="rId14"/>
    <p:sldId id="304" r:id="rId15"/>
    <p:sldId id="302" r:id="rId16"/>
    <p:sldId id="298" r:id="rId17"/>
    <p:sldId id="272" r:id="rId18"/>
    <p:sldId id="305" r:id="rId19"/>
    <p:sldId id="306" r:id="rId20"/>
    <p:sldId id="308" r:id="rId21"/>
    <p:sldId id="307" r:id="rId22"/>
    <p:sldId id="291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99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8" autoAdjust="0"/>
    <p:restoredTop sz="94630" autoAdjust="0"/>
  </p:normalViewPr>
  <p:slideViewPr>
    <p:cSldViewPr>
      <p:cViewPr varScale="1">
        <p:scale>
          <a:sx n="86" d="100"/>
          <a:sy n="86" d="100"/>
        </p:scale>
        <p:origin x="16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0B96D-CB46-4229-ABD4-992423699549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743E7-B3A5-4E3E-9276-C1B4DA915D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34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&#1055;&#1077;&#1088;&#1077;&#1095;&#1077;&#1085;&#1100;%20&#1087;&#1088;&#1086;&#1092;&#1077;&#1089;&#1089;&#1080;&#1086;&#1085;&#1072;&#1083;&#1100;&#1085;&#1099;&#1093;%20&#1079;&#1072;&#1073;&#1086;&#1083;&#1077;&#1074;&#1072;&#1085;&#1080;&#1081;.docx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cgie.ru/mai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57;&#1093;&#1077;&#1084;&#1072;%20&#1087;&#1088;&#1086;&#1074;&#1077;&#1076;&#1077;&#1085;&#1080;&#1103;%20&#1084;&#1077;&#1076;&#1086;&#1089;&#1084;&#1086;&#1090;&#1088;&#1086;&#1074;.jpg" TargetMode="External"/><Relationship Id="rId2" Type="http://schemas.openxmlformats.org/officeDocument/2006/relationships/hyperlink" Target="http://www.consultant.ru/document/cons_doc_LAW_375353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base.garant.ru/4102003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6;&#1092;&#1079;&#1072;&#1073;&#1086;&#1083;&#1077;&#1074;&#1072;&#1085;&#1080;&#1103;/&#1057;&#1093;&#1077;&#1084;&#1072;%20&#1088;&#1072;&#1089;&#1089;&#1083;&#1077;&#1076;%20&#1087;&#1088;&#1086;&#1092;&#1079;&#1072;&#1073;&#1086;&#1083;&#1077;&#1074;.jpg" TargetMode="External"/><Relationship Id="rId2" Type="http://schemas.openxmlformats.org/officeDocument/2006/relationships/hyperlink" Target="&#1057;&#1093;&#1077;&#1084;&#1072;%20&#1088;&#1072;&#1089;&#1089;&#1083;&#1077;&#1076;%20&#1087;&#1088;&#1086;&#1092;&#1079;&#1072;&#1073;&#1086;&#1083;&#1077;&#1074;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&#1055;&#1088;&#1086;&#1080;&#1079;&#1074;%20&#1082;&#1086;&#1085;&#1090;&#1088;&#1086;&#1083;&#1100;.docx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ase.garant.ru/70583958/" TargetMode="External"/><Relationship Id="rId2" Type="http://schemas.openxmlformats.org/officeDocument/2006/relationships/hyperlink" Target="http://www.internet-law.ru/gosts/gost/6207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ot-dist.my1.ru/NPA/gost_12.1.007-76-1999-.doc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272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ОПАСНЫЕ И ВРЕДНЫЕ ПРОИЗВОДСТВЕННЫЕ ФАКТОРЫ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72140"/>
            <a:ext cx="6400800" cy="66660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47" y="6002363"/>
            <a:ext cx="853852" cy="8472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215370" cy="55721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Приказ Министерства здравоохранения и социального развития РФ от 27 апреля 2012 г. N 417н "Об утверждении перечня профессиональных заболеваний»</a:t>
            </a:r>
            <a:r>
              <a:rPr lang="ru-RU" sz="1800" b="1" dirty="0" smtClean="0">
                <a:latin typeface="Arial" pitchFamily="34" charset="0"/>
                <a:cs typeface="Arial" pitchFamily="34" charset="0"/>
                <a:hlinkClick r:id="rId2" action="ppaction://hlinkfile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  <a:hlinkClick r:id="rId2" action="ppaction://hlinkfile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Утвержден перечень профзаболеваний.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В список вошли заболевания, вызываемые химическими, биологическими и физическими производственными факторами, а также связанные с физическими перегрузками и функциональным перенапряжением отдельных органов и систем.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Это, в частности,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алюминоз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легкого, гиперчувствительный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пневмонит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баротравма легких, уха, придаточной пазухи, хроническая лучевая болезнь, аллергическая профессиональная бронхиальная астма, биссиноз, различные невропатии (например, локтевого и берцового нерва) и отравления.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По каждому из них определены код по МКБ-10, вредный/опасный производственный фактор, код причины заболевания по МКБ-10.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47" y="6002363"/>
            <a:ext cx="853852" cy="847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64876" y="43934"/>
            <a:ext cx="79791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5"/>
          <a:stretch/>
        </p:blipFill>
        <p:spPr bwMode="auto">
          <a:xfrm>
            <a:off x="683568" y="908720"/>
            <a:ext cx="741682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410705"/>
            <a:ext cx="79791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Распределение ОВПФ, оказывающих влияние на возникновение профессиональных заболеваний (по данным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ФЦГиЭ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Роспотребнадзора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57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214282" y="857250"/>
            <a:ext cx="8715436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ru-RU" sz="2000" dirty="0">
                <a:cs typeface="Arial" charset="0"/>
              </a:rPr>
              <a:t>	</a:t>
            </a:r>
          </a:p>
          <a:p>
            <a:pPr marL="457200" indent="-457200" algn="just"/>
            <a:r>
              <a:rPr lang="ru-RU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000" dirty="0">
              <a:cs typeface="Arial" charset="0"/>
            </a:endParaRPr>
          </a:p>
          <a:p>
            <a:pPr marL="457200" indent="-457200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11801" y="-433552"/>
            <a:ext cx="9144000" cy="806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Предварительные и периодические осмотры</a:t>
            </a:r>
            <a:endParaRPr lang="ru-RU" b="1" dirty="0">
              <a:solidFill>
                <a:srgbClr val="FF0000"/>
              </a:solidFill>
            </a:endParaRP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Документ № 1 — Приказ Министерства труда и социальной защиты Российской Федерации, Министерства здравоохранения Российской Федерации от 31.12.2020 № 988н/1420н «Об утверждении перечня вредных и (или) опасных производственных факторов и работ, при выполнении которых проводятся обязательные предварительные медицинские осмотры при поступлении на работу и периодические медицинские осмотры»</a:t>
            </a:r>
            <a:br>
              <a:rPr lang="ru-RU" dirty="0" smtClean="0"/>
            </a:br>
            <a:endParaRPr lang="ru-RU" dirty="0" smtClean="0"/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Документ № 2 — </a:t>
            </a:r>
            <a:r>
              <a:rPr lang="ru-RU" sz="2000" dirty="0" smtClean="0">
                <a:hlinkClick r:id="rId2"/>
              </a:rPr>
              <a:t>Приказ Министерства здравоохранения Российской Федерации от 28.01.2021 № 29н </a:t>
            </a:r>
            <a:r>
              <a:rPr lang="ru-RU" sz="2000" dirty="0" smtClean="0"/>
              <a:t>«Об утверждении Порядка проведения обязательных предварительных и периодических медицинских осмотров работников, предусмотренных частью четвертой статьи 213 Трудового кодекса Российской Федерации, перечня медицинских противопоказаний к осуществлению работ с вредными и (или) опасными производственными факторами, а также работам, при выполнении которых проводятся обязательные предварительные и периодические медицинские осмотры»</a:t>
            </a:r>
            <a:br>
              <a:rPr lang="ru-RU" sz="2000" dirty="0" smtClean="0"/>
            </a:br>
            <a:endParaRPr lang="ru-RU" sz="2000" dirty="0" smtClean="0"/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hlinkClick r:id="rId3" action="ppaction://hlinkfile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8136904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7650"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Статья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220.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Медицинские осмотры некоторых категорий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работников</a:t>
            </a:r>
          </a:p>
          <a:p>
            <a:pPr indent="247650"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Работники, занятые на работах с вредными и (или) опасными условиями труда (в том числе на подземных работах), а также на работах, связанных с движением транспорта, проходят обязательные предварительные (при поступлении на работу) и периодические (для лиц в возрасте до 21 года - ежегодные) медицинские осмотры для определения пригодности этих работников для выполнения поручаемой работы и предупреждения профессиональных заболеваний.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47" y="6002363"/>
            <a:ext cx="853852" cy="84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463077" cy="5324982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563888" y="2564904"/>
            <a:ext cx="2592288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Работодатель обязан обеспечить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6474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928670"/>
            <a:ext cx="8786874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hlinkClick r:id="rId2"/>
              </a:rPr>
              <a:t>Перечень</a:t>
            </a:r>
            <a:r>
              <a:rPr lang="ru-RU" sz="2000" dirty="0" smtClean="0">
                <a:hlinkClick r:id="rId2"/>
              </a:rPr>
              <a:t/>
            </a:r>
            <a:br>
              <a:rPr lang="ru-RU" sz="2000" dirty="0" smtClean="0">
                <a:hlinkClick r:id="rId2"/>
              </a:rPr>
            </a:br>
            <a:r>
              <a:rPr lang="ru-RU" sz="2000" b="1" dirty="0" smtClean="0">
                <a:hlinkClick r:id="rId2"/>
              </a:rPr>
              <a:t>медицинских психиатрических противопоказаний для осуществления отдельных видов профессиональной деятельности и деятельности, связанной с источником повышенной опасности</a:t>
            </a:r>
            <a:r>
              <a:rPr lang="ru-RU" sz="2000" dirty="0" smtClean="0">
                <a:hlinkClick r:id="rId2"/>
              </a:rPr>
              <a:t/>
            </a:r>
            <a:br>
              <a:rPr lang="ru-RU" sz="2000" dirty="0" smtClean="0">
                <a:hlinkClick r:id="rId2"/>
              </a:rPr>
            </a:br>
            <a:r>
              <a:rPr lang="ru-RU" sz="2000" b="1" dirty="0" smtClean="0">
                <a:hlinkClick r:id="rId2"/>
              </a:rPr>
              <a:t>(утв. постановлением Совета Министров - Правительства РФ от 28 апреля 1993 г. N 377)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836269"/>
              </p:ext>
            </p:extLst>
          </p:nvPr>
        </p:nvGraphicFramePr>
        <p:xfrm>
          <a:off x="428596" y="2285992"/>
          <a:ext cx="8229600" cy="4351590"/>
        </p:xfrm>
        <a:graphic>
          <a:graphicData uri="http://schemas.openxmlformats.org/drawingml/2006/table">
            <a:tbl>
              <a:tblPr/>
              <a:tblGrid>
                <a:gridCol w="511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8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145">
                <a:tc gridSpan="2">
                  <a:txBody>
                    <a:bodyPr/>
                    <a:lstStyle/>
                    <a:p>
                      <a:pPr algn="l" fontAlgn="base"/>
                      <a:r>
                        <a:rPr lang="ru-RU" sz="1600" b="0" dirty="0">
                          <a:effectLst/>
                          <a:latin typeface="inherit"/>
                        </a:rPr>
                        <a:t>Освидетельствование работников должно проводиться:</a:t>
                      </a:r>
                    </a:p>
                  </a:txBody>
                  <a:tcPr marL="36802" marR="36802" marT="22081" marB="22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6">
                <a:tc gridSpan="2">
                  <a:txBody>
                    <a:bodyPr/>
                    <a:lstStyle/>
                    <a:p>
                      <a:pPr algn="l" fontAlgn="base"/>
                      <a:endParaRPr lang="ru-RU" sz="1600" b="0" dirty="0">
                        <a:effectLst/>
                        <a:latin typeface="inherit"/>
                      </a:endParaRPr>
                    </a:p>
                  </a:txBody>
                  <a:tcPr marL="36802" marR="36802" marT="22081" marB="22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6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0">
                          <a:effectLst/>
                          <a:latin typeface="inherit"/>
                        </a:rPr>
                        <a:t>1.</a:t>
                      </a:r>
                    </a:p>
                  </a:txBody>
                  <a:tcPr marL="36802" marR="36802" marT="22081" marB="22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0" dirty="0">
                          <a:effectLst/>
                          <a:latin typeface="inherit"/>
                        </a:rPr>
                        <a:t>На добровольной основе с учетом норм, </a:t>
                      </a:r>
                      <a:r>
                        <a:rPr lang="ru-RU" sz="1600" b="0" dirty="0" smtClean="0">
                          <a:effectLst/>
                          <a:latin typeface="inherit"/>
                        </a:rPr>
                        <a:t>установленных Законом </a:t>
                      </a:r>
                      <a:r>
                        <a:rPr lang="ru-RU" sz="1600" b="0" dirty="0">
                          <a:effectLst/>
                          <a:latin typeface="inherit"/>
                        </a:rPr>
                        <a:t>РФ от 02.07.92 N 3185-1 "О психиатрической помощи и гарантиях прав граждан при ее оказании"</a:t>
                      </a:r>
                    </a:p>
                  </a:txBody>
                  <a:tcPr marL="36802" marR="36802" marT="22081" marB="22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126">
                <a:tc>
                  <a:txBody>
                    <a:bodyPr/>
                    <a:lstStyle/>
                    <a:p>
                      <a:pPr algn="l" fontAlgn="base"/>
                      <a:endParaRPr lang="ru-RU" sz="1600" b="0">
                        <a:effectLst/>
                        <a:latin typeface="inherit"/>
                      </a:endParaRPr>
                    </a:p>
                  </a:txBody>
                  <a:tcPr marL="36802" marR="36802" marT="22081" marB="22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1600" b="0" dirty="0">
                        <a:effectLst/>
                        <a:latin typeface="inherit"/>
                      </a:endParaRPr>
                    </a:p>
                  </a:txBody>
                  <a:tcPr marL="36802" marR="36802" marT="22081" marB="22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108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0">
                          <a:effectLst/>
                          <a:latin typeface="inherit"/>
                        </a:rPr>
                        <a:t>2.</a:t>
                      </a:r>
                    </a:p>
                  </a:txBody>
                  <a:tcPr marL="36802" marR="36802" marT="22081" marB="22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0" dirty="0">
                          <a:effectLst/>
                          <a:latin typeface="inherit"/>
                        </a:rPr>
                        <a:t>С целью определения пригодности работника по состоянию психического здоровья к осуществлению отдельных видов деятельности, а также к работе в условиях повышенной опасности, </a:t>
                      </a:r>
                      <a:r>
                        <a:rPr lang="ru-RU" sz="1600" b="0" dirty="0" smtClean="0">
                          <a:effectLst/>
                          <a:latin typeface="inherit"/>
                        </a:rPr>
                        <a:t>предусмотренных Перечнем</a:t>
                      </a:r>
                      <a:endParaRPr lang="ru-RU" sz="1600" b="0" dirty="0">
                        <a:effectLst/>
                        <a:latin typeface="inherit"/>
                      </a:endParaRPr>
                    </a:p>
                  </a:txBody>
                  <a:tcPr marL="36802" marR="36802" marT="22081" marB="22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126">
                <a:tc>
                  <a:txBody>
                    <a:bodyPr/>
                    <a:lstStyle/>
                    <a:p>
                      <a:pPr algn="l" fontAlgn="base"/>
                      <a:endParaRPr lang="ru-RU" sz="1600" b="0">
                        <a:effectLst/>
                        <a:latin typeface="inherit"/>
                      </a:endParaRPr>
                    </a:p>
                  </a:txBody>
                  <a:tcPr marL="36802" marR="36802" marT="22081" marB="22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1600" b="0" dirty="0">
                        <a:effectLst/>
                        <a:latin typeface="inherit"/>
                      </a:endParaRPr>
                    </a:p>
                  </a:txBody>
                  <a:tcPr marL="36802" marR="36802" marT="22081" marB="22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145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0">
                          <a:effectLst/>
                          <a:latin typeface="inherit"/>
                        </a:rPr>
                        <a:t>3.</a:t>
                      </a:r>
                    </a:p>
                  </a:txBody>
                  <a:tcPr marL="36802" marR="36802" marT="22081" marB="22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0" dirty="0">
                          <a:effectLst/>
                          <a:latin typeface="inherit"/>
                        </a:rPr>
                        <a:t>Врачебной комиссией, создаваемой органом управления здравоохранением</a:t>
                      </a:r>
                    </a:p>
                  </a:txBody>
                  <a:tcPr marL="36802" marR="36802" marT="22081" marB="22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126">
                <a:tc>
                  <a:txBody>
                    <a:bodyPr/>
                    <a:lstStyle/>
                    <a:p>
                      <a:pPr algn="l" fontAlgn="base"/>
                      <a:endParaRPr lang="ru-RU" sz="1600" b="0">
                        <a:effectLst/>
                        <a:latin typeface="inherit"/>
                      </a:endParaRPr>
                    </a:p>
                  </a:txBody>
                  <a:tcPr marL="36802" marR="36802" marT="22081" marB="22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0" dirty="0">
                          <a:effectLst/>
                          <a:latin typeface="inherit"/>
                        </a:rPr>
                        <a:t/>
                      </a:r>
                      <a:br>
                        <a:rPr lang="ru-RU" sz="1600" b="0" dirty="0">
                          <a:effectLst/>
                          <a:latin typeface="inherit"/>
                        </a:rPr>
                      </a:br>
                      <a:endParaRPr lang="ru-RU" sz="1600" b="0" dirty="0">
                        <a:effectLst/>
                        <a:latin typeface="inherit"/>
                      </a:endParaRPr>
                    </a:p>
                  </a:txBody>
                  <a:tcPr marL="36802" marR="36802" marT="22081" marB="22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145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0">
                          <a:effectLst/>
                          <a:latin typeface="inherit"/>
                        </a:rPr>
                        <a:t>4.</a:t>
                      </a:r>
                    </a:p>
                  </a:txBody>
                  <a:tcPr marL="36802" marR="36802" marT="22081" marB="22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0" dirty="0">
                          <a:effectLst/>
                          <a:latin typeface="inherit"/>
                        </a:rPr>
                        <a:t>Не реже 1 раза в 5 лет</a:t>
                      </a:r>
                    </a:p>
                  </a:txBody>
                  <a:tcPr marL="36802" marR="36802" marT="22081" marB="22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5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rgbClr val="FF0000"/>
                </a:solidFill>
                <a:cs typeface="Aharoni" panose="02010803020104030203" pitchFamily="2" charset="-79"/>
              </a:rPr>
              <a:t>Приказ Минздрава России от 15 декабря 2014 г. № 835н «Об утверждении Порядка проведения предсменных, предрейсовых и послесменных, послерейсовых медицинских осмотров»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411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700" dirty="0"/>
              <a:t>Категории работников, которые обязаны их проходить, не перечислены. В Порядке есть отсылка к Трудовому кодексу и другим федеральным законам. Речь прежде всего идет о статье </a:t>
            </a:r>
            <a:r>
              <a:rPr lang="ru-RU" sz="1700" dirty="0" smtClean="0"/>
              <a:t>220 </a:t>
            </a:r>
            <a:r>
              <a:rPr lang="ru-RU" sz="1700" dirty="0"/>
              <a:t>Трудового кодекса и статье 23 Федерального закона от 10 декабря 1995 г. № 196-ФЗ «О безопасности дорожного движения».</a:t>
            </a:r>
            <a:endParaRPr lang="ru-RU" sz="1700" dirty="0" smtClean="0"/>
          </a:p>
          <a:p>
            <a:pPr marL="0" indent="0">
              <a:buNone/>
            </a:pPr>
            <a:endParaRPr lang="ru-RU" sz="1700" dirty="0"/>
          </a:p>
          <a:p>
            <a:pPr marL="0" indent="0">
              <a:buNone/>
            </a:pPr>
            <a:r>
              <a:rPr lang="ru-RU" sz="1700" dirty="0" smtClean="0"/>
              <a:t>Цель </a:t>
            </a:r>
            <a:r>
              <a:rPr lang="ru-RU" sz="1700" dirty="0"/>
              <a:t>предсменных, предрейсовых медосмотров – выявить признаки:</a:t>
            </a:r>
          </a:p>
          <a:p>
            <a:pPr marL="0" indent="0">
              <a:buNone/>
            </a:pPr>
            <a:r>
              <a:rPr lang="ru-RU" sz="1700" dirty="0"/>
              <a:t>- воздействия на работника вредных факторов;</a:t>
            </a:r>
            <a:br>
              <a:rPr lang="ru-RU" sz="1700" dirty="0"/>
            </a:br>
            <a:r>
              <a:rPr lang="ru-RU" sz="1700" dirty="0"/>
              <a:t>- состояния и заболевания, которые препятствуют выполнению работы;</a:t>
            </a:r>
            <a:br>
              <a:rPr lang="ru-RU" sz="1700" dirty="0"/>
            </a:br>
            <a:r>
              <a:rPr lang="ru-RU" sz="1700" dirty="0"/>
              <a:t>- алкогольного, наркотического или токсического опьянения;</a:t>
            </a:r>
            <a:br>
              <a:rPr lang="ru-RU" sz="1700" dirty="0"/>
            </a:br>
            <a:r>
              <a:rPr lang="ru-RU" sz="1700" dirty="0"/>
              <a:t>- остаточных явлений опьянения</a:t>
            </a:r>
            <a:r>
              <a:rPr lang="ru-RU" sz="1700" dirty="0" smtClean="0"/>
              <a:t>.</a:t>
            </a:r>
          </a:p>
          <a:p>
            <a:endParaRPr lang="ru-RU" sz="1700" dirty="0"/>
          </a:p>
          <a:p>
            <a:pPr marL="0" indent="0">
              <a:buNone/>
            </a:pPr>
            <a:r>
              <a:rPr lang="ru-RU" sz="1700" dirty="0"/>
              <a:t>Целью послесменного, послерейсового осмотра является выявление </a:t>
            </a:r>
            <a:r>
              <a:rPr lang="ru-RU" sz="1700" dirty="0" smtClean="0"/>
              <a:t>признаков</a:t>
            </a:r>
            <a:r>
              <a:rPr lang="ru-RU" sz="1700" dirty="0"/>
              <a:t>:</a:t>
            </a:r>
          </a:p>
          <a:p>
            <a:pPr marL="0" indent="0">
              <a:buNone/>
            </a:pPr>
            <a:r>
              <a:rPr lang="ru-RU" sz="1700" dirty="0"/>
              <a:t>- воздействия на работника вредных факторов производственного процесса;</a:t>
            </a:r>
            <a:br>
              <a:rPr lang="ru-RU" sz="1700" dirty="0"/>
            </a:br>
            <a:r>
              <a:rPr lang="ru-RU" sz="1700" dirty="0"/>
              <a:t>- острого профзаболевания или отравления;</a:t>
            </a:r>
            <a:br>
              <a:rPr lang="ru-RU" sz="1700" dirty="0"/>
            </a:br>
            <a:r>
              <a:rPr lang="ru-RU" sz="1700" dirty="0"/>
              <a:t>- алкогольного или иного опьянения.</a:t>
            </a:r>
          </a:p>
          <a:p>
            <a:endParaRPr lang="ru-RU" sz="1700" dirty="0" smtClean="0"/>
          </a:p>
          <a:p>
            <a:pPr marL="0" indent="0">
              <a:buNone/>
            </a:pPr>
            <a:r>
              <a:rPr lang="ru-RU" sz="1700" dirty="0"/>
              <a:t>Проводить медосмотры, как и раньше, вправе:</a:t>
            </a:r>
          </a:p>
          <a:p>
            <a:pPr marL="0" indent="0">
              <a:buNone/>
            </a:pPr>
            <a:r>
              <a:rPr lang="ru-RU" sz="1700" dirty="0"/>
              <a:t>- медработники с высшим или средним профобразованием;</a:t>
            </a:r>
            <a:br>
              <a:rPr lang="ru-RU" sz="1700" dirty="0"/>
            </a:br>
            <a:r>
              <a:rPr lang="ru-RU" sz="1700" dirty="0"/>
              <a:t>- медицинская организация;</a:t>
            </a:r>
            <a:br>
              <a:rPr lang="ru-RU" sz="1700" dirty="0"/>
            </a:br>
            <a:r>
              <a:rPr lang="ru-RU" sz="1700" dirty="0"/>
              <a:t>- организация, занимающаяся медицинской деятельностью;</a:t>
            </a:r>
            <a:br>
              <a:rPr lang="ru-RU" sz="1700" dirty="0"/>
            </a:br>
            <a:r>
              <a:rPr lang="ru-RU" sz="1700" dirty="0"/>
              <a:t>- медработник, состоящий в штате организации.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54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501122" cy="107157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Положение</a:t>
            </a:r>
            <a:b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 расследовании и учете профессиональных заболеваний</a:t>
            </a:r>
            <a:b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(утв. Постановлением  Правительства РФ от 15 декабря 2000 г. N 967)</a:t>
            </a:r>
            <a:b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071546"/>
            <a:ext cx="8786874" cy="5572164"/>
          </a:xfrm>
        </p:spPr>
        <p:txBody>
          <a:bodyPr>
            <a:noAutofit/>
          </a:bodyPr>
          <a:lstStyle/>
          <a:p>
            <a:pPr algn="l"/>
            <a:endParaRPr lang="ru-RU" sz="2000" b="1" dirty="0" smtClean="0">
              <a:solidFill>
                <a:srgbClr val="FF0000"/>
              </a:solidFill>
              <a:hlinkClick r:id="rId2" action="ppaction://hlinkfile"/>
            </a:endParaRPr>
          </a:p>
          <a:p>
            <a:pPr algn="l"/>
            <a:r>
              <a:rPr lang="ru-RU" sz="1600" dirty="0">
                <a:solidFill>
                  <a:schemeClr val="tx1"/>
                </a:solidFill>
              </a:rPr>
              <a:t>Для принятия решения по результатам расследования необходимы следующие документы: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     а) приказ о создании комиссии;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     б) санитарно-гигиеническая характеристика условий труда работника;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     в) сведения о проведенных медицинских осмотрах;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     г) выписка из журналов регистрации инструктажей и протоколов проверки знаний работника по охране труда;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     д) протоколы объяснений работника, опросов лиц, работавших с ним, других лиц;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     е) экспертные заключения специалистов, результаты исследований и экспериментов;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     ж) медицинская документация о характере и степени тяжести повреждения, причиненного здоровью работника;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     з) копии документов, подтверждающих выдачу работнику средств индивидуальной защиты;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     и) выписки из ранее выданных по данному производству (объекту) предписаний центра государственного санитарно-эпидемиологического надзора;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     к) другие материалы по усмотрению комиссии.</a:t>
            </a:r>
          </a:p>
          <a:p>
            <a:pPr algn="l"/>
            <a:endParaRPr lang="ru-RU" sz="2000" b="1" dirty="0">
              <a:solidFill>
                <a:srgbClr val="FF0000"/>
              </a:solidFill>
              <a:hlinkClick r:id="rId2" action="ppaction://hlinkfile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hlinkClick r:id="rId3" action="ppaction://hlinkfile"/>
              </a:rPr>
              <a:t>СХЕМА  РАССЛЕДОВАНИЯ  </a:t>
            </a:r>
            <a:r>
              <a:rPr lang="ru-RU" sz="2000" b="1" dirty="0">
                <a:solidFill>
                  <a:srgbClr val="FF0000"/>
                </a:solidFill>
                <a:hlinkClick r:id="rId3" action="ppaction://hlinkfile"/>
              </a:rPr>
              <a:t>ПРОФЗАБОЛЕВАНИЯ</a:t>
            </a:r>
            <a:endParaRPr lang="ru-RU" sz="2000" b="1" dirty="0">
              <a:solidFill>
                <a:srgbClr val="FF0000"/>
              </a:solidFill>
            </a:endParaRPr>
          </a:p>
          <a:p>
            <a:pPr algn="l"/>
            <a:endParaRPr lang="ru-RU" sz="185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47" y="6002363"/>
            <a:ext cx="853852" cy="847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66" y="187360"/>
            <a:ext cx="7342042" cy="64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17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658025"/>
              </p:ext>
            </p:extLst>
          </p:nvPr>
        </p:nvGraphicFramePr>
        <p:xfrm>
          <a:off x="457200" y="548680"/>
          <a:ext cx="8229600" cy="83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9675">
                  <a:extLst>
                    <a:ext uri="{9D8B030D-6E8A-4147-A177-3AD203B41FA5}">
                      <a16:colId xmlns:a16="http://schemas.microsoft.com/office/drawing/2014/main" val="4024822336"/>
                    </a:ext>
                  </a:extLst>
                </a:gridCol>
                <a:gridCol w="4749925">
                  <a:extLst>
                    <a:ext uri="{9D8B030D-6E8A-4147-A177-3AD203B41FA5}">
                      <a16:colId xmlns:a16="http://schemas.microsoft.com/office/drawing/2014/main" val="2669392659"/>
                    </a:ext>
                  </a:extLst>
                </a:gridCol>
              </a:tblGrid>
              <a:tr h="810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0" marR="6081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УТВЕРЖДАЮ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Директор ООО «Труд»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_________________И.И. Иванов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«____»________________2021г.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0" marR="60810" marT="0" marB="0"/>
                </a:tc>
                <a:extLst>
                  <a:ext uri="{0D108BD9-81ED-4DB2-BD59-A6C34878D82A}">
                    <a16:rowId xmlns:a16="http://schemas.microsoft.com/office/drawing/2014/main" val="413022159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334744"/>
              </p:ext>
            </p:extLst>
          </p:nvPr>
        </p:nvGraphicFramePr>
        <p:xfrm>
          <a:off x="395535" y="2348880"/>
          <a:ext cx="8373617" cy="3093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5">
                  <a:extLst>
                    <a:ext uri="{9D8B030D-6E8A-4147-A177-3AD203B41FA5}">
                      <a16:colId xmlns:a16="http://schemas.microsoft.com/office/drawing/2014/main" val="1461087121"/>
                    </a:ext>
                  </a:extLst>
                </a:gridCol>
                <a:gridCol w="917121">
                  <a:extLst>
                    <a:ext uri="{9D8B030D-6E8A-4147-A177-3AD203B41FA5}">
                      <a16:colId xmlns:a16="http://schemas.microsoft.com/office/drawing/2014/main" val="2233924737"/>
                    </a:ext>
                  </a:extLst>
                </a:gridCol>
                <a:gridCol w="3634885">
                  <a:extLst>
                    <a:ext uri="{9D8B030D-6E8A-4147-A177-3AD203B41FA5}">
                      <a16:colId xmlns:a16="http://schemas.microsoft.com/office/drawing/2014/main" val="1019114231"/>
                    </a:ext>
                  </a:extLst>
                </a:gridCol>
                <a:gridCol w="1580507">
                  <a:extLst>
                    <a:ext uri="{9D8B030D-6E8A-4147-A177-3AD203B41FA5}">
                      <a16:colId xmlns:a16="http://schemas.microsoft.com/office/drawing/2014/main" val="3743670724"/>
                    </a:ext>
                  </a:extLst>
                </a:gridCol>
                <a:gridCol w="944959">
                  <a:extLst>
                    <a:ext uri="{9D8B030D-6E8A-4147-A177-3AD203B41FA5}">
                      <a16:colId xmlns:a16="http://schemas.microsoft.com/office/drawing/2014/main" val="361525991"/>
                    </a:ext>
                  </a:extLst>
                </a:gridCol>
              </a:tblGrid>
              <a:tr h="670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Подразделение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Профессия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Вредный производственный фактор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marL="3429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пункта по Приказу Минздравсоцразвития РФ от 28.01.2020 № 29н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Периодичность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extLst>
                  <a:ext uri="{0D108BD9-81ED-4DB2-BD59-A6C34878D82A}">
                    <a16:rowId xmlns:a16="http://schemas.microsoft.com/office/drawing/2014/main" val="221012190"/>
                  </a:ext>
                </a:extLst>
              </a:tr>
              <a:tr h="381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Руководство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Директор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extLst>
                  <a:ext uri="{0D108BD9-81ED-4DB2-BD59-A6C34878D82A}">
                    <a16:rowId xmlns:a16="http://schemas.microsoft.com/office/drawing/2014/main" val="1560740506"/>
                  </a:ext>
                </a:extLst>
              </a:tr>
              <a:tr h="443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Бухгалтерия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Главный бухгалтер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extLst>
                  <a:ext uri="{0D108BD9-81ED-4DB2-BD59-A6C34878D82A}">
                    <a16:rowId xmlns:a16="http://schemas.microsoft.com/office/drawing/2014/main" val="1104792388"/>
                  </a:ext>
                </a:extLst>
              </a:tr>
              <a:tr h="398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Отдел главного энергетика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Электромонтер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extLst>
                  <a:ext uri="{0D108BD9-81ED-4DB2-BD59-A6C34878D82A}">
                    <a16:rowId xmlns:a16="http://schemas.microsoft.com/office/drawing/2014/main" val="1658444653"/>
                  </a:ext>
                </a:extLst>
              </a:tr>
              <a:tr h="740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Транспортный отдел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Водитель автомобиля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extLst>
                  <a:ext uri="{0D108BD9-81ED-4DB2-BD59-A6C34878D82A}">
                    <a16:rowId xmlns:a16="http://schemas.microsoft.com/office/drawing/2014/main" val="4261408350"/>
                  </a:ext>
                </a:extLst>
              </a:tr>
              <a:tr h="398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Производственный цех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Элекросварщик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extLst>
                  <a:ext uri="{0D108BD9-81ED-4DB2-BD59-A6C34878D82A}">
                    <a16:rowId xmlns:a16="http://schemas.microsoft.com/office/drawing/2014/main" val="120610738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27784" y="1544714"/>
            <a:ext cx="3623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Список работников ООО «ТРУД»,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подлежащих прохождению периодического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медицинского осмотра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71649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Специалист по охране труда _______________ П.П. Петров</a:t>
            </a:r>
            <a:endParaRPr lang="ru-RU" altLang="ru-RU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5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Вредные и опасные факторы рабочей(производственной) среды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</a:rPr>
              <a:t>Вредный производственный фактор</a:t>
            </a:r>
            <a:r>
              <a:rPr lang="ru-RU" sz="2800" u="sng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/>
              <a:t>- производственный фактор, воздействие которого на работника может привести к его заболеванию (Трудовой Кодекс РФ).</a:t>
            </a:r>
          </a:p>
          <a:p>
            <a:r>
              <a:rPr lang="ru-RU" sz="2800" u="sng" dirty="0" smtClean="0">
                <a:solidFill>
                  <a:srgbClr val="0070C0"/>
                </a:solidFill>
              </a:rPr>
              <a:t> </a:t>
            </a:r>
            <a:r>
              <a:rPr lang="ru-RU" sz="2800" b="1" u="sng" dirty="0" smtClean="0">
                <a:solidFill>
                  <a:srgbClr val="0070C0"/>
                </a:solidFill>
              </a:rPr>
              <a:t>Опасный производственный фактор</a:t>
            </a:r>
            <a:r>
              <a:rPr lang="ru-RU" sz="2800" dirty="0" smtClean="0">
                <a:solidFill>
                  <a:srgbClr val="0070C0"/>
                </a:solidFill>
              </a:rPr>
              <a:t> </a:t>
            </a:r>
            <a:r>
              <a:rPr lang="ru-RU" sz="2800" dirty="0" smtClean="0"/>
              <a:t>— такой производственный фактор, воздействие которого на работающего в определенных условиях приводит к травме или другому внезапному, резкому ухудшению здоровья. </a:t>
            </a:r>
            <a:r>
              <a:rPr lang="ru-RU" sz="2800" i="1" u="sng" dirty="0" smtClean="0"/>
              <a:t>Примерами опасных факторов</a:t>
            </a:r>
            <a:r>
              <a:rPr lang="ru-RU" sz="2800" dirty="0" smtClean="0"/>
              <a:t> могут служить открытые токоведущие части оборудования, движущиеся и вращающиеся узлы и детали машин и механизмов, расплавленный металл и нагретые части оборудования и инструмента, емкости со сжатыми или вредными веществами и т.д. (ГОСТ 12.0.002).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47" y="6002363"/>
            <a:ext cx="853852" cy="847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9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r="7248"/>
          <a:stretch/>
        </p:blipFill>
        <p:spPr>
          <a:xfrm>
            <a:off x="35496" y="692696"/>
            <a:ext cx="9039411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12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980728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latin typeface="Roboto"/>
              </a:rPr>
              <a:t>Перечень сроков, указанных в приказе Минздрава 29н </a:t>
            </a:r>
            <a:endParaRPr lang="ru-RU" b="1" dirty="0" smtClean="0">
              <a:latin typeface="Roboto"/>
            </a:endParaRPr>
          </a:p>
          <a:p>
            <a:pPr fontAlgn="base"/>
            <a:endParaRPr lang="ru-RU" b="1" dirty="0">
              <a:latin typeface="Roboto"/>
            </a:endParaRPr>
          </a:p>
          <a:p>
            <a:pPr fontAlgn="base"/>
            <a:r>
              <a:rPr lang="ru-RU" dirty="0" smtClean="0">
                <a:solidFill>
                  <a:srgbClr val="434356"/>
                </a:solidFill>
                <a:latin typeface="Roboto"/>
              </a:rPr>
              <a:t>.</a:t>
            </a:r>
          </a:p>
          <a:p>
            <a:pPr fontAlgn="base"/>
            <a:endParaRPr lang="ru-RU" dirty="0">
              <a:solidFill>
                <a:srgbClr val="434356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ru-RU" dirty="0" smtClean="0">
                <a:solidFill>
                  <a:srgbClr val="434356"/>
                </a:solidFill>
                <a:latin typeface="Roboto"/>
              </a:rPr>
              <a:t> За </a:t>
            </a:r>
            <a:r>
              <a:rPr lang="ru-RU" dirty="0">
                <a:solidFill>
                  <a:srgbClr val="434356"/>
                </a:solidFill>
                <a:latin typeface="Roboto"/>
              </a:rPr>
              <a:t>2 месяца до даты начала проведения периодических МО вам нужно предоставить поименный список в лечебное заведение (п. 24</a:t>
            </a:r>
            <a:r>
              <a:rPr lang="ru-RU" dirty="0" smtClean="0">
                <a:solidFill>
                  <a:srgbClr val="434356"/>
                </a:solidFill>
                <a:latin typeface="Roboto"/>
              </a:rPr>
              <a:t>).</a:t>
            </a:r>
          </a:p>
          <a:p>
            <a:pPr fontAlgn="base">
              <a:buFont typeface="+mj-lt"/>
              <a:buAutoNum type="arabicPeriod"/>
            </a:pPr>
            <a:endParaRPr lang="ru-RU" dirty="0">
              <a:solidFill>
                <a:srgbClr val="434356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ru-RU" dirty="0" smtClean="0">
                <a:solidFill>
                  <a:srgbClr val="434356"/>
                </a:solidFill>
                <a:latin typeface="Roboto"/>
              </a:rPr>
              <a:t> В </a:t>
            </a:r>
            <a:r>
              <a:rPr lang="ru-RU" dirty="0">
                <a:solidFill>
                  <a:srgbClr val="434356"/>
                </a:solidFill>
                <a:latin typeface="Roboto"/>
              </a:rPr>
              <a:t>течение 10 дней медицинское учреждение разрабатывает календарный план проведения периодического медосмотра и передают его вам на согласование (п. 26</a:t>
            </a:r>
            <a:r>
              <a:rPr lang="ru-RU" dirty="0" smtClean="0">
                <a:solidFill>
                  <a:srgbClr val="434356"/>
                </a:solidFill>
                <a:latin typeface="Roboto"/>
              </a:rPr>
              <a:t>).</a:t>
            </a:r>
          </a:p>
          <a:p>
            <a:pPr fontAlgn="base">
              <a:buFont typeface="+mj-lt"/>
              <a:buAutoNum type="arabicPeriod"/>
            </a:pPr>
            <a:endParaRPr lang="ru-RU" dirty="0">
              <a:solidFill>
                <a:srgbClr val="434356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ru-RU" dirty="0" smtClean="0">
                <a:solidFill>
                  <a:srgbClr val="434356"/>
                </a:solidFill>
                <a:latin typeface="Roboto"/>
              </a:rPr>
              <a:t> Не </a:t>
            </a:r>
            <a:r>
              <a:rPr lang="ru-RU" dirty="0">
                <a:solidFill>
                  <a:srgbClr val="434356"/>
                </a:solidFill>
                <a:latin typeface="Roboto"/>
              </a:rPr>
              <a:t>менее чем за 14 дней до начала проведения медосмотров календарный план должен быть согласован и утвержден (п.26</a:t>
            </a:r>
            <a:r>
              <a:rPr lang="ru-RU" dirty="0" smtClean="0">
                <a:solidFill>
                  <a:srgbClr val="434356"/>
                </a:solidFill>
                <a:latin typeface="Roboto"/>
              </a:rPr>
              <a:t>).</a:t>
            </a:r>
          </a:p>
          <a:p>
            <a:pPr fontAlgn="base">
              <a:buFont typeface="+mj-lt"/>
              <a:buAutoNum type="arabicPeriod"/>
            </a:pPr>
            <a:endParaRPr lang="ru-RU" dirty="0">
              <a:solidFill>
                <a:srgbClr val="434356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ru-RU" dirty="0" smtClean="0">
                <a:solidFill>
                  <a:srgbClr val="434356"/>
                </a:solidFill>
                <a:latin typeface="Roboto"/>
              </a:rPr>
              <a:t> Не </a:t>
            </a:r>
            <a:r>
              <a:rPr lang="ru-RU" dirty="0">
                <a:solidFill>
                  <a:srgbClr val="434356"/>
                </a:solidFill>
                <a:latin typeface="Roboto"/>
              </a:rPr>
              <a:t>позднее чем за 10 дней до даты проведения медосмотров персонал должен быть ознакомлен с календарным планом, лучше это делать приказом по предприятию с указанием периода проведения медосмотра и списка сотрудников, которые подлежат прохождению периодического медосмотра.</a:t>
            </a:r>
            <a:endParaRPr lang="ru-RU" b="0" i="0" dirty="0">
              <a:solidFill>
                <a:srgbClr val="434356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65808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8715436" cy="1798641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 В соответствии со </a:t>
            </a:r>
            <a:r>
              <a:rPr lang="ru-RU" sz="1800" u="sng" dirty="0" smtClean="0">
                <a:latin typeface="Arial" pitchFamily="34" charset="0"/>
                <a:cs typeface="Arial" pitchFamily="34" charset="0"/>
              </a:rPr>
              <a:t>статьей 11 Федерального закона от 30.03.99 N 52-ФЗ "О санитарно-эпидемиологическом благополучии населения"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индивидуальные предприниматели и юридические лица в соответствии с осуществляемой ими деятельностью обязаны разрабатывать и проводить санитарно-противоэпидемические (профилактические) мероприятия и  осуществлять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производственный контроль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в том числе посредством проведения лабораторных исследований и испытаний.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В соответствии с </a:t>
            </a:r>
            <a:r>
              <a:rPr lang="ru-RU" sz="1800" u="sng" dirty="0" smtClean="0">
                <a:latin typeface="Arial" pitchFamily="34" charset="0"/>
                <a:cs typeface="Arial" pitchFamily="34" charset="0"/>
              </a:rPr>
              <a:t>пунктом 2 статьи 32 Федерального закона от 30.03.99 N 52-ФЗ "О санитарно-эпидемиологическом благополучии населения"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производственный контроль осуществляется в порядке, установленном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техническими регламентами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или применяемыми до дня вступления в силу соответствующих технических регламентов санитарными правилами.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Порядок организации и проведения производственного контроля за соблюдением санитарных правил и выполнением санитарно-противоэпидемических (профилактических) мероприятий установлен в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 1.1.1058-01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cs typeface="Aharoni" panose="02010803020104030203" pitchFamily="2" charset="-79"/>
              </a:rPr>
              <a:t>Статья 11. Обязанности индивидуальных предпринимателей и юридических лиц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cs typeface="Aharoni" panose="02010803020104030203" pitchFamily="2" charset="-79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cs typeface="Aharoni" panose="02010803020104030203" pitchFamily="2" charset="-79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cs typeface="Aharoni" panose="02010803020104030203" pitchFamily="2" charset="-79"/>
              </a:rPr>
              <a:t>- осуществлять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cs typeface="Aharoni" panose="02010803020104030203" pitchFamily="2" charset="-79"/>
              </a:rPr>
              <a:t>гигиеническое обучение работников.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47" y="6002363"/>
            <a:ext cx="853852" cy="847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30425"/>
            <a:ext cx="8715436" cy="1798641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Программа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производственного контроля </a:t>
            </a:r>
            <a:r>
              <a:rPr lang="ru-RU" sz="1600" b="1" dirty="0" smtClean="0">
                <a:latin typeface="Arial" pitchFamily="34" charset="0"/>
                <a:cs typeface="Arial" pitchFamily="34" charset="0"/>
                <a:hlinkClick r:id="rId2" action="ppaction://hlinkfile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(согласно </a:t>
            </a:r>
            <a:r>
              <a:rPr lang="ru-RU" sz="1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 1.1.1058-01 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Программа  производственного контроля составляется до начала осуществления деятельности.  Программа составляется без ограничения срока действия. Необходимые изменения, дополнения в программу (план) производственного контроля вносятся при изменении вида деятельности, технологии производства.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Разработанная программа (план) производственного контроля утверждается руководителем организации.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Программа производственного контроля составляется в произвольной форме и должна включать следующие данные: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1. Перечень официально изданных санитарных правил, методов и методик контроля факторов среды .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2. Перечень должностных лиц (работников), на которых возложены функции по осуществлению производственного контроля.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3. Перечень химических веществ, биологических, физических и иных факторов, а также объектов производственного контроля, представляющих потенциальную опасность для человека и среды его обитания.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4. Перечень должностей работников, подлежащих медицинским осмотрам, профессиональной гигиенической подготовке и аттестации.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5. Перечень работ и услуг, выпускаемой продукции, а также видов деятельности, представляющих потенциальную опасность для человека и подлежащих санитарно-эпидемиологической оценке, сертификации, лицензированию.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6. Мероприятия, предусматривающие обоснование безопасности для человека и окружающей среды продукции и технологии ее производства, реализации и утилизации продукции, а также безопасности процесса выполнения работ, оказания услуг.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7. Перечень форм учета и отчетности, установленной действующим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законодательством по вопросам, связанным с осуществлением производственного контроля.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47" y="6002363"/>
            <a:ext cx="853852" cy="847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ГРУППЫ ОПАСНЫХ И ВРЕДНЫХ ПРОИЗВОДСТВЕННЫХ ФАКТОРОВ</a:t>
            </a:r>
            <a:r>
              <a:rPr lang="ru-RU" sz="4000" b="1" dirty="0" smtClean="0">
                <a:solidFill>
                  <a:srgbClr val="FF0000"/>
                </a:solidFill>
              </a:rPr>
              <a:t>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600" b="1" dirty="0" smtClean="0"/>
              <a:t>Согласно </a:t>
            </a:r>
            <a:r>
              <a:rPr lang="ru-RU" sz="2600" b="1" dirty="0" smtClean="0">
                <a:hlinkClick r:id="rId2"/>
              </a:rPr>
              <a:t>ГОСТ </a:t>
            </a:r>
            <a:r>
              <a:rPr lang="ru-RU" sz="2600" b="1" dirty="0">
                <a:hlinkClick r:id="rId2"/>
              </a:rPr>
              <a:t>12.0.003-2015 ССБТ. </a:t>
            </a:r>
            <a:r>
              <a:rPr lang="ru-RU" sz="2600" b="1" dirty="0" smtClean="0">
                <a:hlinkClick r:id="rId2"/>
              </a:rPr>
              <a:t>«Опасные </a:t>
            </a:r>
            <a:r>
              <a:rPr lang="ru-RU" sz="2600" b="1" dirty="0">
                <a:hlinkClick r:id="rId2"/>
              </a:rPr>
              <a:t>и вредные производственные факторы. </a:t>
            </a:r>
            <a:r>
              <a:rPr lang="ru-RU" sz="2600" b="1" dirty="0" smtClean="0">
                <a:hlinkClick r:id="rId2"/>
              </a:rPr>
              <a:t>Классификация»</a:t>
            </a:r>
            <a:endParaRPr lang="ru-RU" sz="26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600" b="1" dirty="0" smtClean="0"/>
              <a:t>по природе воздействия факторы делятся на следующие группы:</a:t>
            </a:r>
            <a:br>
              <a:rPr lang="ru-RU" sz="2600" b="1" dirty="0" smtClean="0"/>
            </a:br>
            <a:r>
              <a:rPr lang="ru-RU" sz="2600" b="1" dirty="0" smtClean="0"/>
              <a:t>   - физические</a:t>
            </a:r>
            <a:br>
              <a:rPr lang="ru-RU" sz="2600" b="1" dirty="0" smtClean="0"/>
            </a:br>
            <a:r>
              <a:rPr lang="ru-RU" sz="2600" b="1" dirty="0" smtClean="0"/>
              <a:t>   - химические;</a:t>
            </a:r>
            <a:br>
              <a:rPr lang="ru-RU" sz="2600" b="1" dirty="0" smtClean="0"/>
            </a:br>
            <a:r>
              <a:rPr lang="ru-RU" sz="2600" b="1" dirty="0" smtClean="0"/>
              <a:t>   - биологические;</a:t>
            </a:r>
            <a:br>
              <a:rPr lang="ru-RU" sz="2600" b="1" dirty="0" smtClean="0"/>
            </a:br>
            <a:r>
              <a:rPr lang="ru-RU" sz="2600" b="1" dirty="0" smtClean="0"/>
              <a:t>   - психофизиологические.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6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hlinkClick r:id="rId3"/>
              </a:rPr>
              <a:t>Классификатор вредных и (или) опасных производственных факторов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47" y="6002363"/>
            <a:ext cx="853852" cy="847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3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643998" cy="642942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Физические опасные и вредные производственные факторы</a:t>
            </a:r>
            <a:r>
              <a:rPr lang="ru-RU" sz="2000" dirty="0" smtClean="0">
                <a:solidFill>
                  <a:srgbClr val="FF0000"/>
                </a:solidFill>
              </a:rPr>
              <a:t> подразделяются на следующие: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</a:t>
            </a:r>
            <a:r>
              <a:rPr lang="ru-RU" sz="1800" dirty="0" smtClean="0"/>
              <a:t>движущиеся машины и механизмы; подвижные части производственного оборудования; </a:t>
            </a:r>
            <a:br>
              <a:rPr lang="ru-RU" sz="1800" dirty="0" smtClean="0"/>
            </a:br>
            <a:r>
              <a:rPr lang="ru-RU" sz="1800" dirty="0" smtClean="0"/>
              <a:t>- повышенная запыленность и загазованность воздуха рабочей зоны; </a:t>
            </a:r>
            <a:br>
              <a:rPr lang="ru-RU" sz="1800" dirty="0" smtClean="0"/>
            </a:br>
            <a:r>
              <a:rPr lang="ru-RU" sz="1800" dirty="0" smtClean="0"/>
              <a:t>- повышенная или пониженная температура поверхностей оборудования, материалов; </a:t>
            </a:r>
            <a:br>
              <a:rPr lang="ru-RU" sz="1800" dirty="0" smtClean="0"/>
            </a:br>
            <a:r>
              <a:rPr lang="ru-RU" sz="1800" dirty="0" smtClean="0"/>
              <a:t>- повышенная или пониженная температура воздуха рабочей зоны; </a:t>
            </a:r>
            <a:br>
              <a:rPr lang="ru-RU" sz="1800" dirty="0" smtClean="0"/>
            </a:br>
            <a:r>
              <a:rPr lang="ru-RU" sz="1800" dirty="0" smtClean="0"/>
              <a:t>- повышенный уровень шума на рабочем месте; </a:t>
            </a:r>
            <a:br>
              <a:rPr lang="ru-RU" sz="1800" dirty="0" smtClean="0"/>
            </a:br>
            <a:r>
              <a:rPr lang="ru-RU" sz="1800" dirty="0" smtClean="0"/>
              <a:t>- повышенный уровень вибрации; </a:t>
            </a:r>
            <a:br>
              <a:rPr lang="ru-RU" sz="1800" dirty="0" smtClean="0"/>
            </a:br>
            <a:r>
              <a:rPr lang="ru-RU" sz="1800" dirty="0" smtClean="0"/>
              <a:t>- повышенная или пониженная влажность воздуха; </a:t>
            </a:r>
            <a:br>
              <a:rPr lang="ru-RU" sz="1800" dirty="0" smtClean="0"/>
            </a:br>
            <a:r>
              <a:rPr lang="ru-RU" sz="1800" dirty="0" smtClean="0"/>
              <a:t>- повышенная или пониженная подвижность воздуха; </a:t>
            </a:r>
            <a:br>
              <a:rPr lang="ru-RU" sz="1800" dirty="0" smtClean="0"/>
            </a:br>
            <a:r>
              <a:rPr lang="ru-RU" sz="1800" dirty="0" smtClean="0"/>
              <a:t>- повышенная или пониженная ионизация воздуха; </a:t>
            </a:r>
            <a:br>
              <a:rPr lang="ru-RU" sz="1800" dirty="0" smtClean="0"/>
            </a:br>
            <a:r>
              <a:rPr lang="ru-RU" sz="1800" dirty="0" smtClean="0"/>
              <a:t>- повышенное значение напряжения в электрической цепи, </a:t>
            </a:r>
            <a:br>
              <a:rPr lang="ru-RU" sz="1800" dirty="0" smtClean="0"/>
            </a:br>
            <a:r>
              <a:rPr lang="ru-RU" sz="1800" dirty="0" smtClean="0"/>
              <a:t>- повышенный уровень статического электричества; </a:t>
            </a:r>
            <a:br>
              <a:rPr lang="ru-RU" sz="1800" dirty="0" smtClean="0"/>
            </a:br>
            <a:r>
              <a:rPr lang="ru-RU" sz="1800" dirty="0" smtClean="0"/>
              <a:t>- повышенный уровень электромагнитных излучений; </a:t>
            </a:r>
            <a:br>
              <a:rPr lang="ru-RU" sz="1800" dirty="0" smtClean="0"/>
            </a:br>
            <a:r>
              <a:rPr lang="ru-RU" sz="1800" dirty="0" smtClean="0"/>
              <a:t>- повышенная напряженность электрического поля; </a:t>
            </a:r>
            <a:br>
              <a:rPr lang="ru-RU" sz="1800" dirty="0" smtClean="0"/>
            </a:br>
            <a:r>
              <a:rPr lang="ru-RU" sz="1800" dirty="0" smtClean="0"/>
              <a:t>- повышенная напряженность магнитного поля; </a:t>
            </a:r>
            <a:br>
              <a:rPr lang="ru-RU" sz="1800" dirty="0" smtClean="0"/>
            </a:br>
            <a:r>
              <a:rPr lang="ru-RU" sz="1800" dirty="0" smtClean="0"/>
              <a:t>- отсутствие или недостаток естественного света; </a:t>
            </a:r>
            <a:br>
              <a:rPr lang="ru-RU" sz="1800" dirty="0" smtClean="0"/>
            </a:br>
            <a:r>
              <a:rPr lang="ru-RU" sz="1800" dirty="0" smtClean="0"/>
              <a:t>- недостаточная освещенность рабочей зоны; </a:t>
            </a:r>
            <a:br>
              <a:rPr lang="ru-RU" sz="1800" dirty="0" smtClean="0"/>
            </a:br>
            <a:r>
              <a:rPr lang="ru-RU" sz="1800" dirty="0" smtClean="0"/>
              <a:t>- повышенная яркость света; </a:t>
            </a:r>
            <a:br>
              <a:rPr lang="ru-RU" sz="1800" dirty="0" smtClean="0"/>
            </a:br>
            <a:r>
              <a:rPr lang="ru-RU" sz="1800" dirty="0" smtClean="0"/>
              <a:t>- пониженная контрастность; </a:t>
            </a:r>
            <a:br>
              <a:rPr lang="ru-RU" sz="1800" dirty="0" smtClean="0"/>
            </a:br>
            <a:r>
              <a:rPr lang="ru-RU" sz="1800" dirty="0" smtClean="0"/>
              <a:t>- прямая и отраженная </a:t>
            </a:r>
            <a:r>
              <a:rPr lang="ru-RU" sz="1800" dirty="0" err="1" smtClean="0"/>
              <a:t>блесткость</a:t>
            </a:r>
            <a:r>
              <a:rPr lang="ru-RU" sz="1800" dirty="0" smtClean="0"/>
              <a:t>; </a:t>
            </a:r>
            <a:br>
              <a:rPr lang="ru-RU" sz="1800" dirty="0" smtClean="0"/>
            </a:br>
            <a:r>
              <a:rPr lang="ru-RU" sz="1800" dirty="0" smtClean="0"/>
              <a:t>- повышенная пульсация светового потока; </a:t>
            </a:r>
            <a:br>
              <a:rPr lang="ru-RU" sz="1800" dirty="0" smtClean="0"/>
            </a:br>
            <a:r>
              <a:rPr lang="ru-RU" sz="1800" dirty="0" smtClean="0"/>
              <a:t>- острые кромки, заусенцы и шероховатость на поверхностях заготовок, инструментов и оборудования……..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00702"/>
            <a:ext cx="6400800" cy="138098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47" y="6002363"/>
            <a:ext cx="853852" cy="847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215370" cy="557216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Химические опасные и вредные производственные факторы</a:t>
            </a:r>
            <a:r>
              <a:rPr lang="ru-RU" sz="2400" dirty="0" smtClean="0">
                <a:solidFill>
                  <a:srgbClr val="FF0000"/>
                </a:solidFill>
              </a:rPr>
              <a:t> подразделяются: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/>
              <a:t>                        По характеру воздействия на организм человека на: </a:t>
            </a:r>
            <a:br>
              <a:rPr lang="ru-RU" sz="2000" b="1" i="1" dirty="0" smtClean="0"/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- токсические; 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- раздражающие; 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- сенсибилизирующие; 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- канцерогенные; 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- мутагенные; 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- влияющие на репродуктивную функцию;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</a:t>
            </a:r>
            <a:r>
              <a:rPr lang="ru-RU" sz="2000" b="1" i="1" dirty="0" smtClean="0"/>
              <a:t>По пути проникания в организм человека через: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органы дыхания; </a:t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желудочно-кишечный тракт; </a:t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кожные покровы и слизистые оболочки. 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47" y="6002363"/>
            <a:ext cx="853852" cy="8472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643998" cy="5572163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Признаки определения класса опасности установлены стандартом </a:t>
            </a:r>
            <a:r>
              <a:rPr lang="ru-RU" sz="2400" dirty="0" smtClean="0">
                <a:hlinkClick r:id="rId2" tooltip="скачать документ"/>
              </a:rPr>
              <a:t>ГОСТ 12.1.007-76 «Классификация и общие требования безопасности»</a:t>
            </a:r>
            <a:r>
              <a:rPr lang="ru-RU" sz="2400" dirty="0" smtClean="0"/>
              <a:t>. По степени воздействия на организм вредные вещества подразделяются на четыре класса опасности, представленные в таблице.</a:t>
            </a:r>
            <a:br>
              <a:rPr lang="ru-RU" sz="2400" dirty="0" smtClean="0"/>
            </a:br>
            <a:r>
              <a:rPr lang="ru-RU" sz="2400" b="1" dirty="0" smtClean="0"/>
              <a:t>Класс опасности вещества зависит от ПДК вредных</a:t>
            </a:r>
            <a:br>
              <a:rPr lang="ru-RU" sz="2400" b="1" dirty="0" smtClean="0"/>
            </a:br>
            <a:r>
              <a:rPr lang="ru-RU" sz="2400" b="1" dirty="0" smtClean="0"/>
              <a:t>веществ в воздухе рабочей зоны, мг/м³: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I - чрезвычайно опасные вещества  менее 0,1 мг/м³ </a:t>
            </a:r>
            <a:r>
              <a:rPr lang="ru-RU" sz="2700" b="1" dirty="0" smtClean="0"/>
              <a:t>(озон, ртуть, </a:t>
            </a:r>
            <a:r>
              <a:rPr lang="ru-RU" sz="2700" b="1" dirty="0" err="1" smtClean="0"/>
              <a:t>бензапирен</a:t>
            </a:r>
            <a:r>
              <a:rPr lang="ru-RU" sz="2700" b="1" dirty="0" smtClean="0"/>
              <a:t>, марганец, </a:t>
            </a:r>
            <a:r>
              <a:rPr lang="ru-RU" sz="2700" b="1" dirty="0" err="1" smtClean="0"/>
              <a:t>берилий</a:t>
            </a:r>
            <a:r>
              <a:rPr lang="ru-RU" sz="2700" b="1" dirty="0" smtClean="0"/>
              <a:t> ….)</a:t>
            </a:r>
            <a:br>
              <a:rPr lang="ru-RU" sz="2700" b="1" dirty="0" smtClean="0"/>
            </a:br>
            <a:r>
              <a:rPr lang="ru-RU" sz="2700" b="1" dirty="0" smtClean="0">
                <a:solidFill>
                  <a:srgbClr val="FF9966"/>
                </a:solidFill>
              </a:rPr>
              <a:t>II - </a:t>
            </a:r>
            <a:r>
              <a:rPr lang="ru-RU" sz="2700" b="1" dirty="0" err="1" smtClean="0">
                <a:solidFill>
                  <a:srgbClr val="FF9966"/>
                </a:solidFill>
              </a:rPr>
              <a:t>высокоопасные</a:t>
            </a:r>
            <a:r>
              <a:rPr lang="ru-RU" sz="2700" b="1" dirty="0" smtClean="0">
                <a:solidFill>
                  <a:srgbClr val="FF9966"/>
                </a:solidFill>
              </a:rPr>
              <a:t> вещества 0,1 - 1,0 мг/м³  </a:t>
            </a:r>
            <a:r>
              <a:rPr lang="ru-RU" sz="2700" b="1" dirty="0" smtClean="0"/>
              <a:t>(свинец, сероводород, фенол, хлор, фосген, серная кислота ….) </a:t>
            </a:r>
            <a:br>
              <a:rPr lang="ru-RU" sz="2700" b="1" dirty="0" smtClean="0"/>
            </a:br>
            <a:r>
              <a:rPr lang="ru-RU" sz="2700" b="1" dirty="0" smtClean="0">
                <a:solidFill>
                  <a:srgbClr val="CC9900"/>
                </a:solidFill>
              </a:rPr>
              <a:t>III - умеренно опасные вещества 1,1 - 10,0 мг/м³ </a:t>
            </a:r>
            <a:r>
              <a:rPr lang="ru-RU" sz="2700" b="1" dirty="0" smtClean="0"/>
              <a:t>(алюминий, медь, никель, хром, цинк, метиловый спирт ……..)</a:t>
            </a:r>
            <a:br>
              <a:rPr lang="ru-RU" sz="2700" b="1" dirty="0" smtClean="0"/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</a:rPr>
              <a:t>IV - малоопасные вещества более 10,0 мг/м³ </a:t>
            </a:r>
            <a:r>
              <a:rPr lang="ru-RU" sz="2700" b="1" dirty="0" smtClean="0"/>
              <a:t>(аммиак, бензин, ацетон, этиловый спирт  .............)</a:t>
            </a:r>
            <a:endParaRPr lang="ru-RU" sz="27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47" y="6002363"/>
            <a:ext cx="853852" cy="8472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ПДК </a:t>
            </a:r>
            <a:r>
              <a:rPr lang="ru-RU" sz="2000" b="1" dirty="0" err="1" smtClean="0">
                <a:solidFill>
                  <a:srgbClr val="FF0000"/>
                </a:solidFill>
              </a:rPr>
              <a:t>рз</a:t>
            </a:r>
            <a:r>
              <a:rPr lang="ru-RU" sz="2000" b="1" dirty="0" smtClean="0">
                <a:solidFill>
                  <a:srgbClr val="FF0000"/>
                </a:solidFill>
              </a:rPr>
              <a:t> — это концентрация вредного вещества в воздухе рабочей зоны в мг/м3, которая не должна вызывать у работающих при ежедневном вдыхании в течение 8 часов и не более 40 часов в неделю за всё время рабочего стажа, каких-либо заболеваний или отклонений от нормального состояния здоровья, которое могло бы быть обнаружены современным методами исследования непосредственно во время работы или в отдалённые сроки. Рабочая зона — пространство, высота до 2-х метров над уровнем пола или площадки, на которой расположены работающие.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 Гигиенические нормативы ГН 2.2.5.3532-18</a:t>
            </a:r>
            <a:br>
              <a:rPr lang="ru-RU" sz="2000" b="1" dirty="0" smtClean="0"/>
            </a:br>
            <a:r>
              <a:rPr lang="ru-RU" sz="2000" b="1" dirty="0" smtClean="0"/>
              <a:t>"Предельно допустимые концентрации (ПДК) вредных веществ в воздухе рабочей зоны"</a:t>
            </a:r>
            <a:br>
              <a:rPr lang="ru-RU" sz="2000" b="1" dirty="0" smtClean="0"/>
            </a:br>
            <a:r>
              <a:rPr lang="ru-RU" sz="2000" b="1" dirty="0" smtClean="0"/>
              <a:t>(утв. постановлением Главного государственного санитарного врача РФ 13 февраля 2018 г. № 25)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(устанавливает ПДК для 2495 веществ)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000" i="1" dirty="0" smtClean="0"/>
              <a:t>Предельно допустимая концентрация</a:t>
            </a:r>
            <a:r>
              <a:rPr lang="ru-RU" sz="2000" b="1" dirty="0" smtClean="0"/>
              <a:t> </a:t>
            </a:r>
            <a:r>
              <a:rPr lang="ru-RU" sz="2000" dirty="0" smtClean="0"/>
              <a:t>(ПДК) хлора:</a:t>
            </a:r>
            <a:br>
              <a:rPr lang="ru-RU" sz="2000" dirty="0" smtClean="0"/>
            </a:br>
            <a:r>
              <a:rPr lang="ru-RU" sz="2000" dirty="0" smtClean="0"/>
              <a:t>- среднесуточная : </a:t>
            </a:r>
            <a:r>
              <a:rPr lang="ru-RU" sz="2000" b="1" dirty="0" smtClean="0"/>
              <a:t>0,03 мг/м</a:t>
            </a:r>
            <a:r>
              <a:rPr lang="ru-RU" sz="2000" b="1" baseline="30000" dirty="0" smtClean="0"/>
              <a:t>3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-  в воздухе рабочей зоны производственных помещений: </a:t>
            </a:r>
            <a:r>
              <a:rPr lang="ru-RU" sz="2000" b="1" dirty="0" smtClean="0"/>
              <a:t>1 мг/м</a:t>
            </a:r>
            <a:r>
              <a:rPr lang="ru-RU" sz="2000" b="1" baseline="30000" dirty="0" smtClean="0"/>
              <a:t>3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7132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215370" cy="5572163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Самым токсичным веществом, имеющим антропогенное происхождение, является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тетрахлордибензо-п-диоксин</a:t>
            </a:r>
            <a:r>
              <a:rPr lang="ru-RU" sz="2000" b="1" i="1" dirty="0" smtClean="0"/>
              <a:t>, </a:t>
            </a:r>
            <a:r>
              <a:rPr lang="ru-RU" sz="2000" b="1" dirty="0" smtClean="0"/>
              <a:t>относящийся к группе </a:t>
            </a:r>
            <a:r>
              <a:rPr lang="ru-RU" sz="2000" b="1" dirty="0" err="1" smtClean="0"/>
              <a:t>диоксинов</a:t>
            </a:r>
            <a:r>
              <a:rPr lang="ru-RU" sz="2000" b="1" i="1" dirty="0" smtClean="0"/>
              <a:t> </a:t>
            </a:r>
            <a:r>
              <a:rPr lang="ru-RU" sz="2000" b="1" dirty="0" smtClean="0"/>
              <a:t>- сложных хлорорганических соединений. Летальная концентрация для человека составляет величину, в тысячи раз меньшую, чем концентрация, например, такого отравляющего вещества, как зарин.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ПДК в воде для </a:t>
            </a:r>
            <a:r>
              <a:rPr lang="ru-RU" sz="2000" b="1" i="1" dirty="0" err="1" smtClean="0"/>
              <a:t>тетрахлордибензо-п-диоксина</a:t>
            </a:r>
            <a:r>
              <a:rPr lang="ru-RU" sz="2000" dirty="0" smtClean="0"/>
              <a:t> установлена как </a:t>
            </a:r>
            <a:br>
              <a:rPr lang="ru-RU" sz="2000" dirty="0" smtClean="0"/>
            </a:br>
            <a:r>
              <a:rPr lang="ru-RU" sz="2000" dirty="0" smtClean="0"/>
              <a:t>                            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одна триллионная грамма на литр воды.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____________________________________________________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ПДК ДЛЯ ВОЗДУХА РАБОЧЕЙ ЗОНЫ САМЫХ ТОКСИЧНЫХ ВЕЩЕСТВ НА ПРОИЗВОДСТВЕ: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1    </a:t>
            </a:r>
            <a:r>
              <a:rPr lang="ru-RU" sz="2000" b="1" dirty="0" err="1" smtClean="0">
                <a:solidFill>
                  <a:srgbClr val="FF0000"/>
                </a:solidFill>
              </a:rPr>
              <a:t>Карбонил</a:t>
            </a:r>
            <a:r>
              <a:rPr lang="ru-RU" sz="2000" b="1" dirty="0" smtClean="0">
                <a:solidFill>
                  <a:srgbClr val="FF0000"/>
                </a:solidFill>
              </a:rPr>
              <a:t> никеля</a:t>
            </a:r>
            <a:r>
              <a:rPr lang="ru-RU" sz="2000" dirty="0" smtClean="0"/>
              <a:t> - 0,0005 мг/м</a:t>
            </a:r>
            <a:r>
              <a:rPr lang="ru-RU" sz="2000" baseline="30000" dirty="0" smtClean="0"/>
              <a:t>3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2     </a:t>
            </a:r>
            <a:r>
              <a:rPr lang="ru-RU" sz="2000" b="1" dirty="0" smtClean="0">
                <a:solidFill>
                  <a:srgbClr val="FF0000"/>
                </a:solidFill>
              </a:rPr>
              <a:t>Бериллий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- 0,001 мг/м</a:t>
            </a:r>
            <a:r>
              <a:rPr lang="ru-RU" sz="2000" baseline="30000" dirty="0" smtClean="0"/>
              <a:t>3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47" y="6002363"/>
            <a:ext cx="853852" cy="8472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215370" cy="5572163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Профессиональное заболевание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800" b="1" i="1" u="sng" dirty="0" smtClean="0">
                <a:latin typeface="Arial" pitchFamily="34" charset="0"/>
                <a:cs typeface="Arial" pitchFamily="34" charset="0"/>
              </a:rPr>
              <a:t>хроническое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или </a:t>
            </a:r>
            <a:r>
              <a:rPr lang="ru-RU" sz="1800" b="1" i="1" u="sng" dirty="0" smtClean="0">
                <a:latin typeface="Arial" pitchFamily="34" charset="0"/>
                <a:cs typeface="Arial" pitchFamily="34" charset="0"/>
              </a:rPr>
              <a:t>острое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заболевание работающего, связанное с систематическим и длительным воздействием: </a:t>
            </a:r>
            <a:br>
              <a:rPr lang="ru-RU" sz="18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   - вредного производственного фактора, свойственного профессии; или </a:t>
            </a:r>
            <a:br>
              <a:rPr lang="ru-RU" sz="18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   - особых условий труда, характерных для того или иного производства или профессии.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       К </a:t>
            </a:r>
            <a:r>
              <a:rPr lang="ru-RU" sz="1800" u="sng" dirty="0" smtClean="0">
                <a:latin typeface="Arial" pitchFamily="34" charset="0"/>
                <a:cs typeface="Arial" pitchFamily="34" charset="0"/>
              </a:rPr>
              <a:t>острым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профессиональным заболеваниям (отравлениям) относятся формы, развившиеся внезапно, после однократного (в течение не более одной рабочей смены) воздействия вредных и опасных производственных факторов, интенсивность которых значительно превышает ПДК или ПДУ.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К </a:t>
            </a:r>
            <a:r>
              <a:rPr lang="ru-RU" sz="1800" u="sng" dirty="0" smtClean="0">
                <a:latin typeface="Arial" pitchFamily="34" charset="0"/>
                <a:cs typeface="Arial" pitchFamily="34" charset="0"/>
              </a:rPr>
              <a:t>хроническим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профессиональным заболеваниям (отравлениям) относятся такие формы заболеваний, которые возникли в результате длительного воздействия вредных, опасных веществ и производственных факторов. К хроническим должны быть отнесены также ближайшие и отдаленные последствия профессиональных заболеваний (например, стойкие органические изменения ЦНС после интоксикации окисью углерода). К профессиональным могут быть отнесены также болезни, в развитии которых профессиональное заболевание является фоном или фактором риска (например, рак легких, развившийся на фоне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асбестоза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силикоза или пылевого бронхита).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47" y="6002363"/>
            <a:ext cx="853852" cy="847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590</Words>
  <Application>Microsoft Office PowerPoint</Application>
  <PresentationFormat>Экран (4:3)</PresentationFormat>
  <Paragraphs>134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Aharoni</vt:lpstr>
      <vt:lpstr>Arial</vt:lpstr>
      <vt:lpstr>Calibri</vt:lpstr>
      <vt:lpstr>Courier New</vt:lpstr>
      <vt:lpstr>inherit</vt:lpstr>
      <vt:lpstr>Roboto</vt:lpstr>
      <vt:lpstr>Times New Roman</vt:lpstr>
      <vt:lpstr>Тема Office</vt:lpstr>
      <vt:lpstr>ОПАСНЫЕ И ВРЕДНЫЕ ПРОИЗВОДСТВЕННЫЕ ФАКТОРЫ</vt:lpstr>
      <vt:lpstr>Вредные и опасные факторы рабочей(производственной) среды </vt:lpstr>
      <vt:lpstr>ГРУППЫ ОПАСНЫХ И ВРЕДНЫХ ПРОИЗВОДСТВЕННЫХ ФАКТОРОВ:</vt:lpstr>
      <vt:lpstr> Физические опасные и вредные производственные факторы подразделяются на следующие:   - движущиеся машины и механизмы; подвижные части производственного оборудования;  - повышенная запыленность и загазованность воздуха рабочей зоны;  - повышенная или пониженная температура поверхностей оборудования, материалов;  - повышенная или пониженная температура воздуха рабочей зоны;  - повышенный уровень шума на рабочем месте;  - повышенный уровень вибрации;  - повышенная или пониженная влажность воздуха;  - повышенная или пониженная подвижность воздуха;  - повышенная или пониженная ионизация воздуха;  - повышенное значение напряжения в электрической цепи,  - повышенный уровень статического электричества;  - повышенный уровень электромагнитных излучений;  - повышенная напряженность электрического поля;  - повышенная напряженность магнитного поля;  - отсутствие или недостаток естественного света;  - недостаточная освещенность рабочей зоны;  - повышенная яркость света;  - пониженная контрастность;  - прямая и отраженная блесткость;  - повышенная пульсация светового потока;  - острые кромки, заусенцы и шероховатость на поверхностях заготовок, инструментов и оборудования…….. </vt:lpstr>
      <vt:lpstr>Химические опасные и вредные производственные факторы подразделяются:                           По характеру воздействия на организм человека на:  - токсические;  - раздражающие;  - сенсибилизирующие;  - канцерогенные;  - мутагенные;  - влияющие на репродуктивную функцию;                          По пути проникания в организм человека через:  - органы дыхания;  - желудочно-кишечный тракт;  - кожные покровы и слизистые оболочки. </vt:lpstr>
      <vt:lpstr>Признаки определения класса опасности установлены стандартом ГОСТ 12.1.007-76 «Классификация и общие требования безопасности». По степени воздействия на организм вредные вещества подразделяются на четыре класса опасности, представленные в таблице. Класс опасности вещества зависит от ПДК вредных веществ в воздухе рабочей зоны, мг/м³:  I - чрезвычайно опасные вещества  менее 0,1 мг/м³ (озон, ртуть, бензапирен, марганец, берилий ….) II - высокоопасные вещества 0,1 - 1,0 мг/м³  (свинец, сероводород, фенол, хлор, фосген, серная кислота ….)  III - умеренно опасные вещества 1,1 - 10,0 мг/м³ (алюминий, медь, никель, хром, цинк, метиловый спирт ……..) IV - малоопасные вещества более 10,0 мг/м³ (аммиак, бензин, ацетон, этиловый спирт  .............)</vt:lpstr>
      <vt:lpstr>ПДК рз — это концентрация вредного вещества в воздухе рабочей зоны в мг/м3, которая не должна вызывать у работающих при ежедневном вдыхании в течение 8 часов и не более 40 часов в неделю за всё время рабочего стажа, каких-либо заболеваний или отклонений от нормального состояния здоровья, которое могло бы быть обнаружены современным методами исследования непосредственно во время работы или в отдалённые сроки. Рабочая зона — пространство, высота до 2-х метров над уровнем пола или площадки, на которой расположены работающие.   Гигиенические нормативы ГН 2.2.5.3532-18 "Предельно допустимые концентрации (ПДК) вредных веществ в воздухе рабочей зоны" (утв. постановлением Главного государственного санитарного врача РФ 13 февраля 2018 г. № 25)  (устанавливает ПДК для 2495 веществ)  Предельно допустимая концентрация (ПДК) хлора: - среднесуточная : 0,03 мг/м3, -  в воздухе рабочей зоны производственных помещений: 1 мг/м3,    </vt:lpstr>
      <vt:lpstr>Самым токсичным веществом, имеющим антропогенное происхождение, является тетрахлордибензо-п-диоксин, относящийся к группе диоксинов - сложных хлорорганических соединений. Летальная концентрация для человека составляет величину, в тысячи раз меньшую, чем концентрация, например, такого отравляющего вещества, как зарин. ПДК в воде для тетрахлордибензо-п-диоксина установлена как                               одна триллионная грамма на литр воды. ____________________________________________________ ПДК ДЛЯ ВОЗДУХА РАБОЧЕЙ ЗОНЫ САМЫХ ТОКСИЧНЫХ ВЕЩЕСТВ НА ПРОИЗВОДСТВЕ: 1    Карбонил никеля - 0,0005 мг/м3  2     Бериллий - 0,001 мг/м3  </vt:lpstr>
      <vt:lpstr>Профессиональное заболевание - хроническое или острое заболевание работающего, связанное с систематическим и длительным воздействием:     - вредного производственного фактора, свойственного профессии; или     - особых условий труда, характерных для того или иного производства или профессии.        К острым профессиональным заболеваниям (отравлениям) относятся формы, развившиеся внезапно, после однократного (в течение не более одной рабочей смены) воздействия вредных и опасных производственных факторов, интенсивность которых значительно превышает ПДК или ПДУ.         К хроническим профессиональным заболеваниям (отравлениям) относятся такие формы заболеваний, которые возникли в результате длительного воздействия вредных, опасных веществ и производственных факторов. К хроническим должны быть отнесены также ближайшие и отдаленные последствия профессиональных заболеваний (например, стойкие органические изменения ЦНС после интоксикации окисью углерода). К профессиональным могут быть отнесены также болезни, в развитии которых профессиональное заболевание является фоном или фактором риска (например, рак легких, развившийся на фоне асбестоза, силикоза или пылевого бронхита).</vt:lpstr>
      <vt:lpstr>Приказ Министерства здравоохранения и социального развития РФ от 27 апреля 2012 г. N 417н "Об утверждении перечня профессиональных заболеваний»  Утвержден перечень профзаболеваний.   В список вошли заболевания, вызываемые химическими, биологическими и физическими производственными факторами, а также связанные с физическими перегрузками и функциональным перенапряжением отдельных органов и систем.  Это, в частности, алюминоз  легкого, гиперчувствительный пневмонит, баротравма легких, уха, придаточной пазухи, хроническая лучевая болезнь, аллергическая профессиональная бронхиальная астма, биссиноз, различные невропатии (например, локтевого и берцового нерва) и отравления.  По каждому из них определены код по МКБ-10, вредный/опасный производственный фактор, код причины заболевания по МКБ-10. 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медицинских психиатрических противопоказаний для осуществления отдельных видов профессиональной деятельности и деятельности, связанной с источником повышенной опасности (утв. постановлением Совета Министров - Правительства РФ от 28 апреля 1993 г. N 377)   </vt:lpstr>
      <vt:lpstr>Приказ Минздрава России от 15 декабря 2014 г. № 835н «Об утверждении Порядка проведения предсменных, предрейсовых и послесменных, послерейсовых медицинских осмотров»</vt:lpstr>
      <vt:lpstr>Положение о расследовании и учете профессиональных заболеваний (утв. Постановлением  Правительства РФ от 15 декабря 2000 г. N 967)  </vt:lpstr>
      <vt:lpstr>Презентация PowerPoint</vt:lpstr>
      <vt:lpstr>Презентация PowerPoint</vt:lpstr>
      <vt:lpstr>Презентация PowerPoint</vt:lpstr>
      <vt:lpstr>Презентация PowerPoint</vt:lpstr>
      <vt:lpstr>    В соответствии со статьей 11 Федерального закона от 30.03.99 N 52-ФЗ "О санитарно-эпидемиологическом благополучии населения" индивидуальные предприниматели и юридические лица в соответствии с осуществляемой ими деятельностью обязаны разрабатывать и проводить санитарно-противоэпидемические (профилактические) мероприятия и  осуществлять производственный контроль, в том числе посредством проведения лабораторных исследований и испытаний.   В соответствии с пунктом 2 статьи 32 Федерального закона от 30.03.99 N 52-ФЗ "О санитарно-эпидемиологическом благополучии населения" производственный контроль осуществляется в порядке, установленном техническими регламентами или применяемыми до дня вступления в силу соответствующих технических регламентов санитарными правилами.  Порядок организации и проведения производственного контроля за соблюдением санитарных правил и выполнением санитарно-противоэпидемических (профилактических) мероприятий установлен в  СП 1.1.1058-01    Статья 11. Обязанности индивидуальных предпринимателей и юридических лиц  - осуществлять гигиеническое обучение работников. </vt:lpstr>
      <vt:lpstr>    Программа производственного контроля  (согласно СП 1.1.1058-01 )  Программа  производственного контроля составляется до начала осуществления деятельности.  Программа составляется без ограничения срока действия. Необходимые изменения, дополнения в программу (план) производственного контроля вносятся при изменении вида деятельности, технологии производства. Разработанная программа (план) производственного контроля утверждается руководителем организации.  Программа производственного контроля составляется в произвольной форме и должна включать следующие данные:  1. Перечень официально изданных санитарных правил, методов и методик контроля факторов среды .  2. Перечень должностных лиц (работников), на которых возложены функции по осуществлению производственного контроля.  3. Перечень химических веществ, биологических, физических и иных факторов, а также объектов производственного контроля, представляющих потенциальную опасность для человека и среды его обитания.  4. Перечень должностей работников, подлежащих медицинским осмотрам, профессиональной гигиенической подготовке и аттестации.  5. Перечень работ и услуг, выпускаемой продукции, а также видов деятельности, представляющих потенциальную опасность для человека и подлежащих санитарно-эпидемиологической оценке, сертификации, лицензированию.  6. Мероприятия, предусматривающие обоснование безопасности для человека и окружающей среды продукции и технологии ее производства, реализации и утилизации продукции, а также безопасности процесса выполнения работ, оказания услуг.  7. Перечень форм учета и отчетности, установленной действующим  законодательством по вопросам, связанным с осуществлением производственного контроля.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Положения о проведении государственной экспертизы условий труда в Российской Федерации (Информация Минздравсоцразвития России от 9 июня 2011 г.) Проект приказа Минздравсоцразвития России от 25 января 2012 г. «Об утверждении Порядка осуществления государственной экспертизы условий труда и Перечня документации и материалов, представляемых на государственную экспертизу условий труда (в зависимости от вида экспертизы)»</dc:title>
  <dc:creator>Пользователь</dc:creator>
  <cp:lastModifiedBy>NAUKA</cp:lastModifiedBy>
  <cp:revision>110</cp:revision>
  <dcterms:modified xsi:type="dcterms:W3CDTF">2022-05-12T11:01:03Z</dcterms:modified>
</cp:coreProperties>
</file>