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55" r:id="rId5"/>
    <p:sldId id="259" r:id="rId6"/>
    <p:sldId id="356" r:id="rId7"/>
    <p:sldId id="260" r:id="rId8"/>
    <p:sldId id="357" r:id="rId9"/>
    <p:sldId id="324" r:id="rId10"/>
    <p:sldId id="323" r:id="rId11"/>
    <p:sldId id="369" r:id="rId12"/>
    <p:sldId id="380" r:id="rId13"/>
    <p:sldId id="370" r:id="rId14"/>
    <p:sldId id="275" r:id="rId15"/>
    <p:sldId id="277" r:id="rId16"/>
    <p:sldId id="371" r:id="rId17"/>
    <p:sldId id="372" r:id="rId18"/>
    <p:sldId id="326" r:id="rId19"/>
    <p:sldId id="327" r:id="rId20"/>
    <p:sldId id="328" r:id="rId21"/>
    <p:sldId id="329" r:id="rId22"/>
    <p:sldId id="330" r:id="rId23"/>
    <p:sldId id="342" r:id="rId24"/>
    <p:sldId id="343" r:id="rId25"/>
    <p:sldId id="373" r:id="rId26"/>
    <p:sldId id="344" r:id="rId27"/>
    <p:sldId id="345" r:id="rId28"/>
    <p:sldId id="346" r:id="rId29"/>
    <p:sldId id="331" r:id="rId30"/>
    <p:sldId id="374" r:id="rId31"/>
    <p:sldId id="375" r:id="rId32"/>
    <p:sldId id="376" r:id="rId33"/>
    <p:sldId id="377" r:id="rId34"/>
    <p:sldId id="332" r:id="rId35"/>
    <p:sldId id="358" r:id="rId36"/>
    <p:sldId id="333" r:id="rId37"/>
    <p:sldId id="334" r:id="rId38"/>
    <p:sldId id="335" r:id="rId39"/>
    <p:sldId id="378" r:id="rId40"/>
    <p:sldId id="359" r:id="rId41"/>
    <p:sldId id="379" r:id="rId42"/>
    <p:sldId id="360" r:id="rId43"/>
    <p:sldId id="351" r:id="rId44"/>
    <p:sldId id="361" r:id="rId45"/>
    <p:sldId id="353" r:id="rId46"/>
    <p:sldId id="362" r:id="rId47"/>
    <p:sldId id="363" r:id="rId48"/>
    <p:sldId id="352" r:id="rId49"/>
    <p:sldId id="364" r:id="rId50"/>
    <p:sldId id="336" r:id="rId51"/>
    <p:sldId id="365" r:id="rId52"/>
    <p:sldId id="337" r:id="rId53"/>
    <p:sldId id="366" r:id="rId54"/>
    <p:sldId id="341" r:id="rId55"/>
    <p:sldId id="347" r:id="rId56"/>
    <p:sldId id="348" r:id="rId57"/>
    <p:sldId id="349" r:id="rId58"/>
    <p:sldId id="350" r:id="rId59"/>
    <p:sldId id="295" r:id="rId60"/>
    <p:sldId id="354"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0" autoAdjust="0"/>
    <p:restoredTop sz="94676" autoAdjust="0"/>
  </p:normalViewPr>
  <p:slideViewPr>
    <p:cSldViewPr>
      <p:cViewPr varScale="1">
        <p:scale>
          <a:sx n="86" d="100"/>
          <a:sy n="86" d="100"/>
        </p:scale>
        <p:origin x="-10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AA928-CC96-4A2F-98AA-03B708FE587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71BF4F39-85C2-423A-9706-428FD3CE5328}">
      <dgm:prSet phldrT="[Текст]" custT="1"/>
      <dgm:spPr/>
      <dgm:t>
        <a:bodyPr/>
        <a:lstStyle/>
        <a:p>
          <a:r>
            <a:rPr lang="ru-RU" sz="1400" b="1" dirty="0">
              <a:solidFill>
                <a:schemeClr val="accent5">
                  <a:lumMod val="50000"/>
                </a:schemeClr>
              </a:solidFill>
            </a:rPr>
            <a:t>Оцениваем риски</a:t>
          </a:r>
        </a:p>
      </dgm:t>
    </dgm:pt>
    <dgm:pt modelId="{7B72D5A2-FBA1-488F-B5B4-42C48A05697A}" type="parTrans" cxnId="{217BA4FA-F52A-4D1B-9A54-AC34E8C0B262}">
      <dgm:prSet/>
      <dgm:spPr/>
      <dgm:t>
        <a:bodyPr/>
        <a:lstStyle/>
        <a:p>
          <a:endParaRPr lang="ru-RU"/>
        </a:p>
      </dgm:t>
    </dgm:pt>
    <dgm:pt modelId="{6A2169B0-9A13-4E4D-8A67-CBEB7D684D1F}" type="sibTrans" cxnId="{217BA4FA-F52A-4D1B-9A54-AC34E8C0B262}">
      <dgm:prSet/>
      <dgm:spPr/>
      <dgm:t>
        <a:bodyPr/>
        <a:lstStyle/>
        <a:p>
          <a:endParaRPr lang="ru-RU"/>
        </a:p>
      </dgm:t>
    </dgm:pt>
    <dgm:pt modelId="{0125FFED-6FF6-44E4-A430-8602642F5BFE}">
      <dgm:prSet phldrT="[Текст]" custT="1"/>
      <dgm:spPr/>
      <dgm:t>
        <a:bodyPr/>
        <a:lstStyle/>
        <a:p>
          <a:r>
            <a:rPr lang="ru-RU" sz="1400" b="1" dirty="0">
              <a:solidFill>
                <a:schemeClr val="accent5">
                  <a:lumMod val="50000"/>
                </a:schemeClr>
              </a:solidFill>
            </a:rPr>
            <a:t>Планируем управление  рисками</a:t>
          </a:r>
        </a:p>
      </dgm:t>
    </dgm:pt>
    <dgm:pt modelId="{9C527A3C-A09D-4266-8D18-AE12DB58CE61}" type="parTrans" cxnId="{AAF7A060-7520-4552-BF4D-46866BF3FBD8}">
      <dgm:prSet/>
      <dgm:spPr/>
      <dgm:t>
        <a:bodyPr/>
        <a:lstStyle/>
        <a:p>
          <a:endParaRPr lang="ru-RU"/>
        </a:p>
      </dgm:t>
    </dgm:pt>
    <dgm:pt modelId="{196E40FB-AEB3-43D6-8178-D170E4F24459}" type="sibTrans" cxnId="{AAF7A060-7520-4552-BF4D-46866BF3FBD8}">
      <dgm:prSet/>
      <dgm:spPr/>
      <dgm:t>
        <a:bodyPr/>
        <a:lstStyle/>
        <a:p>
          <a:endParaRPr lang="ru-RU"/>
        </a:p>
      </dgm:t>
    </dgm:pt>
    <dgm:pt modelId="{2DADF80A-E562-4639-B420-5C9A5EFF0D31}">
      <dgm:prSet phldrT="[Текст]" custT="1"/>
      <dgm:spPr/>
      <dgm:t>
        <a:bodyPr/>
        <a:lstStyle/>
        <a:p>
          <a:r>
            <a:rPr lang="ru-RU" sz="1400" b="1" dirty="0">
              <a:solidFill>
                <a:schemeClr val="accent5">
                  <a:lumMod val="50000"/>
                </a:schemeClr>
              </a:solidFill>
            </a:rPr>
            <a:t>Исполняем мероприятия</a:t>
          </a:r>
        </a:p>
      </dgm:t>
    </dgm:pt>
    <dgm:pt modelId="{E29F47CC-D682-4957-8216-3DC4BB2BEAD6}" type="parTrans" cxnId="{038CD63B-5939-4EA5-B801-6DC031B7656B}">
      <dgm:prSet/>
      <dgm:spPr/>
      <dgm:t>
        <a:bodyPr/>
        <a:lstStyle/>
        <a:p>
          <a:endParaRPr lang="ru-RU"/>
        </a:p>
      </dgm:t>
    </dgm:pt>
    <dgm:pt modelId="{257E921F-1DA6-43AC-B7FF-9D941862EC2F}" type="sibTrans" cxnId="{038CD63B-5939-4EA5-B801-6DC031B7656B}">
      <dgm:prSet/>
      <dgm:spPr/>
      <dgm:t>
        <a:bodyPr/>
        <a:lstStyle/>
        <a:p>
          <a:endParaRPr lang="ru-RU"/>
        </a:p>
      </dgm:t>
    </dgm:pt>
    <dgm:pt modelId="{637297D9-C898-4CC1-94C8-F0082A806278}">
      <dgm:prSet phldrT="[Текст]" custT="1"/>
      <dgm:spPr/>
      <dgm:t>
        <a:bodyPr/>
        <a:lstStyle/>
        <a:p>
          <a:r>
            <a:rPr lang="ru-RU" sz="1400" b="1" dirty="0">
              <a:solidFill>
                <a:schemeClr val="accent5">
                  <a:lumMod val="50000"/>
                </a:schemeClr>
              </a:solidFill>
            </a:rPr>
            <a:t>Оцениваем результаты</a:t>
          </a:r>
        </a:p>
      </dgm:t>
    </dgm:pt>
    <dgm:pt modelId="{CEF82736-10D2-41B1-8C50-13E0BB939A6C}" type="parTrans" cxnId="{99AAAE43-86CF-4FC9-A254-07DEAC61627D}">
      <dgm:prSet/>
      <dgm:spPr/>
      <dgm:t>
        <a:bodyPr/>
        <a:lstStyle/>
        <a:p>
          <a:endParaRPr lang="ru-RU"/>
        </a:p>
      </dgm:t>
    </dgm:pt>
    <dgm:pt modelId="{A929C156-7C6F-4D3B-B240-3D776B3618E9}" type="sibTrans" cxnId="{99AAAE43-86CF-4FC9-A254-07DEAC61627D}">
      <dgm:prSet/>
      <dgm:spPr/>
      <dgm:t>
        <a:bodyPr/>
        <a:lstStyle/>
        <a:p>
          <a:endParaRPr lang="ru-RU"/>
        </a:p>
      </dgm:t>
    </dgm:pt>
    <dgm:pt modelId="{A5400311-9F23-48D6-809A-BEE00858BD32}">
      <dgm:prSet phldrT="[Текст]" custT="1"/>
      <dgm:spPr/>
      <dgm:t>
        <a:bodyPr/>
        <a:lstStyle/>
        <a:p>
          <a:r>
            <a:rPr lang="ru-RU" sz="1400" b="1" dirty="0" smtClean="0">
              <a:solidFill>
                <a:schemeClr val="accent5">
                  <a:lumMod val="50000"/>
                </a:schemeClr>
              </a:solidFill>
            </a:rPr>
            <a:t>Корректируем </a:t>
          </a:r>
          <a:r>
            <a:rPr lang="ru-RU" sz="1400" b="1" dirty="0">
              <a:solidFill>
                <a:schemeClr val="accent5">
                  <a:lumMod val="50000"/>
                </a:schemeClr>
              </a:solidFill>
            </a:rPr>
            <a:t>планы</a:t>
          </a:r>
        </a:p>
      </dgm:t>
    </dgm:pt>
    <dgm:pt modelId="{F44A83C6-098B-48BA-8C0B-A18867FC50E4}" type="parTrans" cxnId="{C36A385E-A823-4DA1-922E-5B97F150BB1B}">
      <dgm:prSet/>
      <dgm:spPr/>
      <dgm:t>
        <a:bodyPr/>
        <a:lstStyle/>
        <a:p>
          <a:endParaRPr lang="ru-RU"/>
        </a:p>
      </dgm:t>
    </dgm:pt>
    <dgm:pt modelId="{6E163B7B-5882-48F1-815D-C0D9E81155BA}" type="sibTrans" cxnId="{C36A385E-A823-4DA1-922E-5B97F150BB1B}">
      <dgm:prSet/>
      <dgm:spPr/>
      <dgm:t>
        <a:bodyPr/>
        <a:lstStyle/>
        <a:p>
          <a:endParaRPr lang="ru-RU"/>
        </a:p>
      </dgm:t>
    </dgm:pt>
    <dgm:pt modelId="{DEDF1D93-37AD-4382-8819-5C3047AED4AD}" type="pres">
      <dgm:prSet presAssocID="{D9BAA928-CC96-4A2F-98AA-03B708FE587C}" presName="cycle" presStyleCnt="0">
        <dgm:presLayoutVars>
          <dgm:dir/>
          <dgm:resizeHandles val="exact"/>
        </dgm:presLayoutVars>
      </dgm:prSet>
      <dgm:spPr/>
      <dgm:t>
        <a:bodyPr/>
        <a:lstStyle/>
        <a:p>
          <a:endParaRPr lang="ru-RU"/>
        </a:p>
      </dgm:t>
    </dgm:pt>
    <dgm:pt modelId="{19AE9200-38C1-453D-BA59-874E7613AFA6}" type="pres">
      <dgm:prSet presAssocID="{71BF4F39-85C2-423A-9706-428FD3CE5328}" presName="node" presStyleLbl="node1" presStyleIdx="0" presStyleCnt="5" custScaleX="131979" custScaleY="132360" custRadScaleRad="103196" custRadScaleInc="6947">
        <dgm:presLayoutVars>
          <dgm:bulletEnabled val="1"/>
        </dgm:presLayoutVars>
      </dgm:prSet>
      <dgm:spPr/>
      <dgm:t>
        <a:bodyPr/>
        <a:lstStyle/>
        <a:p>
          <a:endParaRPr lang="ru-RU"/>
        </a:p>
      </dgm:t>
    </dgm:pt>
    <dgm:pt modelId="{AC02C69D-8C54-44AD-969C-03E11E124126}" type="pres">
      <dgm:prSet presAssocID="{6A2169B0-9A13-4E4D-8A67-CBEB7D684D1F}" presName="sibTrans" presStyleLbl="sibTrans2D1" presStyleIdx="0" presStyleCnt="5"/>
      <dgm:spPr/>
      <dgm:t>
        <a:bodyPr/>
        <a:lstStyle/>
        <a:p>
          <a:endParaRPr lang="ru-RU"/>
        </a:p>
      </dgm:t>
    </dgm:pt>
    <dgm:pt modelId="{136709C5-01FC-452D-8AFA-4071530CEB95}" type="pres">
      <dgm:prSet presAssocID="{6A2169B0-9A13-4E4D-8A67-CBEB7D684D1F}" presName="connectorText" presStyleLbl="sibTrans2D1" presStyleIdx="0" presStyleCnt="5"/>
      <dgm:spPr/>
      <dgm:t>
        <a:bodyPr/>
        <a:lstStyle/>
        <a:p>
          <a:endParaRPr lang="ru-RU"/>
        </a:p>
      </dgm:t>
    </dgm:pt>
    <dgm:pt modelId="{B8C8EBB0-75E4-494C-9EB0-7A5121FA6F0F}" type="pres">
      <dgm:prSet presAssocID="{0125FFED-6FF6-44E4-A430-8602642F5BFE}" presName="node" presStyleLbl="node1" presStyleIdx="1" presStyleCnt="5" custScaleX="131979" custScaleY="132360">
        <dgm:presLayoutVars>
          <dgm:bulletEnabled val="1"/>
        </dgm:presLayoutVars>
      </dgm:prSet>
      <dgm:spPr/>
      <dgm:t>
        <a:bodyPr/>
        <a:lstStyle/>
        <a:p>
          <a:endParaRPr lang="ru-RU"/>
        </a:p>
      </dgm:t>
    </dgm:pt>
    <dgm:pt modelId="{825396D3-252B-4960-96E0-D26DCF07F03B}" type="pres">
      <dgm:prSet presAssocID="{196E40FB-AEB3-43D6-8178-D170E4F24459}" presName="sibTrans" presStyleLbl="sibTrans2D1" presStyleIdx="1" presStyleCnt="5"/>
      <dgm:spPr/>
      <dgm:t>
        <a:bodyPr/>
        <a:lstStyle/>
        <a:p>
          <a:endParaRPr lang="ru-RU"/>
        </a:p>
      </dgm:t>
    </dgm:pt>
    <dgm:pt modelId="{9BB5F8DC-B6D5-4B5F-94AA-C961D8382FFD}" type="pres">
      <dgm:prSet presAssocID="{196E40FB-AEB3-43D6-8178-D170E4F24459}" presName="connectorText" presStyleLbl="sibTrans2D1" presStyleIdx="1" presStyleCnt="5"/>
      <dgm:spPr/>
      <dgm:t>
        <a:bodyPr/>
        <a:lstStyle/>
        <a:p>
          <a:endParaRPr lang="ru-RU"/>
        </a:p>
      </dgm:t>
    </dgm:pt>
    <dgm:pt modelId="{49A89CAF-9B51-43FE-AFF8-36BB8506038A}" type="pres">
      <dgm:prSet presAssocID="{2DADF80A-E562-4639-B420-5C9A5EFF0D31}" presName="node" presStyleLbl="node1" presStyleIdx="2" presStyleCnt="5" custScaleX="131979" custScaleY="132360">
        <dgm:presLayoutVars>
          <dgm:bulletEnabled val="1"/>
        </dgm:presLayoutVars>
      </dgm:prSet>
      <dgm:spPr/>
      <dgm:t>
        <a:bodyPr/>
        <a:lstStyle/>
        <a:p>
          <a:endParaRPr lang="ru-RU"/>
        </a:p>
      </dgm:t>
    </dgm:pt>
    <dgm:pt modelId="{F9D7FC18-8BB9-494D-A801-521DCE843996}" type="pres">
      <dgm:prSet presAssocID="{257E921F-1DA6-43AC-B7FF-9D941862EC2F}" presName="sibTrans" presStyleLbl="sibTrans2D1" presStyleIdx="2" presStyleCnt="5"/>
      <dgm:spPr/>
      <dgm:t>
        <a:bodyPr/>
        <a:lstStyle/>
        <a:p>
          <a:endParaRPr lang="ru-RU"/>
        </a:p>
      </dgm:t>
    </dgm:pt>
    <dgm:pt modelId="{147A2D03-8A3C-4152-B045-49150B9C5C5E}" type="pres">
      <dgm:prSet presAssocID="{257E921F-1DA6-43AC-B7FF-9D941862EC2F}" presName="connectorText" presStyleLbl="sibTrans2D1" presStyleIdx="2" presStyleCnt="5"/>
      <dgm:spPr/>
      <dgm:t>
        <a:bodyPr/>
        <a:lstStyle/>
        <a:p>
          <a:endParaRPr lang="ru-RU"/>
        </a:p>
      </dgm:t>
    </dgm:pt>
    <dgm:pt modelId="{018AACEE-02CD-4927-9762-4579178FDF48}" type="pres">
      <dgm:prSet presAssocID="{637297D9-C898-4CC1-94C8-F0082A806278}" presName="node" presStyleLbl="node1" presStyleIdx="3" presStyleCnt="5" custScaleX="131979" custScaleY="132360">
        <dgm:presLayoutVars>
          <dgm:bulletEnabled val="1"/>
        </dgm:presLayoutVars>
      </dgm:prSet>
      <dgm:spPr/>
      <dgm:t>
        <a:bodyPr/>
        <a:lstStyle/>
        <a:p>
          <a:endParaRPr lang="ru-RU"/>
        </a:p>
      </dgm:t>
    </dgm:pt>
    <dgm:pt modelId="{66C21D82-98BE-4F5D-9E09-E64549C903A4}" type="pres">
      <dgm:prSet presAssocID="{A929C156-7C6F-4D3B-B240-3D776B3618E9}" presName="sibTrans" presStyleLbl="sibTrans2D1" presStyleIdx="3" presStyleCnt="5"/>
      <dgm:spPr/>
      <dgm:t>
        <a:bodyPr/>
        <a:lstStyle/>
        <a:p>
          <a:endParaRPr lang="ru-RU"/>
        </a:p>
      </dgm:t>
    </dgm:pt>
    <dgm:pt modelId="{F2F8D2CA-2AC1-42BE-B51C-C9605ED7B6F9}" type="pres">
      <dgm:prSet presAssocID="{A929C156-7C6F-4D3B-B240-3D776B3618E9}" presName="connectorText" presStyleLbl="sibTrans2D1" presStyleIdx="3" presStyleCnt="5"/>
      <dgm:spPr/>
      <dgm:t>
        <a:bodyPr/>
        <a:lstStyle/>
        <a:p>
          <a:endParaRPr lang="ru-RU"/>
        </a:p>
      </dgm:t>
    </dgm:pt>
    <dgm:pt modelId="{BA281928-D2D6-4BF5-A5A7-FF0A7841D913}" type="pres">
      <dgm:prSet presAssocID="{A5400311-9F23-48D6-809A-BEE00858BD32}" presName="node" presStyleLbl="node1" presStyleIdx="4" presStyleCnt="5" custScaleX="148458" custScaleY="132360">
        <dgm:presLayoutVars>
          <dgm:bulletEnabled val="1"/>
        </dgm:presLayoutVars>
      </dgm:prSet>
      <dgm:spPr/>
      <dgm:t>
        <a:bodyPr/>
        <a:lstStyle/>
        <a:p>
          <a:endParaRPr lang="ru-RU"/>
        </a:p>
      </dgm:t>
    </dgm:pt>
    <dgm:pt modelId="{29AA8A94-7845-47D1-BA3E-6D6EC4E4B085}" type="pres">
      <dgm:prSet presAssocID="{6E163B7B-5882-48F1-815D-C0D9E81155BA}" presName="sibTrans" presStyleLbl="sibTrans2D1" presStyleIdx="4" presStyleCnt="5"/>
      <dgm:spPr/>
      <dgm:t>
        <a:bodyPr/>
        <a:lstStyle/>
        <a:p>
          <a:endParaRPr lang="ru-RU"/>
        </a:p>
      </dgm:t>
    </dgm:pt>
    <dgm:pt modelId="{1DC20AA5-AA0D-4EB0-AD10-6B6C0665A9C0}" type="pres">
      <dgm:prSet presAssocID="{6E163B7B-5882-48F1-815D-C0D9E81155BA}" presName="connectorText" presStyleLbl="sibTrans2D1" presStyleIdx="4" presStyleCnt="5"/>
      <dgm:spPr/>
      <dgm:t>
        <a:bodyPr/>
        <a:lstStyle/>
        <a:p>
          <a:endParaRPr lang="ru-RU"/>
        </a:p>
      </dgm:t>
    </dgm:pt>
  </dgm:ptLst>
  <dgm:cxnLst>
    <dgm:cxn modelId="{AAF7A060-7520-4552-BF4D-46866BF3FBD8}" srcId="{D9BAA928-CC96-4A2F-98AA-03B708FE587C}" destId="{0125FFED-6FF6-44E4-A430-8602642F5BFE}" srcOrd="1" destOrd="0" parTransId="{9C527A3C-A09D-4266-8D18-AE12DB58CE61}" sibTransId="{196E40FB-AEB3-43D6-8178-D170E4F24459}"/>
    <dgm:cxn modelId="{038CD63B-5939-4EA5-B801-6DC031B7656B}" srcId="{D9BAA928-CC96-4A2F-98AA-03B708FE587C}" destId="{2DADF80A-E562-4639-B420-5C9A5EFF0D31}" srcOrd="2" destOrd="0" parTransId="{E29F47CC-D682-4957-8216-3DC4BB2BEAD6}" sibTransId="{257E921F-1DA6-43AC-B7FF-9D941862EC2F}"/>
    <dgm:cxn modelId="{1849028C-BF24-4602-B5F9-6AFBCCC548B1}" type="presOf" srcId="{6A2169B0-9A13-4E4D-8A67-CBEB7D684D1F}" destId="{AC02C69D-8C54-44AD-969C-03E11E124126}" srcOrd="0" destOrd="0" presId="urn:microsoft.com/office/officeart/2005/8/layout/cycle2"/>
    <dgm:cxn modelId="{99AAAE43-86CF-4FC9-A254-07DEAC61627D}" srcId="{D9BAA928-CC96-4A2F-98AA-03B708FE587C}" destId="{637297D9-C898-4CC1-94C8-F0082A806278}" srcOrd="3" destOrd="0" parTransId="{CEF82736-10D2-41B1-8C50-13E0BB939A6C}" sibTransId="{A929C156-7C6F-4D3B-B240-3D776B3618E9}"/>
    <dgm:cxn modelId="{0671C46F-0946-4B85-ABDC-9B4B7DFD5994}" type="presOf" srcId="{196E40FB-AEB3-43D6-8178-D170E4F24459}" destId="{825396D3-252B-4960-96E0-D26DCF07F03B}" srcOrd="0" destOrd="0" presId="urn:microsoft.com/office/officeart/2005/8/layout/cycle2"/>
    <dgm:cxn modelId="{9F3EF77B-7B44-413E-9DB5-90A753D26695}" type="presOf" srcId="{6A2169B0-9A13-4E4D-8A67-CBEB7D684D1F}" destId="{136709C5-01FC-452D-8AFA-4071530CEB95}" srcOrd="1" destOrd="0" presId="urn:microsoft.com/office/officeart/2005/8/layout/cycle2"/>
    <dgm:cxn modelId="{C36A385E-A823-4DA1-922E-5B97F150BB1B}" srcId="{D9BAA928-CC96-4A2F-98AA-03B708FE587C}" destId="{A5400311-9F23-48D6-809A-BEE00858BD32}" srcOrd="4" destOrd="0" parTransId="{F44A83C6-098B-48BA-8C0B-A18867FC50E4}" sibTransId="{6E163B7B-5882-48F1-815D-C0D9E81155BA}"/>
    <dgm:cxn modelId="{F3E28060-8C34-451C-8D15-174D37720850}" type="presOf" srcId="{D9BAA928-CC96-4A2F-98AA-03B708FE587C}" destId="{DEDF1D93-37AD-4382-8819-5C3047AED4AD}" srcOrd="0" destOrd="0" presId="urn:microsoft.com/office/officeart/2005/8/layout/cycle2"/>
    <dgm:cxn modelId="{54D800F7-6F58-41DE-8B0C-CC8EC8A9C85F}" type="presOf" srcId="{257E921F-1DA6-43AC-B7FF-9D941862EC2F}" destId="{147A2D03-8A3C-4152-B045-49150B9C5C5E}" srcOrd="1" destOrd="0" presId="urn:microsoft.com/office/officeart/2005/8/layout/cycle2"/>
    <dgm:cxn modelId="{57951181-C6D6-42D6-844F-E469D11646D4}" type="presOf" srcId="{6E163B7B-5882-48F1-815D-C0D9E81155BA}" destId="{1DC20AA5-AA0D-4EB0-AD10-6B6C0665A9C0}" srcOrd="1" destOrd="0" presId="urn:microsoft.com/office/officeart/2005/8/layout/cycle2"/>
    <dgm:cxn modelId="{713645CE-995C-4FA7-A9F2-31D704F35561}" type="presOf" srcId="{196E40FB-AEB3-43D6-8178-D170E4F24459}" destId="{9BB5F8DC-B6D5-4B5F-94AA-C961D8382FFD}" srcOrd="1" destOrd="0" presId="urn:microsoft.com/office/officeart/2005/8/layout/cycle2"/>
    <dgm:cxn modelId="{0D256FDA-24D7-4C5F-BB2C-56518DAFF363}" type="presOf" srcId="{A929C156-7C6F-4D3B-B240-3D776B3618E9}" destId="{F2F8D2CA-2AC1-42BE-B51C-C9605ED7B6F9}" srcOrd="1" destOrd="0" presId="urn:microsoft.com/office/officeart/2005/8/layout/cycle2"/>
    <dgm:cxn modelId="{4F93F44F-DADE-42C3-B5C3-992A199F7CBE}" type="presOf" srcId="{2DADF80A-E562-4639-B420-5C9A5EFF0D31}" destId="{49A89CAF-9B51-43FE-AFF8-36BB8506038A}" srcOrd="0" destOrd="0" presId="urn:microsoft.com/office/officeart/2005/8/layout/cycle2"/>
    <dgm:cxn modelId="{479F4899-904F-46C9-A9DE-64480A9B515B}" type="presOf" srcId="{0125FFED-6FF6-44E4-A430-8602642F5BFE}" destId="{B8C8EBB0-75E4-494C-9EB0-7A5121FA6F0F}" srcOrd="0" destOrd="0" presId="urn:microsoft.com/office/officeart/2005/8/layout/cycle2"/>
    <dgm:cxn modelId="{39040BAB-8CD6-4E32-B3D2-37E7478CCBB8}" type="presOf" srcId="{A5400311-9F23-48D6-809A-BEE00858BD32}" destId="{BA281928-D2D6-4BF5-A5A7-FF0A7841D913}" srcOrd="0" destOrd="0" presId="urn:microsoft.com/office/officeart/2005/8/layout/cycle2"/>
    <dgm:cxn modelId="{3FA3B918-3840-4728-A111-6272F05681E8}" type="presOf" srcId="{6E163B7B-5882-48F1-815D-C0D9E81155BA}" destId="{29AA8A94-7845-47D1-BA3E-6D6EC4E4B085}" srcOrd="0" destOrd="0" presId="urn:microsoft.com/office/officeart/2005/8/layout/cycle2"/>
    <dgm:cxn modelId="{C433B4D1-DF53-4D93-ABEF-979311231D92}" type="presOf" srcId="{71BF4F39-85C2-423A-9706-428FD3CE5328}" destId="{19AE9200-38C1-453D-BA59-874E7613AFA6}" srcOrd="0" destOrd="0" presId="urn:microsoft.com/office/officeart/2005/8/layout/cycle2"/>
    <dgm:cxn modelId="{757CF9FB-9FEA-4BFF-9219-A096509F848B}" type="presOf" srcId="{257E921F-1DA6-43AC-B7FF-9D941862EC2F}" destId="{F9D7FC18-8BB9-494D-A801-521DCE843996}" srcOrd="0" destOrd="0" presId="urn:microsoft.com/office/officeart/2005/8/layout/cycle2"/>
    <dgm:cxn modelId="{27BBD359-D4B5-490D-A2F0-972367D4A7B0}" type="presOf" srcId="{A929C156-7C6F-4D3B-B240-3D776B3618E9}" destId="{66C21D82-98BE-4F5D-9E09-E64549C903A4}" srcOrd="0" destOrd="0" presId="urn:microsoft.com/office/officeart/2005/8/layout/cycle2"/>
    <dgm:cxn modelId="{217BA4FA-F52A-4D1B-9A54-AC34E8C0B262}" srcId="{D9BAA928-CC96-4A2F-98AA-03B708FE587C}" destId="{71BF4F39-85C2-423A-9706-428FD3CE5328}" srcOrd="0" destOrd="0" parTransId="{7B72D5A2-FBA1-488F-B5B4-42C48A05697A}" sibTransId="{6A2169B0-9A13-4E4D-8A67-CBEB7D684D1F}"/>
    <dgm:cxn modelId="{CEFF1968-E723-451E-8161-598B16A497A2}" type="presOf" srcId="{637297D9-C898-4CC1-94C8-F0082A806278}" destId="{018AACEE-02CD-4927-9762-4579178FDF48}" srcOrd="0" destOrd="0" presId="urn:microsoft.com/office/officeart/2005/8/layout/cycle2"/>
    <dgm:cxn modelId="{21CADC5A-4116-4E4A-949A-8A2E9D1B9F1C}" type="presParOf" srcId="{DEDF1D93-37AD-4382-8819-5C3047AED4AD}" destId="{19AE9200-38C1-453D-BA59-874E7613AFA6}" srcOrd="0" destOrd="0" presId="urn:microsoft.com/office/officeart/2005/8/layout/cycle2"/>
    <dgm:cxn modelId="{9B26CDBD-1FCC-4ACF-8160-29C299B32DED}" type="presParOf" srcId="{DEDF1D93-37AD-4382-8819-5C3047AED4AD}" destId="{AC02C69D-8C54-44AD-969C-03E11E124126}" srcOrd="1" destOrd="0" presId="urn:microsoft.com/office/officeart/2005/8/layout/cycle2"/>
    <dgm:cxn modelId="{203E7555-8D3D-4470-8A2C-F3C768126806}" type="presParOf" srcId="{AC02C69D-8C54-44AD-969C-03E11E124126}" destId="{136709C5-01FC-452D-8AFA-4071530CEB95}" srcOrd="0" destOrd="0" presId="urn:microsoft.com/office/officeart/2005/8/layout/cycle2"/>
    <dgm:cxn modelId="{9B3BD66C-2FB0-4828-825E-80126E900572}" type="presParOf" srcId="{DEDF1D93-37AD-4382-8819-5C3047AED4AD}" destId="{B8C8EBB0-75E4-494C-9EB0-7A5121FA6F0F}" srcOrd="2" destOrd="0" presId="urn:microsoft.com/office/officeart/2005/8/layout/cycle2"/>
    <dgm:cxn modelId="{7D899AB4-AA7C-4E13-87A4-6598AEF58A94}" type="presParOf" srcId="{DEDF1D93-37AD-4382-8819-5C3047AED4AD}" destId="{825396D3-252B-4960-96E0-D26DCF07F03B}" srcOrd="3" destOrd="0" presId="urn:microsoft.com/office/officeart/2005/8/layout/cycle2"/>
    <dgm:cxn modelId="{F77BE1E4-6679-4539-8285-4C97067EE5E4}" type="presParOf" srcId="{825396D3-252B-4960-96E0-D26DCF07F03B}" destId="{9BB5F8DC-B6D5-4B5F-94AA-C961D8382FFD}" srcOrd="0" destOrd="0" presId="urn:microsoft.com/office/officeart/2005/8/layout/cycle2"/>
    <dgm:cxn modelId="{B8AE37B5-DB7F-404E-BCB0-D494AB86642F}" type="presParOf" srcId="{DEDF1D93-37AD-4382-8819-5C3047AED4AD}" destId="{49A89CAF-9B51-43FE-AFF8-36BB8506038A}" srcOrd="4" destOrd="0" presId="urn:microsoft.com/office/officeart/2005/8/layout/cycle2"/>
    <dgm:cxn modelId="{2A0F8A62-A595-415F-9C2D-1222A05A85F7}" type="presParOf" srcId="{DEDF1D93-37AD-4382-8819-5C3047AED4AD}" destId="{F9D7FC18-8BB9-494D-A801-521DCE843996}" srcOrd="5" destOrd="0" presId="urn:microsoft.com/office/officeart/2005/8/layout/cycle2"/>
    <dgm:cxn modelId="{10A31997-96C4-4391-AD68-5B0E11AAC4AD}" type="presParOf" srcId="{F9D7FC18-8BB9-494D-A801-521DCE843996}" destId="{147A2D03-8A3C-4152-B045-49150B9C5C5E}" srcOrd="0" destOrd="0" presId="urn:microsoft.com/office/officeart/2005/8/layout/cycle2"/>
    <dgm:cxn modelId="{B4D22E5E-4C6A-4D13-8FC8-F4AAE5C179C5}" type="presParOf" srcId="{DEDF1D93-37AD-4382-8819-5C3047AED4AD}" destId="{018AACEE-02CD-4927-9762-4579178FDF48}" srcOrd="6" destOrd="0" presId="urn:microsoft.com/office/officeart/2005/8/layout/cycle2"/>
    <dgm:cxn modelId="{C69F390E-A6BB-46DB-8AEE-4A438B3F769C}" type="presParOf" srcId="{DEDF1D93-37AD-4382-8819-5C3047AED4AD}" destId="{66C21D82-98BE-4F5D-9E09-E64549C903A4}" srcOrd="7" destOrd="0" presId="urn:microsoft.com/office/officeart/2005/8/layout/cycle2"/>
    <dgm:cxn modelId="{04C52844-F2F9-4C13-AE9F-92CBFC35EB6C}" type="presParOf" srcId="{66C21D82-98BE-4F5D-9E09-E64549C903A4}" destId="{F2F8D2CA-2AC1-42BE-B51C-C9605ED7B6F9}" srcOrd="0" destOrd="0" presId="urn:microsoft.com/office/officeart/2005/8/layout/cycle2"/>
    <dgm:cxn modelId="{B2F68776-6EC0-4B6F-95CC-6CAC2210F53A}" type="presParOf" srcId="{DEDF1D93-37AD-4382-8819-5C3047AED4AD}" destId="{BA281928-D2D6-4BF5-A5A7-FF0A7841D913}" srcOrd="8" destOrd="0" presId="urn:microsoft.com/office/officeart/2005/8/layout/cycle2"/>
    <dgm:cxn modelId="{230A310B-057A-4595-84B7-921DA661D755}" type="presParOf" srcId="{DEDF1D93-37AD-4382-8819-5C3047AED4AD}" destId="{29AA8A94-7845-47D1-BA3E-6D6EC4E4B085}" srcOrd="9" destOrd="0" presId="urn:microsoft.com/office/officeart/2005/8/layout/cycle2"/>
    <dgm:cxn modelId="{EF30537A-54B3-4F74-9774-7002E8815A5C}" type="presParOf" srcId="{29AA8A94-7845-47D1-BA3E-6D6EC4E4B085}" destId="{1DC20AA5-AA0D-4EB0-AD10-6B6C0665A9C0}"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6783DAEF-C00A-4CB5-850E-5C70767C945B}" type="doc">
      <dgm:prSet loTypeId="urn:microsoft.com/office/officeart/2005/8/layout/venn1" loCatId="relationship" qsTypeId="urn:microsoft.com/office/officeart/2005/8/quickstyle/simple1" qsCatId="simple" csTypeId="urn:microsoft.com/office/officeart/2005/8/colors/accent1_2" csCatId="accent1" phldr="1"/>
      <dgm:spPr/>
    </dgm:pt>
    <dgm:pt modelId="{237DB714-3E09-4BC5-A0F3-4455EFE504AA}">
      <dgm:prSet phldrT="[Текст]"/>
      <dgm:spPr/>
      <dgm:t>
        <a:bodyPr/>
        <a:lstStyle/>
        <a:p>
          <a:r>
            <a:rPr lang="ru-RU" b="1" dirty="0" smtClean="0"/>
            <a:t>Оценка текущего состояния условий труда на основе данных по АРМ/СОУТ.</a:t>
          </a:r>
          <a:endParaRPr lang="ru-RU" b="1" dirty="0"/>
        </a:p>
      </dgm:t>
    </dgm:pt>
    <dgm:pt modelId="{C5D72660-57DC-4D7E-A555-6F3776E257C8}" type="parTrans" cxnId="{D15E8114-5025-4B16-A8C7-1C2ABABD03F8}">
      <dgm:prSet/>
      <dgm:spPr/>
      <dgm:t>
        <a:bodyPr/>
        <a:lstStyle/>
        <a:p>
          <a:endParaRPr lang="ru-RU"/>
        </a:p>
      </dgm:t>
    </dgm:pt>
    <dgm:pt modelId="{A65A8E00-5248-4C5D-B701-D8DFC89D82AC}" type="sibTrans" cxnId="{D15E8114-5025-4B16-A8C7-1C2ABABD03F8}">
      <dgm:prSet/>
      <dgm:spPr/>
      <dgm:t>
        <a:bodyPr/>
        <a:lstStyle/>
        <a:p>
          <a:endParaRPr lang="ru-RU"/>
        </a:p>
      </dgm:t>
    </dgm:pt>
    <dgm:pt modelId="{2F8479E5-C46C-48FD-8685-5FE0C0D9DA80}">
      <dgm:prSet phldrT="[Текст]"/>
      <dgm:spPr/>
      <dgm:t>
        <a:bodyPr/>
        <a:lstStyle/>
        <a:p>
          <a:r>
            <a:rPr lang="ru-RU" b="1" dirty="0" smtClean="0"/>
            <a:t>Качественная  оценка эффективности действующей СУОТ на производстве (или отдельных ее элементов) на основе опроса работников.</a:t>
          </a:r>
          <a:endParaRPr lang="ru-RU" b="1" dirty="0"/>
        </a:p>
      </dgm:t>
    </dgm:pt>
    <dgm:pt modelId="{E0B7248D-AC3E-4C34-9F2F-A3BA554AB380}" type="parTrans" cxnId="{732FFABD-B35D-4595-86C4-EE35A2AFDEDE}">
      <dgm:prSet/>
      <dgm:spPr/>
      <dgm:t>
        <a:bodyPr/>
        <a:lstStyle/>
        <a:p>
          <a:endParaRPr lang="ru-RU"/>
        </a:p>
      </dgm:t>
    </dgm:pt>
    <dgm:pt modelId="{0EF3D68E-0361-44C5-B7C3-D7E30C9298B4}" type="sibTrans" cxnId="{732FFABD-B35D-4595-86C4-EE35A2AFDEDE}">
      <dgm:prSet/>
      <dgm:spPr/>
      <dgm:t>
        <a:bodyPr/>
        <a:lstStyle/>
        <a:p>
          <a:endParaRPr lang="ru-RU"/>
        </a:p>
      </dgm:t>
    </dgm:pt>
    <dgm:pt modelId="{90C010BD-59BF-47B0-B6FF-B303AD54669F}">
      <dgm:prSet phldrT="[Текст]"/>
      <dgm:spPr/>
      <dgm:t>
        <a:bodyPr/>
        <a:lstStyle/>
        <a:p>
          <a:r>
            <a:rPr lang="ru-RU" b="1" dirty="0" smtClean="0"/>
            <a:t>Количественная оценка   эффективности СУОТ на основе данных по экономическим потерям организации в результате временной потери трудоспособности работников из-за несчастных  случаев на производстве.</a:t>
          </a:r>
          <a:endParaRPr lang="ru-RU" b="1" dirty="0"/>
        </a:p>
      </dgm:t>
    </dgm:pt>
    <dgm:pt modelId="{AFDBD407-9D08-434F-BDD7-083A2759FE3C}" type="parTrans" cxnId="{9749E170-C989-4A29-B622-FF9D1BF24C87}">
      <dgm:prSet/>
      <dgm:spPr/>
      <dgm:t>
        <a:bodyPr/>
        <a:lstStyle/>
        <a:p>
          <a:endParaRPr lang="ru-RU"/>
        </a:p>
      </dgm:t>
    </dgm:pt>
    <dgm:pt modelId="{69CFDA6B-DA93-44E2-9EC2-6BA039490B7B}" type="sibTrans" cxnId="{9749E170-C989-4A29-B622-FF9D1BF24C87}">
      <dgm:prSet/>
      <dgm:spPr/>
      <dgm:t>
        <a:bodyPr/>
        <a:lstStyle/>
        <a:p>
          <a:endParaRPr lang="ru-RU"/>
        </a:p>
      </dgm:t>
    </dgm:pt>
    <dgm:pt modelId="{5C85057D-6282-40D9-A0AE-90B1DBD9FD08}" type="pres">
      <dgm:prSet presAssocID="{6783DAEF-C00A-4CB5-850E-5C70767C945B}" presName="compositeShape" presStyleCnt="0">
        <dgm:presLayoutVars>
          <dgm:chMax val="7"/>
          <dgm:dir/>
          <dgm:resizeHandles val="exact"/>
        </dgm:presLayoutVars>
      </dgm:prSet>
      <dgm:spPr/>
    </dgm:pt>
    <dgm:pt modelId="{925D9521-D75B-473D-9E6A-E3EDA77D2D9A}" type="pres">
      <dgm:prSet presAssocID="{237DB714-3E09-4BC5-A0F3-4455EFE504AA}" presName="circ1" presStyleLbl="vennNode1" presStyleIdx="0" presStyleCnt="3"/>
      <dgm:spPr/>
      <dgm:t>
        <a:bodyPr/>
        <a:lstStyle/>
        <a:p>
          <a:endParaRPr lang="ru-RU"/>
        </a:p>
      </dgm:t>
    </dgm:pt>
    <dgm:pt modelId="{A5075A37-F35D-4849-BBA0-DF09E0045B05}" type="pres">
      <dgm:prSet presAssocID="{237DB714-3E09-4BC5-A0F3-4455EFE504AA}" presName="circ1Tx" presStyleLbl="revTx" presStyleIdx="0" presStyleCnt="0">
        <dgm:presLayoutVars>
          <dgm:chMax val="0"/>
          <dgm:chPref val="0"/>
          <dgm:bulletEnabled val="1"/>
        </dgm:presLayoutVars>
      </dgm:prSet>
      <dgm:spPr/>
      <dgm:t>
        <a:bodyPr/>
        <a:lstStyle/>
        <a:p>
          <a:endParaRPr lang="ru-RU"/>
        </a:p>
      </dgm:t>
    </dgm:pt>
    <dgm:pt modelId="{06875DBA-1619-4EEC-BB3F-AE0A4605AE2B}" type="pres">
      <dgm:prSet presAssocID="{2F8479E5-C46C-48FD-8685-5FE0C0D9DA80}" presName="circ2" presStyleLbl="vennNode1" presStyleIdx="1" presStyleCnt="3" custLinFactNeighborX="-1305" custLinFactNeighborY="-1381"/>
      <dgm:spPr/>
      <dgm:t>
        <a:bodyPr/>
        <a:lstStyle/>
        <a:p>
          <a:endParaRPr lang="ru-RU"/>
        </a:p>
      </dgm:t>
    </dgm:pt>
    <dgm:pt modelId="{42039852-7B44-4B55-A5E9-1BFE3BA5C337}" type="pres">
      <dgm:prSet presAssocID="{2F8479E5-C46C-48FD-8685-5FE0C0D9DA80}" presName="circ2Tx" presStyleLbl="revTx" presStyleIdx="0" presStyleCnt="0">
        <dgm:presLayoutVars>
          <dgm:chMax val="0"/>
          <dgm:chPref val="0"/>
          <dgm:bulletEnabled val="1"/>
        </dgm:presLayoutVars>
      </dgm:prSet>
      <dgm:spPr/>
      <dgm:t>
        <a:bodyPr/>
        <a:lstStyle/>
        <a:p>
          <a:endParaRPr lang="ru-RU"/>
        </a:p>
      </dgm:t>
    </dgm:pt>
    <dgm:pt modelId="{7415DA29-E494-4722-B507-8866B7F54BE8}" type="pres">
      <dgm:prSet presAssocID="{90C010BD-59BF-47B0-B6FF-B303AD54669F}" presName="circ3" presStyleLbl="vennNode1" presStyleIdx="2" presStyleCnt="3"/>
      <dgm:spPr/>
      <dgm:t>
        <a:bodyPr/>
        <a:lstStyle/>
        <a:p>
          <a:endParaRPr lang="ru-RU"/>
        </a:p>
      </dgm:t>
    </dgm:pt>
    <dgm:pt modelId="{8C5D1F22-90AB-4C8E-B348-3C1692436265}" type="pres">
      <dgm:prSet presAssocID="{90C010BD-59BF-47B0-B6FF-B303AD54669F}" presName="circ3Tx" presStyleLbl="revTx" presStyleIdx="0" presStyleCnt="0">
        <dgm:presLayoutVars>
          <dgm:chMax val="0"/>
          <dgm:chPref val="0"/>
          <dgm:bulletEnabled val="1"/>
        </dgm:presLayoutVars>
      </dgm:prSet>
      <dgm:spPr/>
      <dgm:t>
        <a:bodyPr/>
        <a:lstStyle/>
        <a:p>
          <a:endParaRPr lang="ru-RU"/>
        </a:p>
      </dgm:t>
    </dgm:pt>
  </dgm:ptLst>
  <dgm:cxnLst>
    <dgm:cxn modelId="{9749E170-C989-4A29-B622-FF9D1BF24C87}" srcId="{6783DAEF-C00A-4CB5-850E-5C70767C945B}" destId="{90C010BD-59BF-47B0-B6FF-B303AD54669F}" srcOrd="2" destOrd="0" parTransId="{AFDBD407-9D08-434F-BDD7-083A2759FE3C}" sibTransId="{69CFDA6B-DA93-44E2-9EC2-6BA039490B7B}"/>
    <dgm:cxn modelId="{77A4022C-7CC9-49F7-B259-1F0A20204EEC}" type="presOf" srcId="{237DB714-3E09-4BC5-A0F3-4455EFE504AA}" destId="{A5075A37-F35D-4849-BBA0-DF09E0045B05}" srcOrd="1" destOrd="0" presId="urn:microsoft.com/office/officeart/2005/8/layout/venn1"/>
    <dgm:cxn modelId="{82CFA7E0-525C-4618-ACD7-3BE4780CB354}" type="presOf" srcId="{2F8479E5-C46C-48FD-8685-5FE0C0D9DA80}" destId="{06875DBA-1619-4EEC-BB3F-AE0A4605AE2B}" srcOrd="0" destOrd="0" presId="urn:microsoft.com/office/officeart/2005/8/layout/venn1"/>
    <dgm:cxn modelId="{CADF66AB-1292-4006-BFF1-13E8653E8BF4}" type="presOf" srcId="{90C010BD-59BF-47B0-B6FF-B303AD54669F}" destId="{8C5D1F22-90AB-4C8E-B348-3C1692436265}" srcOrd="1" destOrd="0" presId="urn:microsoft.com/office/officeart/2005/8/layout/venn1"/>
    <dgm:cxn modelId="{BB45387B-2414-4E81-B954-9A1214C049C8}" type="presOf" srcId="{90C010BD-59BF-47B0-B6FF-B303AD54669F}" destId="{7415DA29-E494-4722-B507-8866B7F54BE8}" srcOrd="0" destOrd="0" presId="urn:microsoft.com/office/officeart/2005/8/layout/venn1"/>
    <dgm:cxn modelId="{BE1FE0E1-3AA4-4826-8D92-592C6A5FA1BD}" type="presOf" srcId="{237DB714-3E09-4BC5-A0F3-4455EFE504AA}" destId="{925D9521-D75B-473D-9E6A-E3EDA77D2D9A}" srcOrd="0" destOrd="0" presId="urn:microsoft.com/office/officeart/2005/8/layout/venn1"/>
    <dgm:cxn modelId="{33688FCF-C150-4FE4-9194-A66B30153C31}" type="presOf" srcId="{6783DAEF-C00A-4CB5-850E-5C70767C945B}" destId="{5C85057D-6282-40D9-A0AE-90B1DBD9FD08}" srcOrd="0" destOrd="0" presId="urn:microsoft.com/office/officeart/2005/8/layout/venn1"/>
    <dgm:cxn modelId="{732FFABD-B35D-4595-86C4-EE35A2AFDEDE}" srcId="{6783DAEF-C00A-4CB5-850E-5C70767C945B}" destId="{2F8479E5-C46C-48FD-8685-5FE0C0D9DA80}" srcOrd="1" destOrd="0" parTransId="{E0B7248D-AC3E-4C34-9F2F-A3BA554AB380}" sibTransId="{0EF3D68E-0361-44C5-B7C3-D7E30C9298B4}"/>
    <dgm:cxn modelId="{47E8F240-9ED6-4392-9514-9A8A5C040DF9}" type="presOf" srcId="{2F8479E5-C46C-48FD-8685-5FE0C0D9DA80}" destId="{42039852-7B44-4B55-A5E9-1BFE3BA5C337}" srcOrd="1" destOrd="0" presId="urn:microsoft.com/office/officeart/2005/8/layout/venn1"/>
    <dgm:cxn modelId="{D15E8114-5025-4B16-A8C7-1C2ABABD03F8}" srcId="{6783DAEF-C00A-4CB5-850E-5C70767C945B}" destId="{237DB714-3E09-4BC5-A0F3-4455EFE504AA}" srcOrd="0" destOrd="0" parTransId="{C5D72660-57DC-4D7E-A555-6F3776E257C8}" sibTransId="{A65A8E00-5248-4C5D-B701-D8DFC89D82AC}"/>
    <dgm:cxn modelId="{8F3C3CB6-B443-4367-B252-488B3703B932}" type="presParOf" srcId="{5C85057D-6282-40D9-A0AE-90B1DBD9FD08}" destId="{925D9521-D75B-473D-9E6A-E3EDA77D2D9A}" srcOrd="0" destOrd="0" presId="urn:microsoft.com/office/officeart/2005/8/layout/venn1"/>
    <dgm:cxn modelId="{12C35821-CBFD-4DFF-B542-766F39BD260D}" type="presParOf" srcId="{5C85057D-6282-40D9-A0AE-90B1DBD9FD08}" destId="{A5075A37-F35D-4849-BBA0-DF09E0045B05}" srcOrd="1" destOrd="0" presId="urn:microsoft.com/office/officeart/2005/8/layout/venn1"/>
    <dgm:cxn modelId="{22C64013-927F-449F-94C4-11928EFB827C}" type="presParOf" srcId="{5C85057D-6282-40D9-A0AE-90B1DBD9FD08}" destId="{06875DBA-1619-4EEC-BB3F-AE0A4605AE2B}" srcOrd="2" destOrd="0" presId="urn:microsoft.com/office/officeart/2005/8/layout/venn1"/>
    <dgm:cxn modelId="{BD83D1AC-8FFD-4435-A5F8-629763819428}" type="presParOf" srcId="{5C85057D-6282-40D9-A0AE-90B1DBD9FD08}" destId="{42039852-7B44-4B55-A5E9-1BFE3BA5C337}" srcOrd="3" destOrd="0" presId="urn:microsoft.com/office/officeart/2005/8/layout/venn1"/>
    <dgm:cxn modelId="{A098F40B-1154-4D7C-B146-3495FA81A8E6}" type="presParOf" srcId="{5C85057D-6282-40D9-A0AE-90B1DBD9FD08}" destId="{7415DA29-E494-4722-B507-8866B7F54BE8}" srcOrd="4" destOrd="0" presId="urn:microsoft.com/office/officeart/2005/8/layout/venn1"/>
    <dgm:cxn modelId="{0C0B691E-636E-485E-939A-0B2E2D9AA7C6}" type="presParOf" srcId="{5C85057D-6282-40D9-A0AE-90B1DBD9FD08}" destId="{8C5D1F22-90AB-4C8E-B348-3C1692436265}"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F82FE7-ABBF-4CD9-95D1-2ADB824BBD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0EF1A33-26AC-46C3-B4D2-70A3ED9F3315}">
      <dgm:prSet phldrT="[Текст]"/>
      <dgm:spPr/>
      <dgm:t>
        <a:bodyPr/>
        <a:lstStyle/>
        <a:p>
          <a:r>
            <a:rPr lang="ru-RU" dirty="0" smtClean="0"/>
            <a:t>Генеральная цель</a:t>
          </a:r>
          <a:endParaRPr lang="ru-RU" dirty="0"/>
        </a:p>
      </dgm:t>
    </dgm:pt>
    <dgm:pt modelId="{188997DD-D575-4135-ACC2-00E4811D8E34}" type="parTrans" cxnId="{031A7590-56C8-4242-8D2B-151158879B97}">
      <dgm:prSet/>
      <dgm:spPr/>
      <dgm:t>
        <a:bodyPr/>
        <a:lstStyle/>
        <a:p>
          <a:endParaRPr lang="ru-RU"/>
        </a:p>
      </dgm:t>
    </dgm:pt>
    <dgm:pt modelId="{E8F63EDC-3317-432F-8FF4-F8AB336B245F}" type="sibTrans" cxnId="{031A7590-56C8-4242-8D2B-151158879B97}">
      <dgm:prSet/>
      <dgm:spPr/>
      <dgm:t>
        <a:bodyPr/>
        <a:lstStyle/>
        <a:p>
          <a:endParaRPr lang="ru-RU"/>
        </a:p>
      </dgm:t>
    </dgm:pt>
    <dgm:pt modelId="{47E5082B-5EFF-4001-BA51-7B599F53480E}">
      <dgm:prSet phldrT="[Текст]"/>
      <dgm:spPr/>
      <dgm:t>
        <a:bodyPr/>
        <a:lstStyle/>
        <a:p>
          <a:r>
            <a:rPr lang="ru-RU" dirty="0" smtClean="0"/>
            <a:t>Цель 1-го уровня</a:t>
          </a:r>
          <a:endParaRPr lang="ru-RU" dirty="0"/>
        </a:p>
      </dgm:t>
    </dgm:pt>
    <dgm:pt modelId="{15B02228-D2F5-4B6B-A44D-20EE0AF5C262}" type="parTrans" cxnId="{A0B64D7E-9B42-4275-AB68-5BDCFEBE2FC6}">
      <dgm:prSet/>
      <dgm:spPr/>
      <dgm:t>
        <a:bodyPr/>
        <a:lstStyle/>
        <a:p>
          <a:endParaRPr lang="ru-RU"/>
        </a:p>
      </dgm:t>
    </dgm:pt>
    <dgm:pt modelId="{E20D2E2A-EAF0-4E74-9543-BF28A51C8145}" type="sibTrans" cxnId="{A0B64D7E-9B42-4275-AB68-5BDCFEBE2FC6}">
      <dgm:prSet/>
      <dgm:spPr/>
      <dgm:t>
        <a:bodyPr/>
        <a:lstStyle/>
        <a:p>
          <a:endParaRPr lang="ru-RU"/>
        </a:p>
      </dgm:t>
    </dgm:pt>
    <dgm:pt modelId="{4BF859B8-1871-454B-A746-FFEC9A5A7F73}">
      <dgm:prSet phldrT="[Текст]"/>
      <dgm:spPr/>
      <dgm:t>
        <a:bodyPr/>
        <a:lstStyle/>
        <a:p>
          <a:r>
            <a:rPr lang="ru-RU" dirty="0" smtClean="0"/>
            <a:t>Цель 2-го уровня</a:t>
          </a:r>
          <a:endParaRPr lang="ru-RU" dirty="0"/>
        </a:p>
      </dgm:t>
    </dgm:pt>
    <dgm:pt modelId="{9AC98048-55D6-4446-90C6-A543F9A776E9}" type="sibTrans" cxnId="{1A00F1E0-AC60-49B1-9193-479479782568}">
      <dgm:prSet/>
      <dgm:spPr/>
      <dgm:t>
        <a:bodyPr/>
        <a:lstStyle/>
        <a:p>
          <a:endParaRPr lang="ru-RU"/>
        </a:p>
      </dgm:t>
    </dgm:pt>
    <dgm:pt modelId="{8CD4425C-049C-4581-BEA6-CD962E1E3B45}" type="parTrans" cxnId="{1A00F1E0-AC60-49B1-9193-479479782568}">
      <dgm:prSet/>
      <dgm:spPr/>
      <dgm:t>
        <a:bodyPr/>
        <a:lstStyle/>
        <a:p>
          <a:endParaRPr lang="ru-RU"/>
        </a:p>
      </dgm:t>
    </dgm:pt>
    <dgm:pt modelId="{ED4A7EE5-91F0-4A39-8E80-62E886688BE2}">
      <dgm:prSet phldrT="[Текст]"/>
      <dgm:spPr/>
      <dgm:t>
        <a:bodyPr/>
        <a:lstStyle/>
        <a:p>
          <a:r>
            <a:rPr lang="ru-RU" dirty="0" smtClean="0"/>
            <a:t>Цель 2-го уровня</a:t>
          </a:r>
          <a:endParaRPr lang="ru-RU" dirty="0"/>
        </a:p>
      </dgm:t>
    </dgm:pt>
    <dgm:pt modelId="{FA25A806-722E-4A83-95A6-6BC36C95B751}" type="parTrans" cxnId="{5EB68D29-D2B1-45CA-B8CC-6971816A0917}">
      <dgm:prSet/>
      <dgm:spPr/>
      <dgm:t>
        <a:bodyPr/>
        <a:lstStyle/>
        <a:p>
          <a:endParaRPr lang="ru-RU"/>
        </a:p>
      </dgm:t>
    </dgm:pt>
    <dgm:pt modelId="{C0BA65D0-FC15-4C10-84D1-DF9E31BEB4E3}" type="sibTrans" cxnId="{5EB68D29-D2B1-45CA-B8CC-6971816A0917}">
      <dgm:prSet/>
      <dgm:spPr/>
      <dgm:t>
        <a:bodyPr/>
        <a:lstStyle/>
        <a:p>
          <a:endParaRPr lang="ru-RU"/>
        </a:p>
      </dgm:t>
    </dgm:pt>
    <dgm:pt modelId="{AC5A30A5-14F0-4874-9CEF-A5F848539BA8}">
      <dgm:prSet/>
      <dgm:spPr/>
      <dgm:t>
        <a:bodyPr/>
        <a:lstStyle/>
        <a:p>
          <a:r>
            <a:rPr lang="ru-RU" dirty="0" smtClean="0"/>
            <a:t>Цель 3-го уровня</a:t>
          </a:r>
          <a:endParaRPr lang="ru-RU" dirty="0"/>
        </a:p>
      </dgm:t>
    </dgm:pt>
    <dgm:pt modelId="{E9C2955B-0F92-402B-9BB9-66732761AC1B}" type="parTrans" cxnId="{EA86D567-06BD-4F84-9FE2-2B48AA9E5CD8}">
      <dgm:prSet/>
      <dgm:spPr/>
      <dgm:t>
        <a:bodyPr/>
        <a:lstStyle/>
        <a:p>
          <a:endParaRPr lang="ru-RU"/>
        </a:p>
      </dgm:t>
    </dgm:pt>
    <dgm:pt modelId="{C6EEECD1-E548-40EB-95B7-EB9527CD68CB}" type="sibTrans" cxnId="{EA86D567-06BD-4F84-9FE2-2B48AA9E5CD8}">
      <dgm:prSet/>
      <dgm:spPr/>
      <dgm:t>
        <a:bodyPr/>
        <a:lstStyle/>
        <a:p>
          <a:endParaRPr lang="ru-RU"/>
        </a:p>
      </dgm:t>
    </dgm:pt>
    <dgm:pt modelId="{F95F2354-3B94-49B1-8218-5E627D2F9EC1}">
      <dgm:prSet/>
      <dgm:spPr/>
      <dgm:t>
        <a:bodyPr/>
        <a:lstStyle/>
        <a:p>
          <a:r>
            <a:rPr lang="ru-RU" dirty="0" smtClean="0"/>
            <a:t>Цель 3-го уровня</a:t>
          </a:r>
          <a:endParaRPr lang="ru-RU" dirty="0"/>
        </a:p>
      </dgm:t>
    </dgm:pt>
    <dgm:pt modelId="{1B1EFFF2-4F1E-4339-84E8-52E0E06920F9}" type="parTrans" cxnId="{79054F8C-BF77-4C10-8E14-B166A7F35E67}">
      <dgm:prSet/>
      <dgm:spPr/>
      <dgm:t>
        <a:bodyPr/>
        <a:lstStyle/>
        <a:p>
          <a:endParaRPr lang="ru-RU"/>
        </a:p>
      </dgm:t>
    </dgm:pt>
    <dgm:pt modelId="{AA90CE63-0553-4298-AB2E-C318DFAAEA21}" type="sibTrans" cxnId="{79054F8C-BF77-4C10-8E14-B166A7F35E67}">
      <dgm:prSet/>
      <dgm:spPr/>
      <dgm:t>
        <a:bodyPr/>
        <a:lstStyle/>
        <a:p>
          <a:endParaRPr lang="ru-RU"/>
        </a:p>
      </dgm:t>
    </dgm:pt>
    <dgm:pt modelId="{2EB41C59-BB71-49B7-AB22-8978F097B7F7}">
      <dgm:prSet phldrT="[Текст]"/>
      <dgm:spPr/>
      <dgm:t>
        <a:bodyPr/>
        <a:lstStyle/>
        <a:p>
          <a:r>
            <a:rPr lang="ru-RU" dirty="0" smtClean="0"/>
            <a:t>Цель 1-го уровня</a:t>
          </a:r>
          <a:endParaRPr lang="ru-RU" dirty="0"/>
        </a:p>
      </dgm:t>
    </dgm:pt>
    <dgm:pt modelId="{9A2967C6-1740-40FF-8EC3-00F70A9F0808}" type="sibTrans" cxnId="{63BAEE44-8008-4811-9FF4-928B9E4F9CFE}">
      <dgm:prSet/>
      <dgm:spPr/>
      <dgm:t>
        <a:bodyPr/>
        <a:lstStyle/>
        <a:p>
          <a:endParaRPr lang="ru-RU"/>
        </a:p>
      </dgm:t>
    </dgm:pt>
    <dgm:pt modelId="{885F3008-C3A3-49BE-A863-767900D71320}" type="parTrans" cxnId="{63BAEE44-8008-4811-9FF4-928B9E4F9CFE}">
      <dgm:prSet/>
      <dgm:spPr/>
      <dgm:t>
        <a:bodyPr/>
        <a:lstStyle/>
        <a:p>
          <a:endParaRPr lang="ru-RU"/>
        </a:p>
      </dgm:t>
    </dgm:pt>
    <dgm:pt modelId="{1E487DEE-084E-459F-AC7D-646C8BE4D9AD}">
      <dgm:prSet phldrT="[Текст]"/>
      <dgm:spPr/>
      <dgm:t>
        <a:bodyPr/>
        <a:lstStyle/>
        <a:p>
          <a:r>
            <a:rPr lang="ru-RU" dirty="0" smtClean="0"/>
            <a:t>Цель 4-го уровня</a:t>
          </a:r>
          <a:endParaRPr lang="ru-RU" dirty="0"/>
        </a:p>
      </dgm:t>
    </dgm:pt>
    <dgm:pt modelId="{5D0F378F-ECA3-4243-A841-17474C628B1E}" type="parTrans" cxnId="{8F885D49-366E-421A-9BB5-B6350265683D}">
      <dgm:prSet/>
      <dgm:spPr/>
      <dgm:t>
        <a:bodyPr/>
        <a:lstStyle/>
        <a:p>
          <a:endParaRPr lang="ru-RU"/>
        </a:p>
      </dgm:t>
    </dgm:pt>
    <dgm:pt modelId="{8F6C8631-DB80-4B46-AD4F-22BBC783A729}" type="sibTrans" cxnId="{8F885D49-366E-421A-9BB5-B6350265683D}">
      <dgm:prSet/>
      <dgm:spPr/>
      <dgm:t>
        <a:bodyPr/>
        <a:lstStyle/>
        <a:p>
          <a:endParaRPr lang="ru-RU"/>
        </a:p>
      </dgm:t>
    </dgm:pt>
    <dgm:pt modelId="{DF996D18-79C6-454F-8BA1-96B4BDE4E22F}">
      <dgm:prSet phldrT="[Текст]"/>
      <dgm:spPr/>
      <dgm:t>
        <a:bodyPr/>
        <a:lstStyle/>
        <a:p>
          <a:r>
            <a:rPr lang="ru-RU" dirty="0" smtClean="0"/>
            <a:t>Цель 4-го уровня</a:t>
          </a:r>
          <a:endParaRPr lang="ru-RU" dirty="0"/>
        </a:p>
      </dgm:t>
    </dgm:pt>
    <dgm:pt modelId="{8195F400-857B-456F-9A5E-C805406507DB}" type="parTrans" cxnId="{4D21B74F-E5E7-4C7F-B896-626599881E4F}">
      <dgm:prSet/>
      <dgm:spPr/>
      <dgm:t>
        <a:bodyPr/>
        <a:lstStyle/>
        <a:p>
          <a:endParaRPr lang="ru-RU"/>
        </a:p>
      </dgm:t>
    </dgm:pt>
    <dgm:pt modelId="{D07F47C2-310F-4F68-9EBA-7A11E2565CC6}" type="sibTrans" cxnId="{4D21B74F-E5E7-4C7F-B896-626599881E4F}">
      <dgm:prSet/>
      <dgm:spPr/>
      <dgm:t>
        <a:bodyPr/>
        <a:lstStyle/>
        <a:p>
          <a:endParaRPr lang="ru-RU"/>
        </a:p>
      </dgm:t>
    </dgm:pt>
    <dgm:pt modelId="{BD6B274C-8242-448D-A6A7-C290409CDE46}">
      <dgm:prSet/>
      <dgm:spPr/>
      <dgm:t>
        <a:bodyPr/>
        <a:lstStyle/>
        <a:p>
          <a:r>
            <a:rPr lang="ru-RU" dirty="0" smtClean="0"/>
            <a:t>Цель 5-го уровня</a:t>
          </a:r>
          <a:endParaRPr lang="ru-RU" dirty="0"/>
        </a:p>
      </dgm:t>
    </dgm:pt>
    <dgm:pt modelId="{EF3F8F4D-3CD3-4E47-845C-B8D9847722F2}" type="parTrans" cxnId="{1E1C17A4-99C6-4BF1-AB9E-F5C38BF5C795}">
      <dgm:prSet/>
      <dgm:spPr/>
      <dgm:t>
        <a:bodyPr/>
        <a:lstStyle/>
        <a:p>
          <a:endParaRPr lang="ru-RU"/>
        </a:p>
      </dgm:t>
    </dgm:pt>
    <dgm:pt modelId="{21C745DA-7347-4855-9611-0AE4B653BA7E}" type="sibTrans" cxnId="{1E1C17A4-99C6-4BF1-AB9E-F5C38BF5C795}">
      <dgm:prSet/>
      <dgm:spPr/>
      <dgm:t>
        <a:bodyPr/>
        <a:lstStyle/>
        <a:p>
          <a:endParaRPr lang="ru-RU"/>
        </a:p>
      </dgm:t>
    </dgm:pt>
    <dgm:pt modelId="{6739F0F9-021B-45E4-986D-6E728967F065}">
      <dgm:prSet/>
      <dgm:spPr/>
      <dgm:t>
        <a:bodyPr/>
        <a:lstStyle/>
        <a:p>
          <a:r>
            <a:rPr lang="ru-RU" dirty="0" smtClean="0"/>
            <a:t>Цель 5-го уровня</a:t>
          </a:r>
          <a:endParaRPr lang="ru-RU" dirty="0"/>
        </a:p>
      </dgm:t>
    </dgm:pt>
    <dgm:pt modelId="{E0EEC36D-76E4-41F3-9207-4A3F62C57FD6}" type="parTrans" cxnId="{92C4C7D9-8A21-4C67-800C-D6E02E581FFD}">
      <dgm:prSet/>
      <dgm:spPr/>
      <dgm:t>
        <a:bodyPr/>
        <a:lstStyle/>
        <a:p>
          <a:endParaRPr lang="ru-RU"/>
        </a:p>
      </dgm:t>
    </dgm:pt>
    <dgm:pt modelId="{51B4002D-C032-43D3-9C3D-4347FD352DBC}" type="sibTrans" cxnId="{92C4C7D9-8A21-4C67-800C-D6E02E581FFD}">
      <dgm:prSet/>
      <dgm:spPr/>
      <dgm:t>
        <a:bodyPr/>
        <a:lstStyle/>
        <a:p>
          <a:endParaRPr lang="ru-RU"/>
        </a:p>
      </dgm:t>
    </dgm:pt>
    <dgm:pt modelId="{33750731-F2F2-436B-894B-CEF067044F1E}">
      <dgm:prSet phldrT="[Текст]"/>
      <dgm:spPr/>
      <dgm:t>
        <a:bodyPr/>
        <a:lstStyle/>
        <a:p>
          <a:r>
            <a:rPr lang="ru-RU" dirty="0" smtClean="0"/>
            <a:t>Цель 5-го уровня</a:t>
          </a:r>
          <a:endParaRPr lang="ru-RU" dirty="0"/>
        </a:p>
      </dgm:t>
    </dgm:pt>
    <dgm:pt modelId="{CA7269EE-3AEB-401A-9A5B-4242C18E3619}" type="parTrans" cxnId="{868A8B58-2148-467A-9FF1-6CD45861D6C6}">
      <dgm:prSet/>
      <dgm:spPr/>
      <dgm:t>
        <a:bodyPr/>
        <a:lstStyle/>
        <a:p>
          <a:endParaRPr lang="ru-RU"/>
        </a:p>
      </dgm:t>
    </dgm:pt>
    <dgm:pt modelId="{033CD2EF-0640-45CC-853B-DCCE48573788}" type="sibTrans" cxnId="{868A8B58-2148-467A-9FF1-6CD45861D6C6}">
      <dgm:prSet/>
      <dgm:spPr/>
      <dgm:t>
        <a:bodyPr/>
        <a:lstStyle/>
        <a:p>
          <a:endParaRPr lang="ru-RU"/>
        </a:p>
      </dgm:t>
    </dgm:pt>
    <dgm:pt modelId="{7166A444-03D2-4DB0-B9B9-EEE60D65C3EE}">
      <dgm:prSet/>
      <dgm:spPr/>
      <dgm:t>
        <a:bodyPr/>
        <a:lstStyle/>
        <a:p>
          <a:r>
            <a:rPr lang="ru-RU" dirty="0" smtClean="0"/>
            <a:t>Цель 5-го уровня</a:t>
          </a:r>
          <a:endParaRPr lang="ru-RU" dirty="0"/>
        </a:p>
      </dgm:t>
    </dgm:pt>
    <dgm:pt modelId="{2162434B-67F7-4FC2-995D-1A287E75C01C}" type="parTrans" cxnId="{9001BC50-2255-4867-900D-FD2D6E6AC25E}">
      <dgm:prSet/>
      <dgm:spPr/>
      <dgm:t>
        <a:bodyPr/>
        <a:lstStyle/>
        <a:p>
          <a:endParaRPr lang="ru-RU"/>
        </a:p>
      </dgm:t>
    </dgm:pt>
    <dgm:pt modelId="{35A73A84-F137-4D4B-95AB-72D553F46800}" type="sibTrans" cxnId="{9001BC50-2255-4867-900D-FD2D6E6AC25E}">
      <dgm:prSet/>
      <dgm:spPr/>
      <dgm:t>
        <a:bodyPr/>
        <a:lstStyle/>
        <a:p>
          <a:endParaRPr lang="ru-RU"/>
        </a:p>
      </dgm:t>
    </dgm:pt>
    <dgm:pt modelId="{1B525BD6-246D-45DB-9B18-E354B8B62E76}">
      <dgm:prSet/>
      <dgm:spPr/>
      <dgm:t>
        <a:bodyPr/>
        <a:lstStyle/>
        <a:p>
          <a:r>
            <a:rPr lang="ru-RU" dirty="0" smtClean="0"/>
            <a:t>Цель 5-го уровня</a:t>
          </a:r>
          <a:endParaRPr lang="ru-RU" dirty="0"/>
        </a:p>
      </dgm:t>
    </dgm:pt>
    <dgm:pt modelId="{4A239E3B-7DEE-4508-B193-96DECD745C05}" type="parTrans" cxnId="{587742A0-DCA6-418D-A497-B547B8BA59D3}">
      <dgm:prSet/>
      <dgm:spPr/>
      <dgm:t>
        <a:bodyPr/>
        <a:lstStyle/>
        <a:p>
          <a:endParaRPr lang="ru-RU"/>
        </a:p>
      </dgm:t>
    </dgm:pt>
    <dgm:pt modelId="{B022E5F1-7824-4A5E-B366-A6608B0E3509}" type="sibTrans" cxnId="{587742A0-DCA6-418D-A497-B547B8BA59D3}">
      <dgm:prSet/>
      <dgm:spPr/>
      <dgm:t>
        <a:bodyPr/>
        <a:lstStyle/>
        <a:p>
          <a:endParaRPr lang="ru-RU"/>
        </a:p>
      </dgm:t>
    </dgm:pt>
    <dgm:pt modelId="{75FE8B1A-3B34-496F-9714-FF8EE9747951}">
      <dgm:prSet phldrT="[Текст]"/>
      <dgm:spPr/>
      <dgm:t>
        <a:bodyPr/>
        <a:lstStyle/>
        <a:p>
          <a:r>
            <a:rPr lang="ru-RU" dirty="0" smtClean="0"/>
            <a:t>Цель 4-го уровня</a:t>
          </a:r>
          <a:endParaRPr lang="ru-RU" dirty="0"/>
        </a:p>
      </dgm:t>
    </dgm:pt>
    <dgm:pt modelId="{9D8BBBB1-BA1D-45B6-AB63-BA93BD782A9F}" type="sibTrans" cxnId="{7DA38523-D974-4B8E-9254-48A08C7D4342}">
      <dgm:prSet/>
      <dgm:spPr/>
      <dgm:t>
        <a:bodyPr/>
        <a:lstStyle/>
        <a:p>
          <a:endParaRPr lang="ru-RU"/>
        </a:p>
      </dgm:t>
    </dgm:pt>
    <dgm:pt modelId="{8C954F6A-0194-4DB8-9B8C-C77A58F7EDE7}" type="parTrans" cxnId="{7DA38523-D974-4B8E-9254-48A08C7D4342}">
      <dgm:prSet/>
      <dgm:spPr/>
      <dgm:t>
        <a:bodyPr/>
        <a:lstStyle/>
        <a:p>
          <a:endParaRPr lang="ru-RU"/>
        </a:p>
      </dgm:t>
    </dgm:pt>
    <dgm:pt modelId="{F6215F0C-D0D3-4DE3-BDC8-E32C9D3D0C14}" type="pres">
      <dgm:prSet presAssocID="{4AF82FE7-ABBF-4CD9-95D1-2ADB824BBDA6}" presName="hierChild1" presStyleCnt="0">
        <dgm:presLayoutVars>
          <dgm:chPref val="1"/>
          <dgm:dir/>
          <dgm:animOne val="branch"/>
          <dgm:animLvl val="lvl"/>
          <dgm:resizeHandles/>
        </dgm:presLayoutVars>
      </dgm:prSet>
      <dgm:spPr/>
      <dgm:t>
        <a:bodyPr/>
        <a:lstStyle/>
        <a:p>
          <a:endParaRPr lang="ru-RU"/>
        </a:p>
      </dgm:t>
    </dgm:pt>
    <dgm:pt modelId="{FB2C2DC5-3108-4D86-A348-E70A7EB9750D}" type="pres">
      <dgm:prSet presAssocID="{D0EF1A33-26AC-46C3-B4D2-70A3ED9F3315}" presName="hierRoot1" presStyleCnt="0"/>
      <dgm:spPr/>
    </dgm:pt>
    <dgm:pt modelId="{93D121D0-1DE6-4010-88C2-77EEEE270171}" type="pres">
      <dgm:prSet presAssocID="{D0EF1A33-26AC-46C3-B4D2-70A3ED9F3315}" presName="composite" presStyleCnt="0"/>
      <dgm:spPr/>
    </dgm:pt>
    <dgm:pt modelId="{B2C68454-2697-4681-89E1-5B106DCEC633}" type="pres">
      <dgm:prSet presAssocID="{D0EF1A33-26AC-46C3-B4D2-70A3ED9F3315}" presName="background" presStyleLbl="node0" presStyleIdx="0" presStyleCnt="1"/>
      <dgm:spPr/>
    </dgm:pt>
    <dgm:pt modelId="{B24DC090-B403-478E-8869-40EDA3E53EBF}" type="pres">
      <dgm:prSet presAssocID="{D0EF1A33-26AC-46C3-B4D2-70A3ED9F3315}" presName="text" presStyleLbl="fgAcc0" presStyleIdx="0" presStyleCnt="1">
        <dgm:presLayoutVars>
          <dgm:chPref val="3"/>
        </dgm:presLayoutVars>
      </dgm:prSet>
      <dgm:spPr/>
      <dgm:t>
        <a:bodyPr/>
        <a:lstStyle/>
        <a:p>
          <a:endParaRPr lang="ru-RU"/>
        </a:p>
      </dgm:t>
    </dgm:pt>
    <dgm:pt modelId="{9D9F2F8F-C5DF-44F9-923B-8D53BEFAB9EF}" type="pres">
      <dgm:prSet presAssocID="{D0EF1A33-26AC-46C3-B4D2-70A3ED9F3315}" presName="hierChild2" presStyleCnt="0"/>
      <dgm:spPr/>
    </dgm:pt>
    <dgm:pt modelId="{5F0558FF-EAA9-4A7B-AD18-76F846DBCB4C}" type="pres">
      <dgm:prSet presAssocID="{15B02228-D2F5-4B6B-A44D-20EE0AF5C262}" presName="Name10" presStyleLbl="parChTrans1D2" presStyleIdx="0" presStyleCnt="2"/>
      <dgm:spPr/>
      <dgm:t>
        <a:bodyPr/>
        <a:lstStyle/>
        <a:p>
          <a:endParaRPr lang="ru-RU"/>
        </a:p>
      </dgm:t>
    </dgm:pt>
    <dgm:pt modelId="{2FB8C177-DF15-4FAA-A569-3F3FBD7A0431}" type="pres">
      <dgm:prSet presAssocID="{47E5082B-5EFF-4001-BA51-7B599F53480E}" presName="hierRoot2" presStyleCnt="0"/>
      <dgm:spPr/>
    </dgm:pt>
    <dgm:pt modelId="{B0255B6B-D44B-4F61-BBFA-41465392352D}" type="pres">
      <dgm:prSet presAssocID="{47E5082B-5EFF-4001-BA51-7B599F53480E}" presName="composite2" presStyleCnt="0"/>
      <dgm:spPr/>
    </dgm:pt>
    <dgm:pt modelId="{8E2D0E7B-A7CC-4905-B98E-6457132CA1EC}" type="pres">
      <dgm:prSet presAssocID="{47E5082B-5EFF-4001-BA51-7B599F53480E}" presName="background2" presStyleLbl="node2" presStyleIdx="0" presStyleCnt="2"/>
      <dgm:spPr/>
    </dgm:pt>
    <dgm:pt modelId="{2F476C8B-06C5-49F9-999E-EE11548D040A}" type="pres">
      <dgm:prSet presAssocID="{47E5082B-5EFF-4001-BA51-7B599F53480E}" presName="text2" presStyleLbl="fgAcc2" presStyleIdx="0" presStyleCnt="2">
        <dgm:presLayoutVars>
          <dgm:chPref val="3"/>
        </dgm:presLayoutVars>
      </dgm:prSet>
      <dgm:spPr/>
      <dgm:t>
        <a:bodyPr/>
        <a:lstStyle/>
        <a:p>
          <a:endParaRPr lang="ru-RU"/>
        </a:p>
      </dgm:t>
    </dgm:pt>
    <dgm:pt modelId="{205A152E-76C0-4E22-A2AC-F22267FE2759}" type="pres">
      <dgm:prSet presAssocID="{47E5082B-5EFF-4001-BA51-7B599F53480E}" presName="hierChild3" presStyleCnt="0"/>
      <dgm:spPr/>
    </dgm:pt>
    <dgm:pt modelId="{CDFDB544-4197-4898-BCB7-CC3692A70A2E}" type="pres">
      <dgm:prSet presAssocID="{8CD4425C-049C-4581-BEA6-CD962E1E3B45}" presName="Name17" presStyleLbl="parChTrans1D3" presStyleIdx="0" presStyleCnt="2"/>
      <dgm:spPr/>
      <dgm:t>
        <a:bodyPr/>
        <a:lstStyle/>
        <a:p>
          <a:endParaRPr lang="ru-RU"/>
        </a:p>
      </dgm:t>
    </dgm:pt>
    <dgm:pt modelId="{9F5EBFAC-DF7B-4148-8ECE-23720D1C95EC}" type="pres">
      <dgm:prSet presAssocID="{4BF859B8-1871-454B-A746-FFEC9A5A7F73}" presName="hierRoot3" presStyleCnt="0"/>
      <dgm:spPr/>
    </dgm:pt>
    <dgm:pt modelId="{A9110141-2E76-4D23-9727-607EFE496967}" type="pres">
      <dgm:prSet presAssocID="{4BF859B8-1871-454B-A746-FFEC9A5A7F73}" presName="composite3" presStyleCnt="0"/>
      <dgm:spPr/>
    </dgm:pt>
    <dgm:pt modelId="{74E1070E-4097-44B0-B923-1B8F430CEEEC}" type="pres">
      <dgm:prSet presAssocID="{4BF859B8-1871-454B-A746-FFEC9A5A7F73}" presName="background3" presStyleLbl="node3" presStyleIdx="0" presStyleCnt="2"/>
      <dgm:spPr/>
    </dgm:pt>
    <dgm:pt modelId="{5154AD92-B1A3-4CBB-8E62-A74722C9FFD3}" type="pres">
      <dgm:prSet presAssocID="{4BF859B8-1871-454B-A746-FFEC9A5A7F73}" presName="text3" presStyleLbl="fgAcc3" presStyleIdx="0" presStyleCnt="2">
        <dgm:presLayoutVars>
          <dgm:chPref val="3"/>
        </dgm:presLayoutVars>
      </dgm:prSet>
      <dgm:spPr/>
      <dgm:t>
        <a:bodyPr/>
        <a:lstStyle/>
        <a:p>
          <a:endParaRPr lang="ru-RU"/>
        </a:p>
      </dgm:t>
    </dgm:pt>
    <dgm:pt modelId="{F9A0919A-BED6-4C72-8AF3-B4723C08BBBC}" type="pres">
      <dgm:prSet presAssocID="{4BF859B8-1871-454B-A746-FFEC9A5A7F73}" presName="hierChild4" presStyleCnt="0"/>
      <dgm:spPr/>
    </dgm:pt>
    <dgm:pt modelId="{BDE2FED5-97E4-4A6F-B1D9-B63E359589C1}" type="pres">
      <dgm:prSet presAssocID="{FA25A806-722E-4A83-95A6-6BC36C95B751}" presName="Name17" presStyleLbl="parChTrans1D3" presStyleIdx="1" presStyleCnt="2"/>
      <dgm:spPr/>
      <dgm:t>
        <a:bodyPr/>
        <a:lstStyle/>
        <a:p>
          <a:endParaRPr lang="ru-RU"/>
        </a:p>
      </dgm:t>
    </dgm:pt>
    <dgm:pt modelId="{0A49625E-EBBF-4D1E-9043-93F7BF01802B}" type="pres">
      <dgm:prSet presAssocID="{ED4A7EE5-91F0-4A39-8E80-62E886688BE2}" presName="hierRoot3" presStyleCnt="0"/>
      <dgm:spPr/>
    </dgm:pt>
    <dgm:pt modelId="{DB546D67-81BF-497C-9AA1-955B7D04948D}" type="pres">
      <dgm:prSet presAssocID="{ED4A7EE5-91F0-4A39-8E80-62E886688BE2}" presName="composite3" presStyleCnt="0"/>
      <dgm:spPr/>
    </dgm:pt>
    <dgm:pt modelId="{9A31F2FB-8ABB-489C-8317-34111F397D0D}" type="pres">
      <dgm:prSet presAssocID="{ED4A7EE5-91F0-4A39-8E80-62E886688BE2}" presName="background3" presStyleLbl="node3" presStyleIdx="1" presStyleCnt="2"/>
      <dgm:spPr/>
    </dgm:pt>
    <dgm:pt modelId="{B75AB099-0E5B-4ECA-AA62-EF13B825A1DE}" type="pres">
      <dgm:prSet presAssocID="{ED4A7EE5-91F0-4A39-8E80-62E886688BE2}" presName="text3" presStyleLbl="fgAcc3" presStyleIdx="1" presStyleCnt="2">
        <dgm:presLayoutVars>
          <dgm:chPref val="3"/>
        </dgm:presLayoutVars>
      </dgm:prSet>
      <dgm:spPr/>
      <dgm:t>
        <a:bodyPr/>
        <a:lstStyle/>
        <a:p>
          <a:endParaRPr lang="ru-RU"/>
        </a:p>
      </dgm:t>
    </dgm:pt>
    <dgm:pt modelId="{63FA6A87-3B51-46CA-B429-AA84942292B7}" type="pres">
      <dgm:prSet presAssocID="{ED4A7EE5-91F0-4A39-8E80-62E886688BE2}" presName="hierChild4" presStyleCnt="0"/>
      <dgm:spPr/>
    </dgm:pt>
    <dgm:pt modelId="{B5390063-270A-4C03-8654-96D3836C75CE}" type="pres">
      <dgm:prSet presAssocID="{E9C2955B-0F92-402B-9BB9-66732761AC1B}" presName="Name23" presStyleLbl="parChTrans1D4" presStyleIdx="0" presStyleCnt="10"/>
      <dgm:spPr/>
      <dgm:t>
        <a:bodyPr/>
        <a:lstStyle/>
        <a:p>
          <a:endParaRPr lang="ru-RU"/>
        </a:p>
      </dgm:t>
    </dgm:pt>
    <dgm:pt modelId="{2899AC49-4DAF-47EA-9EE0-9103370ECF72}" type="pres">
      <dgm:prSet presAssocID="{AC5A30A5-14F0-4874-9CEF-A5F848539BA8}" presName="hierRoot4" presStyleCnt="0"/>
      <dgm:spPr/>
    </dgm:pt>
    <dgm:pt modelId="{B87FBFEA-9B9A-4104-88D1-15A956565703}" type="pres">
      <dgm:prSet presAssocID="{AC5A30A5-14F0-4874-9CEF-A5F848539BA8}" presName="composite4" presStyleCnt="0"/>
      <dgm:spPr/>
    </dgm:pt>
    <dgm:pt modelId="{A22FD68F-F4AC-440E-A129-D97E028E7AC0}" type="pres">
      <dgm:prSet presAssocID="{AC5A30A5-14F0-4874-9CEF-A5F848539BA8}" presName="background4" presStyleLbl="node4" presStyleIdx="0" presStyleCnt="10"/>
      <dgm:spPr/>
    </dgm:pt>
    <dgm:pt modelId="{1B3BEC26-64EC-4002-8CA5-64D80D4E4AE4}" type="pres">
      <dgm:prSet presAssocID="{AC5A30A5-14F0-4874-9CEF-A5F848539BA8}" presName="text4" presStyleLbl="fgAcc4" presStyleIdx="0" presStyleCnt="10">
        <dgm:presLayoutVars>
          <dgm:chPref val="3"/>
        </dgm:presLayoutVars>
      </dgm:prSet>
      <dgm:spPr/>
      <dgm:t>
        <a:bodyPr/>
        <a:lstStyle/>
        <a:p>
          <a:endParaRPr lang="ru-RU"/>
        </a:p>
      </dgm:t>
    </dgm:pt>
    <dgm:pt modelId="{DD01D4D0-9358-4E32-9A55-FB00F3677429}" type="pres">
      <dgm:prSet presAssocID="{AC5A30A5-14F0-4874-9CEF-A5F848539BA8}" presName="hierChild5" presStyleCnt="0"/>
      <dgm:spPr/>
    </dgm:pt>
    <dgm:pt modelId="{26752224-DB42-42DF-BE3B-484D0EC64278}" type="pres">
      <dgm:prSet presAssocID="{5D0F378F-ECA3-4243-A841-17474C628B1E}" presName="Name23" presStyleLbl="parChTrans1D4" presStyleIdx="1" presStyleCnt="10"/>
      <dgm:spPr/>
      <dgm:t>
        <a:bodyPr/>
        <a:lstStyle/>
        <a:p>
          <a:endParaRPr lang="ru-RU"/>
        </a:p>
      </dgm:t>
    </dgm:pt>
    <dgm:pt modelId="{8370B9B7-17D1-4D40-92F5-E9C31A80F152}" type="pres">
      <dgm:prSet presAssocID="{1E487DEE-084E-459F-AC7D-646C8BE4D9AD}" presName="hierRoot4" presStyleCnt="0"/>
      <dgm:spPr/>
    </dgm:pt>
    <dgm:pt modelId="{706D618A-2FC0-47AE-A4A0-10183F016F2C}" type="pres">
      <dgm:prSet presAssocID="{1E487DEE-084E-459F-AC7D-646C8BE4D9AD}" presName="composite4" presStyleCnt="0"/>
      <dgm:spPr/>
    </dgm:pt>
    <dgm:pt modelId="{2D3EF055-E496-4621-9D20-DC88FE8412F1}" type="pres">
      <dgm:prSet presAssocID="{1E487DEE-084E-459F-AC7D-646C8BE4D9AD}" presName="background4" presStyleLbl="node4" presStyleIdx="1" presStyleCnt="10"/>
      <dgm:spPr/>
    </dgm:pt>
    <dgm:pt modelId="{44B656E7-327C-4F77-A8E8-6D5CCECDFE2F}" type="pres">
      <dgm:prSet presAssocID="{1E487DEE-084E-459F-AC7D-646C8BE4D9AD}" presName="text4" presStyleLbl="fgAcc4" presStyleIdx="1" presStyleCnt="10">
        <dgm:presLayoutVars>
          <dgm:chPref val="3"/>
        </dgm:presLayoutVars>
      </dgm:prSet>
      <dgm:spPr/>
      <dgm:t>
        <a:bodyPr/>
        <a:lstStyle/>
        <a:p>
          <a:endParaRPr lang="ru-RU"/>
        </a:p>
      </dgm:t>
    </dgm:pt>
    <dgm:pt modelId="{DA7A057E-9082-4F92-BAC7-BCFEEFFC53F4}" type="pres">
      <dgm:prSet presAssocID="{1E487DEE-084E-459F-AC7D-646C8BE4D9AD}" presName="hierChild5" presStyleCnt="0"/>
      <dgm:spPr/>
    </dgm:pt>
    <dgm:pt modelId="{394B4CF5-C498-4EB1-AC81-0036B0CBC937}" type="pres">
      <dgm:prSet presAssocID="{CA7269EE-3AEB-401A-9A5B-4242C18E3619}" presName="Name23" presStyleLbl="parChTrans1D4" presStyleIdx="2" presStyleCnt="10"/>
      <dgm:spPr/>
      <dgm:t>
        <a:bodyPr/>
        <a:lstStyle/>
        <a:p>
          <a:endParaRPr lang="ru-RU"/>
        </a:p>
      </dgm:t>
    </dgm:pt>
    <dgm:pt modelId="{F6E6286D-6025-46C5-8627-A497E1AB7AC2}" type="pres">
      <dgm:prSet presAssocID="{33750731-F2F2-436B-894B-CEF067044F1E}" presName="hierRoot4" presStyleCnt="0"/>
      <dgm:spPr/>
    </dgm:pt>
    <dgm:pt modelId="{1C0F0CC6-E1AB-43D2-9069-C84A199C8C9C}" type="pres">
      <dgm:prSet presAssocID="{33750731-F2F2-436B-894B-CEF067044F1E}" presName="composite4" presStyleCnt="0"/>
      <dgm:spPr/>
    </dgm:pt>
    <dgm:pt modelId="{94BD23E0-08F7-47EF-9726-9D6DC65C0917}" type="pres">
      <dgm:prSet presAssocID="{33750731-F2F2-436B-894B-CEF067044F1E}" presName="background4" presStyleLbl="node4" presStyleIdx="2" presStyleCnt="10"/>
      <dgm:spPr/>
    </dgm:pt>
    <dgm:pt modelId="{08451220-7EC5-454F-A752-6917C576A64F}" type="pres">
      <dgm:prSet presAssocID="{33750731-F2F2-436B-894B-CEF067044F1E}" presName="text4" presStyleLbl="fgAcc4" presStyleIdx="2" presStyleCnt="10">
        <dgm:presLayoutVars>
          <dgm:chPref val="3"/>
        </dgm:presLayoutVars>
      </dgm:prSet>
      <dgm:spPr/>
      <dgm:t>
        <a:bodyPr/>
        <a:lstStyle/>
        <a:p>
          <a:endParaRPr lang="ru-RU"/>
        </a:p>
      </dgm:t>
    </dgm:pt>
    <dgm:pt modelId="{7D2C08FA-8350-4113-ADA9-6C779ABD76F5}" type="pres">
      <dgm:prSet presAssocID="{33750731-F2F2-436B-894B-CEF067044F1E}" presName="hierChild5" presStyleCnt="0"/>
      <dgm:spPr/>
    </dgm:pt>
    <dgm:pt modelId="{EAB20A5C-7C98-48C6-AF62-C3328048F204}" type="pres">
      <dgm:prSet presAssocID="{2162434B-67F7-4FC2-995D-1A287E75C01C}" presName="Name23" presStyleLbl="parChTrans1D4" presStyleIdx="3" presStyleCnt="10"/>
      <dgm:spPr/>
      <dgm:t>
        <a:bodyPr/>
        <a:lstStyle/>
        <a:p>
          <a:endParaRPr lang="ru-RU"/>
        </a:p>
      </dgm:t>
    </dgm:pt>
    <dgm:pt modelId="{B990BC4A-B606-467A-A1D1-B1020479F7F6}" type="pres">
      <dgm:prSet presAssocID="{7166A444-03D2-4DB0-B9B9-EEE60D65C3EE}" presName="hierRoot4" presStyleCnt="0"/>
      <dgm:spPr/>
    </dgm:pt>
    <dgm:pt modelId="{4DFE10EB-DC21-4BB4-B6B7-2A86AE989FC7}" type="pres">
      <dgm:prSet presAssocID="{7166A444-03D2-4DB0-B9B9-EEE60D65C3EE}" presName="composite4" presStyleCnt="0"/>
      <dgm:spPr/>
    </dgm:pt>
    <dgm:pt modelId="{A04B3630-CE8A-43D7-81A2-86EDDB8A94D5}" type="pres">
      <dgm:prSet presAssocID="{7166A444-03D2-4DB0-B9B9-EEE60D65C3EE}" presName="background4" presStyleLbl="node4" presStyleIdx="3" presStyleCnt="10"/>
      <dgm:spPr/>
    </dgm:pt>
    <dgm:pt modelId="{73D9B906-5323-4387-B46B-AFA99F4C04F6}" type="pres">
      <dgm:prSet presAssocID="{7166A444-03D2-4DB0-B9B9-EEE60D65C3EE}" presName="text4" presStyleLbl="fgAcc4" presStyleIdx="3" presStyleCnt="10">
        <dgm:presLayoutVars>
          <dgm:chPref val="3"/>
        </dgm:presLayoutVars>
      </dgm:prSet>
      <dgm:spPr/>
      <dgm:t>
        <a:bodyPr/>
        <a:lstStyle/>
        <a:p>
          <a:endParaRPr lang="ru-RU"/>
        </a:p>
      </dgm:t>
    </dgm:pt>
    <dgm:pt modelId="{79563312-43A4-4B76-B002-CC185EC62204}" type="pres">
      <dgm:prSet presAssocID="{7166A444-03D2-4DB0-B9B9-EEE60D65C3EE}" presName="hierChild5" presStyleCnt="0"/>
      <dgm:spPr/>
    </dgm:pt>
    <dgm:pt modelId="{CA028BD1-B27D-4936-9528-1E0173A62FFF}" type="pres">
      <dgm:prSet presAssocID="{4A239E3B-7DEE-4508-B193-96DECD745C05}" presName="Name23" presStyleLbl="parChTrans1D4" presStyleIdx="4" presStyleCnt="10"/>
      <dgm:spPr/>
      <dgm:t>
        <a:bodyPr/>
        <a:lstStyle/>
        <a:p>
          <a:endParaRPr lang="ru-RU"/>
        </a:p>
      </dgm:t>
    </dgm:pt>
    <dgm:pt modelId="{3037CB81-8A69-4368-A916-74A47F50C626}" type="pres">
      <dgm:prSet presAssocID="{1B525BD6-246D-45DB-9B18-E354B8B62E76}" presName="hierRoot4" presStyleCnt="0"/>
      <dgm:spPr/>
    </dgm:pt>
    <dgm:pt modelId="{E684B01A-93F2-47BD-8B31-11D4AFC82805}" type="pres">
      <dgm:prSet presAssocID="{1B525BD6-246D-45DB-9B18-E354B8B62E76}" presName="composite4" presStyleCnt="0"/>
      <dgm:spPr/>
    </dgm:pt>
    <dgm:pt modelId="{558C73E5-4E79-4021-9708-A02FDED57E8E}" type="pres">
      <dgm:prSet presAssocID="{1B525BD6-246D-45DB-9B18-E354B8B62E76}" presName="background4" presStyleLbl="node4" presStyleIdx="4" presStyleCnt="10"/>
      <dgm:spPr/>
    </dgm:pt>
    <dgm:pt modelId="{3F7901C5-7DDC-46E0-B9BF-6A80A2948CC4}" type="pres">
      <dgm:prSet presAssocID="{1B525BD6-246D-45DB-9B18-E354B8B62E76}" presName="text4" presStyleLbl="fgAcc4" presStyleIdx="4" presStyleCnt="10">
        <dgm:presLayoutVars>
          <dgm:chPref val="3"/>
        </dgm:presLayoutVars>
      </dgm:prSet>
      <dgm:spPr/>
      <dgm:t>
        <a:bodyPr/>
        <a:lstStyle/>
        <a:p>
          <a:endParaRPr lang="ru-RU"/>
        </a:p>
      </dgm:t>
    </dgm:pt>
    <dgm:pt modelId="{10A565DE-14F2-407C-BD92-15C79E30FAE3}" type="pres">
      <dgm:prSet presAssocID="{1B525BD6-246D-45DB-9B18-E354B8B62E76}" presName="hierChild5" presStyleCnt="0"/>
      <dgm:spPr/>
    </dgm:pt>
    <dgm:pt modelId="{77C4B051-1205-42C3-9256-6D131C36E20B}" type="pres">
      <dgm:prSet presAssocID="{8C954F6A-0194-4DB8-9B8C-C77A58F7EDE7}" presName="Name23" presStyleLbl="parChTrans1D4" presStyleIdx="5" presStyleCnt="10"/>
      <dgm:spPr/>
      <dgm:t>
        <a:bodyPr/>
        <a:lstStyle/>
        <a:p>
          <a:endParaRPr lang="ru-RU"/>
        </a:p>
      </dgm:t>
    </dgm:pt>
    <dgm:pt modelId="{27D4501E-4EA1-4757-A016-41C5089E478C}" type="pres">
      <dgm:prSet presAssocID="{75FE8B1A-3B34-496F-9714-FF8EE9747951}" presName="hierRoot4" presStyleCnt="0"/>
      <dgm:spPr/>
    </dgm:pt>
    <dgm:pt modelId="{F8FE5F0E-9C98-43DD-8CE7-384E9F6338C4}" type="pres">
      <dgm:prSet presAssocID="{75FE8B1A-3B34-496F-9714-FF8EE9747951}" presName="composite4" presStyleCnt="0"/>
      <dgm:spPr/>
    </dgm:pt>
    <dgm:pt modelId="{54568DC5-D8D7-4ECC-BD53-99EDF202699C}" type="pres">
      <dgm:prSet presAssocID="{75FE8B1A-3B34-496F-9714-FF8EE9747951}" presName="background4" presStyleLbl="node4" presStyleIdx="5" presStyleCnt="10"/>
      <dgm:spPr/>
    </dgm:pt>
    <dgm:pt modelId="{B3E95E12-4899-4794-8847-AEE17A01BCBC}" type="pres">
      <dgm:prSet presAssocID="{75FE8B1A-3B34-496F-9714-FF8EE9747951}" presName="text4" presStyleLbl="fgAcc4" presStyleIdx="5" presStyleCnt="10">
        <dgm:presLayoutVars>
          <dgm:chPref val="3"/>
        </dgm:presLayoutVars>
      </dgm:prSet>
      <dgm:spPr/>
      <dgm:t>
        <a:bodyPr/>
        <a:lstStyle/>
        <a:p>
          <a:endParaRPr lang="ru-RU"/>
        </a:p>
      </dgm:t>
    </dgm:pt>
    <dgm:pt modelId="{3D9C469D-ACD1-47B0-A7BD-24A8ED03E2CB}" type="pres">
      <dgm:prSet presAssocID="{75FE8B1A-3B34-496F-9714-FF8EE9747951}" presName="hierChild5" presStyleCnt="0"/>
      <dgm:spPr/>
    </dgm:pt>
    <dgm:pt modelId="{083EA4C2-B0E6-4E19-92AB-11D5E2F8F030}" type="pres">
      <dgm:prSet presAssocID="{8195F400-857B-456F-9A5E-C805406507DB}" presName="Name23" presStyleLbl="parChTrans1D4" presStyleIdx="6" presStyleCnt="10"/>
      <dgm:spPr/>
      <dgm:t>
        <a:bodyPr/>
        <a:lstStyle/>
        <a:p>
          <a:endParaRPr lang="ru-RU"/>
        </a:p>
      </dgm:t>
    </dgm:pt>
    <dgm:pt modelId="{6F80EC23-8603-405E-A626-C291A375AE7A}" type="pres">
      <dgm:prSet presAssocID="{DF996D18-79C6-454F-8BA1-96B4BDE4E22F}" presName="hierRoot4" presStyleCnt="0"/>
      <dgm:spPr/>
    </dgm:pt>
    <dgm:pt modelId="{69A41871-61FC-4FEA-BCC3-713A4FBDF771}" type="pres">
      <dgm:prSet presAssocID="{DF996D18-79C6-454F-8BA1-96B4BDE4E22F}" presName="composite4" presStyleCnt="0"/>
      <dgm:spPr/>
    </dgm:pt>
    <dgm:pt modelId="{1D70E644-8B2F-4BBF-8F8D-B45A11C8B28E}" type="pres">
      <dgm:prSet presAssocID="{DF996D18-79C6-454F-8BA1-96B4BDE4E22F}" presName="background4" presStyleLbl="node4" presStyleIdx="6" presStyleCnt="10"/>
      <dgm:spPr/>
    </dgm:pt>
    <dgm:pt modelId="{6BA6C93F-296B-4951-A8F8-56EAC319EB13}" type="pres">
      <dgm:prSet presAssocID="{DF996D18-79C6-454F-8BA1-96B4BDE4E22F}" presName="text4" presStyleLbl="fgAcc4" presStyleIdx="6" presStyleCnt="10">
        <dgm:presLayoutVars>
          <dgm:chPref val="3"/>
        </dgm:presLayoutVars>
      </dgm:prSet>
      <dgm:spPr/>
      <dgm:t>
        <a:bodyPr/>
        <a:lstStyle/>
        <a:p>
          <a:endParaRPr lang="ru-RU"/>
        </a:p>
      </dgm:t>
    </dgm:pt>
    <dgm:pt modelId="{9A888A8E-D7AB-491B-BB0B-019845CA0128}" type="pres">
      <dgm:prSet presAssocID="{DF996D18-79C6-454F-8BA1-96B4BDE4E22F}" presName="hierChild5" presStyleCnt="0"/>
      <dgm:spPr/>
    </dgm:pt>
    <dgm:pt modelId="{C5E39E33-E63D-4657-B679-561A56275146}" type="pres">
      <dgm:prSet presAssocID="{EF3F8F4D-3CD3-4E47-845C-B8D9847722F2}" presName="Name23" presStyleLbl="parChTrans1D4" presStyleIdx="7" presStyleCnt="10"/>
      <dgm:spPr/>
      <dgm:t>
        <a:bodyPr/>
        <a:lstStyle/>
        <a:p>
          <a:endParaRPr lang="ru-RU"/>
        </a:p>
      </dgm:t>
    </dgm:pt>
    <dgm:pt modelId="{121C237E-9707-4089-B6A3-5F13BDC91CF3}" type="pres">
      <dgm:prSet presAssocID="{BD6B274C-8242-448D-A6A7-C290409CDE46}" presName="hierRoot4" presStyleCnt="0"/>
      <dgm:spPr/>
    </dgm:pt>
    <dgm:pt modelId="{8F4F9983-0D97-4E4C-A456-1E61CB04E6A5}" type="pres">
      <dgm:prSet presAssocID="{BD6B274C-8242-448D-A6A7-C290409CDE46}" presName="composite4" presStyleCnt="0"/>
      <dgm:spPr/>
    </dgm:pt>
    <dgm:pt modelId="{127D32C7-37DC-4889-B099-23394C5405E2}" type="pres">
      <dgm:prSet presAssocID="{BD6B274C-8242-448D-A6A7-C290409CDE46}" presName="background4" presStyleLbl="node4" presStyleIdx="7" presStyleCnt="10"/>
      <dgm:spPr/>
    </dgm:pt>
    <dgm:pt modelId="{4AD60500-E648-4C07-ADF4-A0937B7BB810}" type="pres">
      <dgm:prSet presAssocID="{BD6B274C-8242-448D-A6A7-C290409CDE46}" presName="text4" presStyleLbl="fgAcc4" presStyleIdx="7" presStyleCnt="10">
        <dgm:presLayoutVars>
          <dgm:chPref val="3"/>
        </dgm:presLayoutVars>
      </dgm:prSet>
      <dgm:spPr/>
      <dgm:t>
        <a:bodyPr/>
        <a:lstStyle/>
        <a:p>
          <a:endParaRPr lang="ru-RU"/>
        </a:p>
      </dgm:t>
    </dgm:pt>
    <dgm:pt modelId="{982F64A0-D1C7-40D3-A7DC-67DA491E15D4}" type="pres">
      <dgm:prSet presAssocID="{BD6B274C-8242-448D-A6A7-C290409CDE46}" presName="hierChild5" presStyleCnt="0"/>
      <dgm:spPr/>
    </dgm:pt>
    <dgm:pt modelId="{F6AA4CE3-F3CA-48CE-BE21-1F17798C072B}" type="pres">
      <dgm:prSet presAssocID="{E0EEC36D-76E4-41F3-9207-4A3F62C57FD6}" presName="Name23" presStyleLbl="parChTrans1D4" presStyleIdx="8" presStyleCnt="10"/>
      <dgm:spPr/>
      <dgm:t>
        <a:bodyPr/>
        <a:lstStyle/>
        <a:p>
          <a:endParaRPr lang="ru-RU"/>
        </a:p>
      </dgm:t>
    </dgm:pt>
    <dgm:pt modelId="{2546D698-0B93-4741-B167-F15A3E304B7D}" type="pres">
      <dgm:prSet presAssocID="{6739F0F9-021B-45E4-986D-6E728967F065}" presName="hierRoot4" presStyleCnt="0"/>
      <dgm:spPr/>
    </dgm:pt>
    <dgm:pt modelId="{5806E84F-2C2C-4FE0-84F9-9973B21C1989}" type="pres">
      <dgm:prSet presAssocID="{6739F0F9-021B-45E4-986D-6E728967F065}" presName="composite4" presStyleCnt="0"/>
      <dgm:spPr/>
    </dgm:pt>
    <dgm:pt modelId="{46094E68-968B-4867-8F69-FF7CB4BBD9D1}" type="pres">
      <dgm:prSet presAssocID="{6739F0F9-021B-45E4-986D-6E728967F065}" presName="background4" presStyleLbl="node4" presStyleIdx="8" presStyleCnt="10"/>
      <dgm:spPr/>
    </dgm:pt>
    <dgm:pt modelId="{6A1F466E-05F4-4DAC-9A91-013C6F3913D5}" type="pres">
      <dgm:prSet presAssocID="{6739F0F9-021B-45E4-986D-6E728967F065}" presName="text4" presStyleLbl="fgAcc4" presStyleIdx="8" presStyleCnt="10">
        <dgm:presLayoutVars>
          <dgm:chPref val="3"/>
        </dgm:presLayoutVars>
      </dgm:prSet>
      <dgm:spPr/>
      <dgm:t>
        <a:bodyPr/>
        <a:lstStyle/>
        <a:p>
          <a:endParaRPr lang="ru-RU"/>
        </a:p>
      </dgm:t>
    </dgm:pt>
    <dgm:pt modelId="{D13447BA-7F4E-46C5-802D-015C046EAF14}" type="pres">
      <dgm:prSet presAssocID="{6739F0F9-021B-45E4-986D-6E728967F065}" presName="hierChild5" presStyleCnt="0"/>
      <dgm:spPr/>
    </dgm:pt>
    <dgm:pt modelId="{EB2682EE-D5B7-4CE4-B480-737ED765A09E}" type="pres">
      <dgm:prSet presAssocID="{1B1EFFF2-4F1E-4339-84E8-52E0E06920F9}" presName="Name23" presStyleLbl="parChTrans1D4" presStyleIdx="9" presStyleCnt="10"/>
      <dgm:spPr/>
      <dgm:t>
        <a:bodyPr/>
        <a:lstStyle/>
        <a:p>
          <a:endParaRPr lang="ru-RU"/>
        </a:p>
      </dgm:t>
    </dgm:pt>
    <dgm:pt modelId="{3FAC0076-BCC4-43C0-913A-6FE58DC40576}" type="pres">
      <dgm:prSet presAssocID="{F95F2354-3B94-49B1-8218-5E627D2F9EC1}" presName="hierRoot4" presStyleCnt="0"/>
      <dgm:spPr/>
    </dgm:pt>
    <dgm:pt modelId="{F9E14E5A-5581-4FD9-A02A-5529E0E5F587}" type="pres">
      <dgm:prSet presAssocID="{F95F2354-3B94-49B1-8218-5E627D2F9EC1}" presName="composite4" presStyleCnt="0"/>
      <dgm:spPr/>
    </dgm:pt>
    <dgm:pt modelId="{5B192E9C-24C5-4FBA-A4D2-CAF73CC1E8CC}" type="pres">
      <dgm:prSet presAssocID="{F95F2354-3B94-49B1-8218-5E627D2F9EC1}" presName="background4" presStyleLbl="node4" presStyleIdx="9" presStyleCnt="10"/>
      <dgm:spPr/>
    </dgm:pt>
    <dgm:pt modelId="{4614463C-0015-4F5C-81C7-78F38E491062}" type="pres">
      <dgm:prSet presAssocID="{F95F2354-3B94-49B1-8218-5E627D2F9EC1}" presName="text4" presStyleLbl="fgAcc4" presStyleIdx="9" presStyleCnt="10">
        <dgm:presLayoutVars>
          <dgm:chPref val="3"/>
        </dgm:presLayoutVars>
      </dgm:prSet>
      <dgm:spPr/>
      <dgm:t>
        <a:bodyPr/>
        <a:lstStyle/>
        <a:p>
          <a:endParaRPr lang="ru-RU"/>
        </a:p>
      </dgm:t>
    </dgm:pt>
    <dgm:pt modelId="{4DBC512F-0DE8-4358-A670-A26ABB32BFF5}" type="pres">
      <dgm:prSet presAssocID="{F95F2354-3B94-49B1-8218-5E627D2F9EC1}" presName="hierChild5" presStyleCnt="0"/>
      <dgm:spPr/>
    </dgm:pt>
    <dgm:pt modelId="{F3269127-C0AD-4860-8416-500173CF8D2F}" type="pres">
      <dgm:prSet presAssocID="{885F3008-C3A3-49BE-A863-767900D71320}" presName="Name10" presStyleLbl="parChTrans1D2" presStyleIdx="1" presStyleCnt="2"/>
      <dgm:spPr/>
      <dgm:t>
        <a:bodyPr/>
        <a:lstStyle/>
        <a:p>
          <a:endParaRPr lang="ru-RU"/>
        </a:p>
      </dgm:t>
    </dgm:pt>
    <dgm:pt modelId="{FFEB4082-2B21-4F8A-B213-607A5F56960F}" type="pres">
      <dgm:prSet presAssocID="{2EB41C59-BB71-49B7-AB22-8978F097B7F7}" presName="hierRoot2" presStyleCnt="0"/>
      <dgm:spPr/>
    </dgm:pt>
    <dgm:pt modelId="{5682C74F-DA1D-47EB-B8F9-68C35EA9B288}" type="pres">
      <dgm:prSet presAssocID="{2EB41C59-BB71-49B7-AB22-8978F097B7F7}" presName="composite2" presStyleCnt="0"/>
      <dgm:spPr/>
    </dgm:pt>
    <dgm:pt modelId="{76E03327-F182-476F-AB9C-090938916667}" type="pres">
      <dgm:prSet presAssocID="{2EB41C59-BB71-49B7-AB22-8978F097B7F7}" presName="background2" presStyleLbl="node2" presStyleIdx="1" presStyleCnt="2"/>
      <dgm:spPr/>
    </dgm:pt>
    <dgm:pt modelId="{8F59D106-3FE6-435E-AB81-CCD1FAC12A50}" type="pres">
      <dgm:prSet presAssocID="{2EB41C59-BB71-49B7-AB22-8978F097B7F7}" presName="text2" presStyleLbl="fgAcc2" presStyleIdx="1" presStyleCnt="2">
        <dgm:presLayoutVars>
          <dgm:chPref val="3"/>
        </dgm:presLayoutVars>
      </dgm:prSet>
      <dgm:spPr/>
      <dgm:t>
        <a:bodyPr/>
        <a:lstStyle/>
        <a:p>
          <a:endParaRPr lang="ru-RU"/>
        </a:p>
      </dgm:t>
    </dgm:pt>
    <dgm:pt modelId="{853B460C-7B5B-41D2-98F8-7934789E77CB}" type="pres">
      <dgm:prSet presAssocID="{2EB41C59-BB71-49B7-AB22-8978F097B7F7}" presName="hierChild3" presStyleCnt="0"/>
      <dgm:spPr/>
    </dgm:pt>
  </dgm:ptLst>
  <dgm:cxnLst>
    <dgm:cxn modelId="{86AD7A19-F839-49C1-B5FC-0C9BFA7EB7D3}" type="presOf" srcId="{D0EF1A33-26AC-46C3-B4D2-70A3ED9F3315}" destId="{B24DC090-B403-478E-8869-40EDA3E53EBF}" srcOrd="0" destOrd="0" presId="urn:microsoft.com/office/officeart/2005/8/layout/hierarchy1"/>
    <dgm:cxn modelId="{B487B7B1-71F8-4732-82DF-0E41B722E232}" type="presOf" srcId="{E0EEC36D-76E4-41F3-9207-4A3F62C57FD6}" destId="{F6AA4CE3-F3CA-48CE-BE21-1F17798C072B}" srcOrd="0" destOrd="0" presId="urn:microsoft.com/office/officeart/2005/8/layout/hierarchy1"/>
    <dgm:cxn modelId="{AC3DCEF8-19B7-4A9C-A9AB-BBDA40674183}" type="presOf" srcId="{4A239E3B-7DEE-4508-B193-96DECD745C05}" destId="{CA028BD1-B27D-4936-9528-1E0173A62FFF}" srcOrd="0" destOrd="0" presId="urn:microsoft.com/office/officeart/2005/8/layout/hierarchy1"/>
    <dgm:cxn modelId="{7DA38523-D974-4B8E-9254-48A08C7D4342}" srcId="{AC5A30A5-14F0-4874-9CEF-A5F848539BA8}" destId="{75FE8B1A-3B34-496F-9714-FF8EE9747951}" srcOrd="1" destOrd="0" parTransId="{8C954F6A-0194-4DB8-9B8C-C77A58F7EDE7}" sibTransId="{9D8BBBB1-BA1D-45B6-AB63-BA93BD782A9F}"/>
    <dgm:cxn modelId="{B96F0776-0852-446E-B9FE-E9345F248A54}" type="presOf" srcId="{33750731-F2F2-436B-894B-CEF067044F1E}" destId="{08451220-7EC5-454F-A752-6917C576A64F}" srcOrd="0" destOrd="0" presId="urn:microsoft.com/office/officeart/2005/8/layout/hierarchy1"/>
    <dgm:cxn modelId="{A0B64D7E-9B42-4275-AB68-5BDCFEBE2FC6}" srcId="{D0EF1A33-26AC-46C3-B4D2-70A3ED9F3315}" destId="{47E5082B-5EFF-4001-BA51-7B599F53480E}" srcOrd="0" destOrd="0" parTransId="{15B02228-D2F5-4B6B-A44D-20EE0AF5C262}" sibTransId="{E20D2E2A-EAF0-4E74-9543-BF28A51C8145}"/>
    <dgm:cxn modelId="{7AD2FF40-D512-4B8F-B6D4-4C4951E7FEBE}" type="presOf" srcId="{2EB41C59-BB71-49B7-AB22-8978F097B7F7}" destId="{8F59D106-3FE6-435E-AB81-CCD1FAC12A50}" srcOrd="0" destOrd="0" presId="urn:microsoft.com/office/officeart/2005/8/layout/hierarchy1"/>
    <dgm:cxn modelId="{B195F1A5-C2D8-467B-BA28-28B1B2532045}" type="presOf" srcId="{EF3F8F4D-3CD3-4E47-845C-B8D9847722F2}" destId="{C5E39E33-E63D-4657-B679-561A56275146}" srcOrd="0" destOrd="0" presId="urn:microsoft.com/office/officeart/2005/8/layout/hierarchy1"/>
    <dgm:cxn modelId="{882E683F-901F-41A8-9977-BEAD28DA61BB}" type="presOf" srcId="{FA25A806-722E-4A83-95A6-6BC36C95B751}" destId="{BDE2FED5-97E4-4A6F-B1D9-B63E359589C1}" srcOrd="0" destOrd="0" presId="urn:microsoft.com/office/officeart/2005/8/layout/hierarchy1"/>
    <dgm:cxn modelId="{228D5F49-0FC5-4988-A0A9-F18DCC693E7E}" type="presOf" srcId="{15B02228-D2F5-4B6B-A44D-20EE0AF5C262}" destId="{5F0558FF-EAA9-4A7B-AD18-76F846DBCB4C}" srcOrd="0" destOrd="0" presId="urn:microsoft.com/office/officeart/2005/8/layout/hierarchy1"/>
    <dgm:cxn modelId="{1A00F1E0-AC60-49B1-9193-479479782568}" srcId="{47E5082B-5EFF-4001-BA51-7B599F53480E}" destId="{4BF859B8-1871-454B-A746-FFEC9A5A7F73}" srcOrd="0" destOrd="0" parTransId="{8CD4425C-049C-4581-BEA6-CD962E1E3B45}" sibTransId="{9AC98048-55D6-4446-90C6-A543F9A776E9}"/>
    <dgm:cxn modelId="{7A4BA9CC-23C8-4060-832C-C1499C098C8F}" type="presOf" srcId="{8C954F6A-0194-4DB8-9B8C-C77A58F7EDE7}" destId="{77C4B051-1205-42C3-9256-6D131C36E20B}" srcOrd="0" destOrd="0" presId="urn:microsoft.com/office/officeart/2005/8/layout/hierarchy1"/>
    <dgm:cxn modelId="{242C43C7-6C99-4048-B6D8-2E7791BBE75F}" type="presOf" srcId="{885F3008-C3A3-49BE-A863-767900D71320}" destId="{F3269127-C0AD-4860-8416-500173CF8D2F}" srcOrd="0" destOrd="0" presId="urn:microsoft.com/office/officeart/2005/8/layout/hierarchy1"/>
    <dgm:cxn modelId="{8726DDAC-5281-48AD-8F31-4B7702D98EC0}" type="presOf" srcId="{1B525BD6-246D-45DB-9B18-E354B8B62E76}" destId="{3F7901C5-7DDC-46E0-B9BF-6A80A2948CC4}" srcOrd="0" destOrd="0" presId="urn:microsoft.com/office/officeart/2005/8/layout/hierarchy1"/>
    <dgm:cxn modelId="{9001BC50-2255-4867-900D-FD2D6E6AC25E}" srcId="{1E487DEE-084E-459F-AC7D-646C8BE4D9AD}" destId="{7166A444-03D2-4DB0-B9B9-EEE60D65C3EE}" srcOrd="1" destOrd="0" parTransId="{2162434B-67F7-4FC2-995D-1A287E75C01C}" sibTransId="{35A73A84-F137-4D4B-95AB-72D553F46800}"/>
    <dgm:cxn modelId="{C8FF8E67-E4EC-46C5-9F61-19E956D34C7B}" type="presOf" srcId="{8195F400-857B-456F-9A5E-C805406507DB}" destId="{083EA4C2-B0E6-4E19-92AB-11D5E2F8F030}" srcOrd="0" destOrd="0" presId="urn:microsoft.com/office/officeart/2005/8/layout/hierarchy1"/>
    <dgm:cxn modelId="{1E1C17A4-99C6-4BF1-AB9E-F5C38BF5C795}" srcId="{DF996D18-79C6-454F-8BA1-96B4BDE4E22F}" destId="{BD6B274C-8242-448D-A6A7-C290409CDE46}" srcOrd="0" destOrd="0" parTransId="{EF3F8F4D-3CD3-4E47-845C-B8D9847722F2}" sibTransId="{21C745DA-7347-4855-9611-0AE4B653BA7E}"/>
    <dgm:cxn modelId="{A1332CA2-B664-48E2-B9D5-4B71581AD423}" type="presOf" srcId="{1E487DEE-084E-459F-AC7D-646C8BE4D9AD}" destId="{44B656E7-327C-4F77-A8E8-6D5CCECDFE2F}" srcOrd="0" destOrd="0" presId="urn:microsoft.com/office/officeart/2005/8/layout/hierarchy1"/>
    <dgm:cxn modelId="{EA86D567-06BD-4F84-9FE2-2B48AA9E5CD8}" srcId="{ED4A7EE5-91F0-4A39-8E80-62E886688BE2}" destId="{AC5A30A5-14F0-4874-9CEF-A5F848539BA8}" srcOrd="0" destOrd="0" parTransId="{E9C2955B-0F92-402B-9BB9-66732761AC1B}" sibTransId="{C6EEECD1-E548-40EB-95B7-EB9527CD68CB}"/>
    <dgm:cxn modelId="{868A8B58-2148-467A-9FF1-6CD45861D6C6}" srcId="{1E487DEE-084E-459F-AC7D-646C8BE4D9AD}" destId="{33750731-F2F2-436B-894B-CEF067044F1E}" srcOrd="0" destOrd="0" parTransId="{CA7269EE-3AEB-401A-9A5B-4242C18E3619}" sibTransId="{033CD2EF-0640-45CC-853B-DCCE48573788}"/>
    <dgm:cxn modelId="{031A7590-56C8-4242-8D2B-151158879B97}" srcId="{4AF82FE7-ABBF-4CD9-95D1-2ADB824BBDA6}" destId="{D0EF1A33-26AC-46C3-B4D2-70A3ED9F3315}" srcOrd="0" destOrd="0" parTransId="{188997DD-D575-4135-ACC2-00E4811D8E34}" sibTransId="{E8F63EDC-3317-432F-8FF4-F8AB336B245F}"/>
    <dgm:cxn modelId="{F7CFC42A-0487-4A36-97DC-ED3DBBAB958B}" type="presOf" srcId="{4AF82FE7-ABBF-4CD9-95D1-2ADB824BBDA6}" destId="{F6215F0C-D0D3-4DE3-BDC8-E32C9D3D0C14}" srcOrd="0" destOrd="0" presId="urn:microsoft.com/office/officeart/2005/8/layout/hierarchy1"/>
    <dgm:cxn modelId="{8F885D49-366E-421A-9BB5-B6350265683D}" srcId="{AC5A30A5-14F0-4874-9CEF-A5F848539BA8}" destId="{1E487DEE-084E-459F-AC7D-646C8BE4D9AD}" srcOrd="0" destOrd="0" parTransId="{5D0F378F-ECA3-4243-A841-17474C628B1E}" sibTransId="{8F6C8631-DB80-4B46-AD4F-22BBC783A729}"/>
    <dgm:cxn modelId="{9E30BF0B-71E9-42B4-B52F-63C992E329B5}" type="presOf" srcId="{DF996D18-79C6-454F-8BA1-96B4BDE4E22F}" destId="{6BA6C93F-296B-4951-A8F8-56EAC319EB13}" srcOrd="0" destOrd="0" presId="urn:microsoft.com/office/officeart/2005/8/layout/hierarchy1"/>
    <dgm:cxn modelId="{723FB276-021F-45BF-ABAE-B7DC7669C464}" type="presOf" srcId="{2162434B-67F7-4FC2-995D-1A287E75C01C}" destId="{EAB20A5C-7C98-48C6-AF62-C3328048F204}" srcOrd="0" destOrd="0" presId="urn:microsoft.com/office/officeart/2005/8/layout/hierarchy1"/>
    <dgm:cxn modelId="{447174B0-BC41-4279-8EDF-17FF65139D0A}" type="presOf" srcId="{5D0F378F-ECA3-4243-A841-17474C628B1E}" destId="{26752224-DB42-42DF-BE3B-484D0EC64278}" srcOrd="0" destOrd="0" presId="urn:microsoft.com/office/officeart/2005/8/layout/hierarchy1"/>
    <dgm:cxn modelId="{79054F8C-BF77-4C10-8E14-B166A7F35E67}" srcId="{ED4A7EE5-91F0-4A39-8E80-62E886688BE2}" destId="{F95F2354-3B94-49B1-8218-5E627D2F9EC1}" srcOrd="1" destOrd="0" parTransId="{1B1EFFF2-4F1E-4339-84E8-52E0E06920F9}" sibTransId="{AA90CE63-0553-4298-AB2E-C318DFAAEA21}"/>
    <dgm:cxn modelId="{C24D5957-1E06-475C-B2E7-5FD55301718D}" type="presOf" srcId="{4BF859B8-1871-454B-A746-FFEC9A5A7F73}" destId="{5154AD92-B1A3-4CBB-8E62-A74722C9FFD3}" srcOrd="0" destOrd="0" presId="urn:microsoft.com/office/officeart/2005/8/layout/hierarchy1"/>
    <dgm:cxn modelId="{F2F3B31D-166C-44B3-8994-126E969AEC4A}" type="presOf" srcId="{BD6B274C-8242-448D-A6A7-C290409CDE46}" destId="{4AD60500-E648-4C07-ADF4-A0937B7BB810}" srcOrd="0" destOrd="0" presId="urn:microsoft.com/office/officeart/2005/8/layout/hierarchy1"/>
    <dgm:cxn modelId="{46150E56-C4C9-4541-B496-2249C06B8EAE}" type="presOf" srcId="{ED4A7EE5-91F0-4A39-8E80-62E886688BE2}" destId="{B75AB099-0E5B-4ECA-AA62-EF13B825A1DE}" srcOrd="0" destOrd="0" presId="urn:microsoft.com/office/officeart/2005/8/layout/hierarchy1"/>
    <dgm:cxn modelId="{56CA0CC7-F08B-4A8D-9088-E1DD41C8DB35}" type="presOf" srcId="{CA7269EE-3AEB-401A-9A5B-4242C18E3619}" destId="{394B4CF5-C498-4EB1-AC81-0036B0CBC937}" srcOrd="0" destOrd="0" presId="urn:microsoft.com/office/officeart/2005/8/layout/hierarchy1"/>
    <dgm:cxn modelId="{6231836C-E4DD-4365-94A0-E00DAD15F123}" type="presOf" srcId="{75FE8B1A-3B34-496F-9714-FF8EE9747951}" destId="{B3E95E12-4899-4794-8847-AEE17A01BCBC}" srcOrd="0" destOrd="0" presId="urn:microsoft.com/office/officeart/2005/8/layout/hierarchy1"/>
    <dgm:cxn modelId="{5EB68D29-D2B1-45CA-B8CC-6971816A0917}" srcId="{47E5082B-5EFF-4001-BA51-7B599F53480E}" destId="{ED4A7EE5-91F0-4A39-8E80-62E886688BE2}" srcOrd="1" destOrd="0" parTransId="{FA25A806-722E-4A83-95A6-6BC36C95B751}" sibTransId="{C0BA65D0-FC15-4C10-84D1-DF9E31BEB4E3}"/>
    <dgm:cxn modelId="{4D21B74F-E5E7-4C7F-B896-626599881E4F}" srcId="{AC5A30A5-14F0-4874-9CEF-A5F848539BA8}" destId="{DF996D18-79C6-454F-8BA1-96B4BDE4E22F}" srcOrd="2" destOrd="0" parTransId="{8195F400-857B-456F-9A5E-C805406507DB}" sibTransId="{D07F47C2-310F-4F68-9EBA-7A11E2565CC6}"/>
    <dgm:cxn modelId="{63BAEE44-8008-4811-9FF4-928B9E4F9CFE}" srcId="{D0EF1A33-26AC-46C3-B4D2-70A3ED9F3315}" destId="{2EB41C59-BB71-49B7-AB22-8978F097B7F7}" srcOrd="1" destOrd="0" parTransId="{885F3008-C3A3-49BE-A863-767900D71320}" sibTransId="{9A2967C6-1740-40FF-8EC3-00F70A9F0808}"/>
    <dgm:cxn modelId="{BC456BE8-4130-438E-97FB-793405719FA4}" type="presOf" srcId="{7166A444-03D2-4DB0-B9B9-EEE60D65C3EE}" destId="{73D9B906-5323-4387-B46B-AFA99F4C04F6}" srcOrd="0" destOrd="0" presId="urn:microsoft.com/office/officeart/2005/8/layout/hierarchy1"/>
    <dgm:cxn modelId="{587742A0-DCA6-418D-A497-B547B8BA59D3}" srcId="{1E487DEE-084E-459F-AC7D-646C8BE4D9AD}" destId="{1B525BD6-246D-45DB-9B18-E354B8B62E76}" srcOrd="2" destOrd="0" parTransId="{4A239E3B-7DEE-4508-B193-96DECD745C05}" sibTransId="{B022E5F1-7824-4A5E-B366-A6608B0E3509}"/>
    <dgm:cxn modelId="{92C4C7D9-8A21-4C67-800C-D6E02E581FFD}" srcId="{DF996D18-79C6-454F-8BA1-96B4BDE4E22F}" destId="{6739F0F9-021B-45E4-986D-6E728967F065}" srcOrd="1" destOrd="0" parTransId="{E0EEC36D-76E4-41F3-9207-4A3F62C57FD6}" sibTransId="{51B4002D-C032-43D3-9C3D-4347FD352DBC}"/>
    <dgm:cxn modelId="{D111BFEF-A215-460E-A143-F33E98901380}" type="presOf" srcId="{1B1EFFF2-4F1E-4339-84E8-52E0E06920F9}" destId="{EB2682EE-D5B7-4CE4-B480-737ED765A09E}" srcOrd="0" destOrd="0" presId="urn:microsoft.com/office/officeart/2005/8/layout/hierarchy1"/>
    <dgm:cxn modelId="{864471A2-1FB1-48F7-8440-890C002080F7}" type="presOf" srcId="{47E5082B-5EFF-4001-BA51-7B599F53480E}" destId="{2F476C8B-06C5-49F9-999E-EE11548D040A}" srcOrd="0" destOrd="0" presId="urn:microsoft.com/office/officeart/2005/8/layout/hierarchy1"/>
    <dgm:cxn modelId="{3136CAE2-DE3D-4AF4-A95C-B58B0B6C7BA9}" type="presOf" srcId="{E9C2955B-0F92-402B-9BB9-66732761AC1B}" destId="{B5390063-270A-4C03-8654-96D3836C75CE}" srcOrd="0" destOrd="0" presId="urn:microsoft.com/office/officeart/2005/8/layout/hierarchy1"/>
    <dgm:cxn modelId="{2AC47ABA-A27C-4D52-8C4F-C43A04057654}" type="presOf" srcId="{6739F0F9-021B-45E4-986D-6E728967F065}" destId="{6A1F466E-05F4-4DAC-9A91-013C6F3913D5}" srcOrd="0" destOrd="0" presId="urn:microsoft.com/office/officeart/2005/8/layout/hierarchy1"/>
    <dgm:cxn modelId="{C25E9DED-E6C3-4497-A050-21F47B0EDDDE}" type="presOf" srcId="{8CD4425C-049C-4581-BEA6-CD962E1E3B45}" destId="{CDFDB544-4197-4898-BCB7-CC3692A70A2E}" srcOrd="0" destOrd="0" presId="urn:microsoft.com/office/officeart/2005/8/layout/hierarchy1"/>
    <dgm:cxn modelId="{F2834254-2B79-4EA3-B38D-D374625EB8F0}" type="presOf" srcId="{AC5A30A5-14F0-4874-9CEF-A5F848539BA8}" destId="{1B3BEC26-64EC-4002-8CA5-64D80D4E4AE4}" srcOrd="0" destOrd="0" presId="urn:microsoft.com/office/officeart/2005/8/layout/hierarchy1"/>
    <dgm:cxn modelId="{841BC1E2-75E6-400F-B957-F5FF3BD4D129}" type="presOf" srcId="{F95F2354-3B94-49B1-8218-5E627D2F9EC1}" destId="{4614463C-0015-4F5C-81C7-78F38E491062}" srcOrd="0" destOrd="0" presId="urn:microsoft.com/office/officeart/2005/8/layout/hierarchy1"/>
    <dgm:cxn modelId="{8CB9AAA8-FFC0-4517-9790-D7436AAD06F6}" type="presParOf" srcId="{F6215F0C-D0D3-4DE3-BDC8-E32C9D3D0C14}" destId="{FB2C2DC5-3108-4D86-A348-E70A7EB9750D}" srcOrd="0" destOrd="0" presId="urn:microsoft.com/office/officeart/2005/8/layout/hierarchy1"/>
    <dgm:cxn modelId="{DCEDADA1-EAA8-4191-852B-18F47DEB1678}" type="presParOf" srcId="{FB2C2DC5-3108-4D86-A348-E70A7EB9750D}" destId="{93D121D0-1DE6-4010-88C2-77EEEE270171}" srcOrd="0" destOrd="0" presId="urn:microsoft.com/office/officeart/2005/8/layout/hierarchy1"/>
    <dgm:cxn modelId="{FD41A8AF-B607-4675-88B4-354FDBDB7DF2}" type="presParOf" srcId="{93D121D0-1DE6-4010-88C2-77EEEE270171}" destId="{B2C68454-2697-4681-89E1-5B106DCEC633}" srcOrd="0" destOrd="0" presId="urn:microsoft.com/office/officeart/2005/8/layout/hierarchy1"/>
    <dgm:cxn modelId="{E6A86928-7712-410C-80E0-B02934C52DA6}" type="presParOf" srcId="{93D121D0-1DE6-4010-88C2-77EEEE270171}" destId="{B24DC090-B403-478E-8869-40EDA3E53EBF}" srcOrd="1" destOrd="0" presId="urn:microsoft.com/office/officeart/2005/8/layout/hierarchy1"/>
    <dgm:cxn modelId="{FD4D45E2-EFA1-4430-AA8B-D329E685C250}" type="presParOf" srcId="{FB2C2DC5-3108-4D86-A348-E70A7EB9750D}" destId="{9D9F2F8F-C5DF-44F9-923B-8D53BEFAB9EF}" srcOrd="1" destOrd="0" presId="urn:microsoft.com/office/officeart/2005/8/layout/hierarchy1"/>
    <dgm:cxn modelId="{71754B5D-EC8D-4064-A06E-B890273781BD}" type="presParOf" srcId="{9D9F2F8F-C5DF-44F9-923B-8D53BEFAB9EF}" destId="{5F0558FF-EAA9-4A7B-AD18-76F846DBCB4C}" srcOrd="0" destOrd="0" presId="urn:microsoft.com/office/officeart/2005/8/layout/hierarchy1"/>
    <dgm:cxn modelId="{4DA0F618-6EC8-4D4D-B143-7DB7D2319550}" type="presParOf" srcId="{9D9F2F8F-C5DF-44F9-923B-8D53BEFAB9EF}" destId="{2FB8C177-DF15-4FAA-A569-3F3FBD7A0431}" srcOrd="1" destOrd="0" presId="urn:microsoft.com/office/officeart/2005/8/layout/hierarchy1"/>
    <dgm:cxn modelId="{4FCA926B-0DDA-475F-8E57-74F43A55514B}" type="presParOf" srcId="{2FB8C177-DF15-4FAA-A569-3F3FBD7A0431}" destId="{B0255B6B-D44B-4F61-BBFA-41465392352D}" srcOrd="0" destOrd="0" presId="urn:microsoft.com/office/officeart/2005/8/layout/hierarchy1"/>
    <dgm:cxn modelId="{DB7CDEC4-F3ED-45A3-A441-F33A3C7A9E90}" type="presParOf" srcId="{B0255B6B-D44B-4F61-BBFA-41465392352D}" destId="{8E2D0E7B-A7CC-4905-B98E-6457132CA1EC}" srcOrd="0" destOrd="0" presId="urn:microsoft.com/office/officeart/2005/8/layout/hierarchy1"/>
    <dgm:cxn modelId="{4E4A7D1D-D204-47F1-A2A7-71EE38908829}" type="presParOf" srcId="{B0255B6B-D44B-4F61-BBFA-41465392352D}" destId="{2F476C8B-06C5-49F9-999E-EE11548D040A}" srcOrd="1" destOrd="0" presId="urn:microsoft.com/office/officeart/2005/8/layout/hierarchy1"/>
    <dgm:cxn modelId="{A8D7E1E2-FFFC-4ECD-9F29-7B04680D1A84}" type="presParOf" srcId="{2FB8C177-DF15-4FAA-A569-3F3FBD7A0431}" destId="{205A152E-76C0-4E22-A2AC-F22267FE2759}" srcOrd="1" destOrd="0" presId="urn:microsoft.com/office/officeart/2005/8/layout/hierarchy1"/>
    <dgm:cxn modelId="{AE2FFFD9-0643-421F-AE67-1C51DCF0C57C}" type="presParOf" srcId="{205A152E-76C0-4E22-A2AC-F22267FE2759}" destId="{CDFDB544-4197-4898-BCB7-CC3692A70A2E}" srcOrd="0" destOrd="0" presId="urn:microsoft.com/office/officeart/2005/8/layout/hierarchy1"/>
    <dgm:cxn modelId="{2F3F3C7A-6986-43E5-ADED-9BF58A72B9CB}" type="presParOf" srcId="{205A152E-76C0-4E22-A2AC-F22267FE2759}" destId="{9F5EBFAC-DF7B-4148-8ECE-23720D1C95EC}" srcOrd="1" destOrd="0" presId="urn:microsoft.com/office/officeart/2005/8/layout/hierarchy1"/>
    <dgm:cxn modelId="{5ED3EC6E-6658-4AB7-A994-6E3E50EF49A4}" type="presParOf" srcId="{9F5EBFAC-DF7B-4148-8ECE-23720D1C95EC}" destId="{A9110141-2E76-4D23-9727-607EFE496967}" srcOrd="0" destOrd="0" presId="urn:microsoft.com/office/officeart/2005/8/layout/hierarchy1"/>
    <dgm:cxn modelId="{4367B867-87F1-4B57-803D-CEED7EB1A4B9}" type="presParOf" srcId="{A9110141-2E76-4D23-9727-607EFE496967}" destId="{74E1070E-4097-44B0-B923-1B8F430CEEEC}" srcOrd="0" destOrd="0" presId="urn:microsoft.com/office/officeart/2005/8/layout/hierarchy1"/>
    <dgm:cxn modelId="{C9FA8239-BDF4-41C4-90D8-676C886CEA4C}" type="presParOf" srcId="{A9110141-2E76-4D23-9727-607EFE496967}" destId="{5154AD92-B1A3-4CBB-8E62-A74722C9FFD3}" srcOrd="1" destOrd="0" presId="urn:microsoft.com/office/officeart/2005/8/layout/hierarchy1"/>
    <dgm:cxn modelId="{5FABAACB-D151-4CD7-9C61-BF3CEBB3466C}" type="presParOf" srcId="{9F5EBFAC-DF7B-4148-8ECE-23720D1C95EC}" destId="{F9A0919A-BED6-4C72-8AF3-B4723C08BBBC}" srcOrd="1" destOrd="0" presId="urn:microsoft.com/office/officeart/2005/8/layout/hierarchy1"/>
    <dgm:cxn modelId="{451C56DA-9570-49BB-B516-EBB3A63943E2}" type="presParOf" srcId="{205A152E-76C0-4E22-A2AC-F22267FE2759}" destId="{BDE2FED5-97E4-4A6F-B1D9-B63E359589C1}" srcOrd="2" destOrd="0" presId="urn:microsoft.com/office/officeart/2005/8/layout/hierarchy1"/>
    <dgm:cxn modelId="{547E61CE-1830-48B8-96A6-0089213F2ED9}" type="presParOf" srcId="{205A152E-76C0-4E22-A2AC-F22267FE2759}" destId="{0A49625E-EBBF-4D1E-9043-93F7BF01802B}" srcOrd="3" destOrd="0" presId="urn:microsoft.com/office/officeart/2005/8/layout/hierarchy1"/>
    <dgm:cxn modelId="{269520C9-3135-47A2-9323-52D54F5477C9}" type="presParOf" srcId="{0A49625E-EBBF-4D1E-9043-93F7BF01802B}" destId="{DB546D67-81BF-497C-9AA1-955B7D04948D}" srcOrd="0" destOrd="0" presId="urn:microsoft.com/office/officeart/2005/8/layout/hierarchy1"/>
    <dgm:cxn modelId="{B07265D2-420E-4AB9-84FD-8A8954C32471}" type="presParOf" srcId="{DB546D67-81BF-497C-9AA1-955B7D04948D}" destId="{9A31F2FB-8ABB-489C-8317-34111F397D0D}" srcOrd="0" destOrd="0" presId="urn:microsoft.com/office/officeart/2005/8/layout/hierarchy1"/>
    <dgm:cxn modelId="{62920875-1ADA-47B4-9272-BA15A3552DAE}" type="presParOf" srcId="{DB546D67-81BF-497C-9AA1-955B7D04948D}" destId="{B75AB099-0E5B-4ECA-AA62-EF13B825A1DE}" srcOrd="1" destOrd="0" presId="urn:microsoft.com/office/officeart/2005/8/layout/hierarchy1"/>
    <dgm:cxn modelId="{BC91CF95-A73D-4970-B0AE-8D5007B64E94}" type="presParOf" srcId="{0A49625E-EBBF-4D1E-9043-93F7BF01802B}" destId="{63FA6A87-3B51-46CA-B429-AA84942292B7}" srcOrd="1" destOrd="0" presId="urn:microsoft.com/office/officeart/2005/8/layout/hierarchy1"/>
    <dgm:cxn modelId="{601B5330-80FF-4419-87DF-65E96F80E57A}" type="presParOf" srcId="{63FA6A87-3B51-46CA-B429-AA84942292B7}" destId="{B5390063-270A-4C03-8654-96D3836C75CE}" srcOrd="0" destOrd="0" presId="urn:microsoft.com/office/officeart/2005/8/layout/hierarchy1"/>
    <dgm:cxn modelId="{92BA052C-74AF-43E0-B5C3-F61107056CFD}" type="presParOf" srcId="{63FA6A87-3B51-46CA-B429-AA84942292B7}" destId="{2899AC49-4DAF-47EA-9EE0-9103370ECF72}" srcOrd="1" destOrd="0" presId="urn:microsoft.com/office/officeart/2005/8/layout/hierarchy1"/>
    <dgm:cxn modelId="{5B5705DC-298C-4673-9A75-8AAF7A3214AD}" type="presParOf" srcId="{2899AC49-4DAF-47EA-9EE0-9103370ECF72}" destId="{B87FBFEA-9B9A-4104-88D1-15A956565703}" srcOrd="0" destOrd="0" presId="urn:microsoft.com/office/officeart/2005/8/layout/hierarchy1"/>
    <dgm:cxn modelId="{C3BB76E7-5212-46E1-9D0E-6D09EF089EBC}" type="presParOf" srcId="{B87FBFEA-9B9A-4104-88D1-15A956565703}" destId="{A22FD68F-F4AC-440E-A129-D97E028E7AC0}" srcOrd="0" destOrd="0" presId="urn:microsoft.com/office/officeart/2005/8/layout/hierarchy1"/>
    <dgm:cxn modelId="{F3DD29C5-4DCE-459E-B07E-7E4182269C2A}" type="presParOf" srcId="{B87FBFEA-9B9A-4104-88D1-15A956565703}" destId="{1B3BEC26-64EC-4002-8CA5-64D80D4E4AE4}" srcOrd="1" destOrd="0" presId="urn:microsoft.com/office/officeart/2005/8/layout/hierarchy1"/>
    <dgm:cxn modelId="{2C707D44-CC90-4332-9091-72E66F96E961}" type="presParOf" srcId="{2899AC49-4DAF-47EA-9EE0-9103370ECF72}" destId="{DD01D4D0-9358-4E32-9A55-FB00F3677429}" srcOrd="1" destOrd="0" presId="urn:microsoft.com/office/officeart/2005/8/layout/hierarchy1"/>
    <dgm:cxn modelId="{E1310323-129D-49A8-874D-D4ECEF33EAF4}" type="presParOf" srcId="{DD01D4D0-9358-4E32-9A55-FB00F3677429}" destId="{26752224-DB42-42DF-BE3B-484D0EC64278}" srcOrd="0" destOrd="0" presId="urn:microsoft.com/office/officeart/2005/8/layout/hierarchy1"/>
    <dgm:cxn modelId="{7E1639CB-3B22-48D8-94B2-BCB12674E494}" type="presParOf" srcId="{DD01D4D0-9358-4E32-9A55-FB00F3677429}" destId="{8370B9B7-17D1-4D40-92F5-E9C31A80F152}" srcOrd="1" destOrd="0" presId="urn:microsoft.com/office/officeart/2005/8/layout/hierarchy1"/>
    <dgm:cxn modelId="{72ACA438-2C79-458E-9920-8BFCA8A5CA99}" type="presParOf" srcId="{8370B9B7-17D1-4D40-92F5-E9C31A80F152}" destId="{706D618A-2FC0-47AE-A4A0-10183F016F2C}" srcOrd="0" destOrd="0" presId="urn:microsoft.com/office/officeart/2005/8/layout/hierarchy1"/>
    <dgm:cxn modelId="{57688184-175E-45E4-8C46-82EDA710A5AF}" type="presParOf" srcId="{706D618A-2FC0-47AE-A4A0-10183F016F2C}" destId="{2D3EF055-E496-4621-9D20-DC88FE8412F1}" srcOrd="0" destOrd="0" presId="urn:microsoft.com/office/officeart/2005/8/layout/hierarchy1"/>
    <dgm:cxn modelId="{DE613B7D-6285-47D5-9BB9-70FD64F7899D}" type="presParOf" srcId="{706D618A-2FC0-47AE-A4A0-10183F016F2C}" destId="{44B656E7-327C-4F77-A8E8-6D5CCECDFE2F}" srcOrd="1" destOrd="0" presId="urn:microsoft.com/office/officeart/2005/8/layout/hierarchy1"/>
    <dgm:cxn modelId="{29FB0B01-89F2-4AF8-8D73-AF98A5466482}" type="presParOf" srcId="{8370B9B7-17D1-4D40-92F5-E9C31A80F152}" destId="{DA7A057E-9082-4F92-BAC7-BCFEEFFC53F4}" srcOrd="1" destOrd="0" presId="urn:microsoft.com/office/officeart/2005/8/layout/hierarchy1"/>
    <dgm:cxn modelId="{6F60C64A-BAAC-4A6C-A016-82FB7AC640AC}" type="presParOf" srcId="{DA7A057E-9082-4F92-BAC7-BCFEEFFC53F4}" destId="{394B4CF5-C498-4EB1-AC81-0036B0CBC937}" srcOrd="0" destOrd="0" presId="urn:microsoft.com/office/officeart/2005/8/layout/hierarchy1"/>
    <dgm:cxn modelId="{4C3709C4-21E3-4405-8980-2C0C9FD690CA}" type="presParOf" srcId="{DA7A057E-9082-4F92-BAC7-BCFEEFFC53F4}" destId="{F6E6286D-6025-46C5-8627-A497E1AB7AC2}" srcOrd="1" destOrd="0" presId="urn:microsoft.com/office/officeart/2005/8/layout/hierarchy1"/>
    <dgm:cxn modelId="{3A9A000D-70F9-45C7-A53F-BB72515CB0DD}" type="presParOf" srcId="{F6E6286D-6025-46C5-8627-A497E1AB7AC2}" destId="{1C0F0CC6-E1AB-43D2-9069-C84A199C8C9C}" srcOrd="0" destOrd="0" presId="urn:microsoft.com/office/officeart/2005/8/layout/hierarchy1"/>
    <dgm:cxn modelId="{91AD7BCE-0D05-485A-98DD-F3C668FD3501}" type="presParOf" srcId="{1C0F0CC6-E1AB-43D2-9069-C84A199C8C9C}" destId="{94BD23E0-08F7-47EF-9726-9D6DC65C0917}" srcOrd="0" destOrd="0" presId="urn:microsoft.com/office/officeart/2005/8/layout/hierarchy1"/>
    <dgm:cxn modelId="{B155A371-8EB0-4347-88FA-ABE2CDA191AE}" type="presParOf" srcId="{1C0F0CC6-E1AB-43D2-9069-C84A199C8C9C}" destId="{08451220-7EC5-454F-A752-6917C576A64F}" srcOrd="1" destOrd="0" presId="urn:microsoft.com/office/officeart/2005/8/layout/hierarchy1"/>
    <dgm:cxn modelId="{FA4A0B9E-5AD9-4FFD-99F1-C67665A156E3}" type="presParOf" srcId="{F6E6286D-6025-46C5-8627-A497E1AB7AC2}" destId="{7D2C08FA-8350-4113-ADA9-6C779ABD76F5}" srcOrd="1" destOrd="0" presId="urn:microsoft.com/office/officeart/2005/8/layout/hierarchy1"/>
    <dgm:cxn modelId="{9C491218-91E8-4FD6-92AF-3C87CFE3CD59}" type="presParOf" srcId="{DA7A057E-9082-4F92-BAC7-BCFEEFFC53F4}" destId="{EAB20A5C-7C98-48C6-AF62-C3328048F204}" srcOrd="2" destOrd="0" presId="urn:microsoft.com/office/officeart/2005/8/layout/hierarchy1"/>
    <dgm:cxn modelId="{F5158E46-D529-4318-A626-5421C5749743}" type="presParOf" srcId="{DA7A057E-9082-4F92-BAC7-BCFEEFFC53F4}" destId="{B990BC4A-B606-467A-A1D1-B1020479F7F6}" srcOrd="3" destOrd="0" presId="urn:microsoft.com/office/officeart/2005/8/layout/hierarchy1"/>
    <dgm:cxn modelId="{B9310B13-BA71-48AA-8CA5-85439AB2C641}" type="presParOf" srcId="{B990BC4A-B606-467A-A1D1-B1020479F7F6}" destId="{4DFE10EB-DC21-4BB4-B6B7-2A86AE989FC7}" srcOrd="0" destOrd="0" presId="urn:microsoft.com/office/officeart/2005/8/layout/hierarchy1"/>
    <dgm:cxn modelId="{3B9B9A5D-CD3D-43D7-BA1B-91A2E3CC5175}" type="presParOf" srcId="{4DFE10EB-DC21-4BB4-B6B7-2A86AE989FC7}" destId="{A04B3630-CE8A-43D7-81A2-86EDDB8A94D5}" srcOrd="0" destOrd="0" presId="urn:microsoft.com/office/officeart/2005/8/layout/hierarchy1"/>
    <dgm:cxn modelId="{EDF814FC-7055-4E37-AF3D-33AD56A3C227}" type="presParOf" srcId="{4DFE10EB-DC21-4BB4-B6B7-2A86AE989FC7}" destId="{73D9B906-5323-4387-B46B-AFA99F4C04F6}" srcOrd="1" destOrd="0" presId="urn:microsoft.com/office/officeart/2005/8/layout/hierarchy1"/>
    <dgm:cxn modelId="{BB1A7B9D-01BF-465A-BA10-EBC89C23A219}" type="presParOf" srcId="{B990BC4A-B606-467A-A1D1-B1020479F7F6}" destId="{79563312-43A4-4B76-B002-CC185EC62204}" srcOrd="1" destOrd="0" presId="urn:microsoft.com/office/officeart/2005/8/layout/hierarchy1"/>
    <dgm:cxn modelId="{B798F08A-D2BF-4977-AFF3-10397DA85A36}" type="presParOf" srcId="{DA7A057E-9082-4F92-BAC7-BCFEEFFC53F4}" destId="{CA028BD1-B27D-4936-9528-1E0173A62FFF}" srcOrd="4" destOrd="0" presId="urn:microsoft.com/office/officeart/2005/8/layout/hierarchy1"/>
    <dgm:cxn modelId="{008145A1-A443-4C0C-A30C-A0FD2DEAE489}" type="presParOf" srcId="{DA7A057E-9082-4F92-BAC7-BCFEEFFC53F4}" destId="{3037CB81-8A69-4368-A916-74A47F50C626}" srcOrd="5" destOrd="0" presId="urn:microsoft.com/office/officeart/2005/8/layout/hierarchy1"/>
    <dgm:cxn modelId="{609CCE64-1D1E-46FE-9337-86A4D4F89B30}" type="presParOf" srcId="{3037CB81-8A69-4368-A916-74A47F50C626}" destId="{E684B01A-93F2-47BD-8B31-11D4AFC82805}" srcOrd="0" destOrd="0" presId="urn:microsoft.com/office/officeart/2005/8/layout/hierarchy1"/>
    <dgm:cxn modelId="{7BEAEFFE-F85E-45D8-9872-7A5908FE847B}" type="presParOf" srcId="{E684B01A-93F2-47BD-8B31-11D4AFC82805}" destId="{558C73E5-4E79-4021-9708-A02FDED57E8E}" srcOrd="0" destOrd="0" presId="urn:microsoft.com/office/officeart/2005/8/layout/hierarchy1"/>
    <dgm:cxn modelId="{0045B167-CEEC-4787-B082-2BD307BC124E}" type="presParOf" srcId="{E684B01A-93F2-47BD-8B31-11D4AFC82805}" destId="{3F7901C5-7DDC-46E0-B9BF-6A80A2948CC4}" srcOrd="1" destOrd="0" presId="urn:microsoft.com/office/officeart/2005/8/layout/hierarchy1"/>
    <dgm:cxn modelId="{E5958CB9-B33E-448E-B38E-26F4AFAE8839}" type="presParOf" srcId="{3037CB81-8A69-4368-A916-74A47F50C626}" destId="{10A565DE-14F2-407C-BD92-15C79E30FAE3}" srcOrd="1" destOrd="0" presId="urn:microsoft.com/office/officeart/2005/8/layout/hierarchy1"/>
    <dgm:cxn modelId="{82430C70-DBC0-4A0B-845C-36565C9B7308}" type="presParOf" srcId="{DD01D4D0-9358-4E32-9A55-FB00F3677429}" destId="{77C4B051-1205-42C3-9256-6D131C36E20B}" srcOrd="2" destOrd="0" presId="urn:microsoft.com/office/officeart/2005/8/layout/hierarchy1"/>
    <dgm:cxn modelId="{024245D7-761A-4877-A6DF-B4260EA5CCF2}" type="presParOf" srcId="{DD01D4D0-9358-4E32-9A55-FB00F3677429}" destId="{27D4501E-4EA1-4757-A016-41C5089E478C}" srcOrd="3" destOrd="0" presId="urn:microsoft.com/office/officeart/2005/8/layout/hierarchy1"/>
    <dgm:cxn modelId="{D9942D76-AD67-4F5F-B705-CAD01071D856}" type="presParOf" srcId="{27D4501E-4EA1-4757-A016-41C5089E478C}" destId="{F8FE5F0E-9C98-43DD-8CE7-384E9F6338C4}" srcOrd="0" destOrd="0" presId="urn:microsoft.com/office/officeart/2005/8/layout/hierarchy1"/>
    <dgm:cxn modelId="{D9D17C90-E23F-4C3E-A09E-446DB8DD1712}" type="presParOf" srcId="{F8FE5F0E-9C98-43DD-8CE7-384E9F6338C4}" destId="{54568DC5-D8D7-4ECC-BD53-99EDF202699C}" srcOrd="0" destOrd="0" presId="urn:microsoft.com/office/officeart/2005/8/layout/hierarchy1"/>
    <dgm:cxn modelId="{613758CB-C56F-43DE-B7E0-D7242FAB91D2}" type="presParOf" srcId="{F8FE5F0E-9C98-43DD-8CE7-384E9F6338C4}" destId="{B3E95E12-4899-4794-8847-AEE17A01BCBC}" srcOrd="1" destOrd="0" presId="urn:microsoft.com/office/officeart/2005/8/layout/hierarchy1"/>
    <dgm:cxn modelId="{D11FD0B2-6BBF-4AF2-8E73-959227E85844}" type="presParOf" srcId="{27D4501E-4EA1-4757-A016-41C5089E478C}" destId="{3D9C469D-ACD1-47B0-A7BD-24A8ED03E2CB}" srcOrd="1" destOrd="0" presId="urn:microsoft.com/office/officeart/2005/8/layout/hierarchy1"/>
    <dgm:cxn modelId="{B36EE7D7-6499-4086-931E-98448D862D86}" type="presParOf" srcId="{DD01D4D0-9358-4E32-9A55-FB00F3677429}" destId="{083EA4C2-B0E6-4E19-92AB-11D5E2F8F030}" srcOrd="4" destOrd="0" presId="urn:microsoft.com/office/officeart/2005/8/layout/hierarchy1"/>
    <dgm:cxn modelId="{F9080A24-97A1-4618-8D56-7CD7CC671977}" type="presParOf" srcId="{DD01D4D0-9358-4E32-9A55-FB00F3677429}" destId="{6F80EC23-8603-405E-A626-C291A375AE7A}" srcOrd="5" destOrd="0" presId="urn:microsoft.com/office/officeart/2005/8/layout/hierarchy1"/>
    <dgm:cxn modelId="{3EF43104-7192-44C8-B284-7960FDD1098B}" type="presParOf" srcId="{6F80EC23-8603-405E-A626-C291A375AE7A}" destId="{69A41871-61FC-4FEA-BCC3-713A4FBDF771}" srcOrd="0" destOrd="0" presId="urn:microsoft.com/office/officeart/2005/8/layout/hierarchy1"/>
    <dgm:cxn modelId="{50D4048E-0B9B-4C69-9664-04345AE7DE9D}" type="presParOf" srcId="{69A41871-61FC-4FEA-BCC3-713A4FBDF771}" destId="{1D70E644-8B2F-4BBF-8F8D-B45A11C8B28E}" srcOrd="0" destOrd="0" presId="urn:microsoft.com/office/officeart/2005/8/layout/hierarchy1"/>
    <dgm:cxn modelId="{335575AB-FF3C-4391-8B48-F317CA320644}" type="presParOf" srcId="{69A41871-61FC-4FEA-BCC3-713A4FBDF771}" destId="{6BA6C93F-296B-4951-A8F8-56EAC319EB13}" srcOrd="1" destOrd="0" presId="urn:microsoft.com/office/officeart/2005/8/layout/hierarchy1"/>
    <dgm:cxn modelId="{E1978D79-5634-4616-AB92-7BB62B167957}" type="presParOf" srcId="{6F80EC23-8603-405E-A626-C291A375AE7A}" destId="{9A888A8E-D7AB-491B-BB0B-019845CA0128}" srcOrd="1" destOrd="0" presId="urn:microsoft.com/office/officeart/2005/8/layout/hierarchy1"/>
    <dgm:cxn modelId="{EC17C337-0BC1-4DA1-ADAE-74A6962CC9AB}" type="presParOf" srcId="{9A888A8E-D7AB-491B-BB0B-019845CA0128}" destId="{C5E39E33-E63D-4657-B679-561A56275146}" srcOrd="0" destOrd="0" presId="urn:microsoft.com/office/officeart/2005/8/layout/hierarchy1"/>
    <dgm:cxn modelId="{083BE994-D84E-4ED7-A3E6-1F75CA60CCE8}" type="presParOf" srcId="{9A888A8E-D7AB-491B-BB0B-019845CA0128}" destId="{121C237E-9707-4089-B6A3-5F13BDC91CF3}" srcOrd="1" destOrd="0" presId="urn:microsoft.com/office/officeart/2005/8/layout/hierarchy1"/>
    <dgm:cxn modelId="{EDA2350B-B79C-4188-A127-250C7D59A5EA}" type="presParOf" srcId="{121C237E-9707-4089-B6A3-5F13BDC91CF3}" destId="{8F4F9983-0D97-4E4C-A456-1E61CB04E6A5}" srcOrd="0" destOrd="0" presId="urn:microsoft.com/office/officeart/2005/8/layout/hierarchy1"/>
    <dgm:cxn modelId="{1B81DE60-B1DE-4565-AC12-91A1FB32FDB2}" type="presParOf" srcId="{8F4F9983-0D97-4E4C-A456-1E61CB04E6A5}" destId="{127D32C7-37DC-4889-B099-23394C5405E2}" srcOrd="0" destOrd="0" presId="urn:microsoft.com/office/officeart/2005/8/layout/hierarchy1"/>
    <dgm:cxn modelId="{666DAE5D-470A-48AA-8880-A38068E9499C}" type="presParOf" srcId="{8F4F9983-0D97-4E4C-A456-1E61CB04E6A5}" destId="{4AD60500-E648-4C07-ADF4-A0937B7BB810}" srcOrd="1" destOrd="0" presId="urn:microsoft.com/office/officeart/2005/8/layout/hierarchy1"/>
    <dgm:cxn modelId="{AD2720C5-71EB-4313-8BC0-EF7661BD1A8B}" type="presParOf" srcId="{121C237E-9707-4089-B6A3-5F13BDC91CF3}" destId="{982F64A0-D1C7-40D3-A7DC-67DA491E15D4}" srcOrd="1" destOrd="0" presId="urn:microsoft.com/office/officeart/2005/8/layout/hierarchy1"/>
    <dgm:cxn modelId="{8AF04503-B71F-4132-98C9-D91899BE74C4}" type="presParOf" srcId="{9A888A8E-D7AB-491B-BB0B-019845CA0128}" destId="{F6AA4CE3-F3CA-48CE-BE21-1F17798C072B}" srcOrd="2" destOrd="0" presId="urn:microsoft.com/office/officeart/2005/8/layout/hierarchy1"/>
    <dgm:cxn modelId="{D10977A2-19A6-409B-A35D-CDC47CA12ADC}" type="presParOf" srcId="{9A888A8E-D7AB-491B-BB0B-019845CA0128}" destId="{2546D698-0B93-4741-B167-F15A3E304B7D}" srcOrd="3" destOrd="0" presId="urn:microsoft.com/office/officeart/2005/8/layout/hierarchy1"/>
    <dgm:cxn modelId="{591A03D4-7857-42A8-874B-809F541BD701}" type="presParOf" srcId="{2546D698-0B93-4741-B167-F15A3E304B7D}" destId="{5806E84F-2C2C-4FE0-84F9-9973B21C1989}" srcOrd="0" destOrd="0" presId="urn:microsoft.com/office/officeart/2005/8/layout/hierarchy1"/>
    <dgm:cxn modelId="{AA6C2BC5-70C7-4F65-AF90-EBA041275266}" type="presParOf" srcId="{5806E84F-2C2C-4FE0-84F9-9973B21C1989}" destId="{46094E68-968B-4867-8F69-FF7CB4BBD9D1}" srcOrd="0" destOrd="0" presId="urn:microsoft.com/office/officeart/2005/8/layout/hierarchy1"/>
    <dgm:cxn modelId="{73E11523-DE1B-4256-B9AB-65D3B4A957BB}" type="presParOf" srcId="{5806E84F-2C2C-4FE0-84F9-9973B21C1989}" destId="{6A1F466E-05F4-4DAC-9A91-013C6F3913D5}" srcOrd="1" destOrd="0" presId="urn:microsoft.com/office/officeart/2005/8/layout/hierarchy1"/>
    <dgm:cxn modelId="{3DDBD0F9-90F4-454B-9328-2815B6F7A446}" type="presParOf" srcId="{2546D698-0B93-4741-B167-F15A3E304B7D}" destId="{D13447BA-7F4E-46C5-802D-015C046EAF14}" srcOrd="1" destOrd="0" presId="urn:microsoft.com/office/officeart/2005/8/layout/hierarchy1"/>
    <dgm:cxn modelId="{021F97D3-03F3-4E58-AD11-A69F27431726}" type="presParOf" srcId="{63FA6A87-3B51-46CA-B429-AA84942292B7}" destId="{EB2682EE-D5B7-4CE4-B480-737ED765A09E}" srcOrd="2" destOrd="0" presId="urn:microsoft.com/office/officeart/2005/8/layout/hierarchy1"/>
    <dgm:cxn modelId="{A66957C6-B604-49B3-A9C8-F4B40B43B908}" type="presParOf" srcId="{63FA6A87-3B51-46CA-B429-AA84942292B7}" destId="{3FAC0076-BCC4-43C0-913A-6FE58DC40576}" srcOrd="3" destOrd="0" presId="urn:microsoft.com/office/officeart/2005/8/layout/hierarchy1"/>
    <dgm:cxn modelId="{5B690BAF-48B4-4066-B7FF-DA31B9A00EB7}" type="presParOf" srcId="{3FAC0076-BCC4-43C0-913A-6FE58DC40576}" destId="{F9E14E5A-5581-4FD9-A02A-5529E0E5F587}" srcOrd="0" destOrd="0" presId="urn:microsoft.com/office/officeart/2005/8/layout/hierarchy1"/>
    <dgm:cxn modelId="{6A4856B4-1938-4BA9-BB94-F8BC77162266}" type="presParOf" srcId="{F9E14E5A-5581-4FD9-A02A-5529E0E5F587}" destId="{5B192E9C-24C5-4FBA-A4D2-CAF73CC1E8CC}" srcOrd="0" destOrd="0" presId="urn:microsoft.com/office/officeart/2005/8/layout/hierarchy1"/>
    <dgm:cxn modelId="{8F90CCD1-2EAE-4253-BBB6-21B15D3CC68B}" type="presParOf" srcId="{F9E14E5A-5581-4FD9-A02A-5529E0E5F587}" destId="{4614463C-0015-4F5C-81C7-78F38E491062}" srcOrd="1" destOrd="0" presId="urn:microsoft.com/office/officeart/2005/8/layout/hierarchy1"/>
    <dgm:cxn modelId="{D86791A1-D452-48C8-B027-DD03560D6B6C}" type="presParOf" srcId="{3FAC0076-BCC4-43C0-913A-6FE58DC40576}" destId="{4DBC512F-0DE8-4358-A670-A26ABB32BFF5}" srcOrd="1" destOrd="0" presId="urn:microsoft.com/office/officeart/2005/8/layout/hierarchy1"/>
    <dgm:cxn modelId="{DB0F4538-3AE1-463E-B074-0258CE7A79E7}" type="presParOf" srcId="{9D9F2F8F-C5DF-44F9-923B-8D53BEFAB9EF}" destId="{F3269127-C0AD-4860-8416-500173CF8D2F}" srcOrd="2" destOrd="0" presId="urn:microsoft.com/office/officeart/2005/8/layout/hierarchy1"/>
    <dgm:cxn modelId="{E0B9A4C4-0FB1-4823-8305-A83669C46A37}" type="presParOf" srcId="{9D9F2F8F-C5DF-44F9-923B-8D53BEFAB9EF}" destId="{FFEB4082-2B21-4F8A-B213-607A5F56960F}" srcOrd="3" destOrd="0" presId="urn:microsoft.com/office/officeart/2005/8/layout/hierarchy1"/>
    <dgm:cxn modelId="{E9CA12E6-6201-43AB-91EC-9474162DF83C}" type="presParOf" srcId="{FFEB4082-2B21-4F8A-B213-607A5F56960F}" destId="{5682C74F-DA1D-47EB-B8F9-68C35EA9B288}" srcOrd="0" destOrd="0" presId="urn:microsoft.com/office/officeart/2005/8/layout/hierarchy1"/>
    <dgm:cxn modelId="{B0AD1D7E-D23A-45F1-BCD2-4DF762386E1D}" type="presParOf" srcId="{5682C74F-DA1D-47EB-B8F9-68C35EA9B288}" destId="{76E03327-F182-476F-AB9C-090938916667}" srcOrd="0" destOrd="0" presId="urn:microsoft.com/office/officeart/2005/8/layout/hierarchy1"/>
    <dgm:cxn modelId="{DD8BF2FC-5139-4BB1-805E-3284DBA74EB4}" type="presParOf" srcId="{5682C74F-DA1D-47EB-B8F9-68C35EA9B288}" destId="{8F59D106-3FE6-435E-AB81-CCD1FAC12A50}" srcOrd="1" destOrd="0" presId="urn:microsoft.com/office/officeart/2005/8/layout/hierarchy1"/>
    <dgm:cxn modelId="{2C350E7A-1BB5-4C68-AA2F-C31813B9E9FE}" type="presParOf" srcId="{FFEB4082-2B21-4F8A-B213-607A5F56960F}" destId="{853B460C-7B5B-41D2-98F8-7934789E77C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01.03.2022</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01.03.2022</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01.03.2022</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Система управления охраной труда</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ru-RU" dirty="0" smtClean="0"/>
              <a:t>Преподаватель – Жукова Светлана Александровна,</a:t>
            </a:r>
          </a:p>
          <a:p>
            <a:r>
              <a:rPr lang="ru-RU" dirty="0" smtClean="0"/>
              <a:t> к. </a:t>
            </a:r>
            <a:r>
              <a:rPr lang="ru-RU" dirty="0" err="1" smtClean="0"/>
              <a:t>социол</a:t>
            </a:r>
            <a:r>
              <a:rPr lang="ru-RU" dirty="0" smtClean="0"/>
              <a:t>. н., главный специалист ГАУ СО ПРУЦ</a:t>
            </a:r>
            <a:endParaRPr lang="ru-RU" dirty="0"/>
          </a:p>
        </p:txBody>
      </p:sp>
    </p:spTree>
    <p:extLst>
      <p:ext uri="{BB962C8B-B14F-4D97-AF65-F5344CB8AC3E}">
        <p14:creationId xmlns:p14="http://schemas.microsoft.com/office/powerpoint/2010/main" xmlns="" val="4038760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785794"/>
            <a:ext cx="5800490" cy="745152"/>
          </a:xfrm>
        </p:spPr>
        <p:txBody>
          <a:bodyPr>
            <a:noAutofit/>
          </a:bodyPr>
          <a:lstStyle/>
          <a:p>
            <a:r>
              <a:rPr lang="ru-RU" sz="2400" b="1" dirty="0" smtClean="0"/>
              <a:t>1 марта 2022 года вступило в силу  Примерное положение о СУОТ </a:t>
            </a:r>
            <a:endParaRPr lang="ru-RU" sz="2400" b="1" dirty="0"/>
          </a:p>
        </p:txBody>
      </p:sp>
      <p:sp>
        <p:nvSpPr>
          <p:cNvPr id="3" name="Объект 2"/>
          <p:cNvSpPr>
            <a:spLocks noGrp="1"/>
          </p:cNvSpPr>
          <p:nvPr>
            <p:ph idx="1"/>
          </p:nvPr>
        </p:nvSpPr>
        <p:spPr>
          <a:xfrm>
            <a:off x="1043492" y="1844824"/>
            <a:ext cx="6777317" cy="3987805"/>
          </a:xfrm>
        </p:spPr>
        <p:txBody>
          <a:bodyPr>
            <a:normAutofit fontScale="85000" lnSpcReduction="10000"/>
          </a:bodyPr>
          <a:lstStyle/>
          <a:p>
            <a:pPr marL="68580" indent="0" algn="just">
              <a:buNone/>
            </a:pPr>
            <a:r>
              <a:rPr lang="ru-RU" sz="1600" b="1" dirty="0" smtClean="0"/>
              <a:t>Система управления охраной труда должна действовать везде, где есть хотя бы один наемный работник!</a:t>
            </a:r>
            <a:r>
              <a:rPr lang="ru-RU" sz="1600" dirty="0" smtClean="0"/>
              <a:t> (ст. 214 ТК РФ). </a:t>
            </a:r>
            <a:endParaRPr lang="ru-RU" sz="1600" b="1" dirty="0" smtClean="0"/>
          </a:p>
          <a:p>
            <a:pPr marL="68580" indent="0" algn="just">
              <a:buNone/>
            </a:pPr>
            <a:r>
              <a:rPr lang="ru-RU" sz="1600" dirty="0" smtClean="0"/>
              <a:t>Действие документа распространяется на всех, без исключения, работодателей, включая ИП и субъектов малого предпринимательства. </a:t>
            </a:r>
          </a:p>
          <a:p>
            <a:pPr marL="68580" indent="0" algn="just">
              <a:buNone/>
            </a:pPr>
            <a:r>
              <a:rPr lang="ru-RU" sz="1600" dirty="0" smtClean="0"/>
              <a:t>Работодатель устанавливает структуру и порядок функционирования СУОТ в локальном нормативном акте, принимаемом с учетом Примерного положения.</a:t>
            </a:r>
          </a:p>
          <a:p>
            <a:pPr marL="68580" indent="0" algn="just">
              <a:buNone/>
            </a:pPr>
            <a:r>
              <a:rPr lang="ru-RU" sz="1600" b="1" dirty="0" smtClean="0"/>
              <a:t>Цель СУОТ </a:t>
            </a:r>
            <a:r>
              <a:rPr lang="ru-RU" sz="1600" dirty="0" smtClean="0"/>
              <a:t>- управление профессиональными рисками на рабочих местах, исключение или минимизации их последствий.</a:t>
            </a:r>
          </a:p>
          <a:p>
            <a:pPr marL="68580" indent="0">
              <a:buNone/>
            </a:pPr>
            <a:endParaRPr lang="ru-RU" sz="1600" dirty="0" smtClean="0"/>
          </a:p>
          <a:p>
            <a:pPr marL="68580" indent="0">
              <a:buNone/>
            </a:pPr>
            <a:r>
              <a:rPr lang="ru-RU" sz="1600" dirty="0" smtClean="0"/>
              <a:t>В соответствии с Положением</a:t>
            </a:r>
          </a:p>
          <a:p>
            <a:pPr lvl="0">
              <a:buClr>
                <a:srgbClr val="94C600"/>
              </a:buClr>
            </a:pPr>
            <a:r>
              <a:rPr lang="ru-RU" sz="1600" dirty="0" smtClean="0">
                <a:solidFill>
                  <a:srgbClr val="3E3D2D"/>
                </a:solidFill>
              </a:rPr>
              <a:t>Действие СУОТ распространяется на всей территории, во всех зданиях и сооружениях работодателя.</a:t>
            </a:r>
          </a:p>
          <a:p>
            <a:pPr lvl="0">
              <a:buClr>
                <a:srgbClr val="94C600"/>
              </a:buClr>
            </a:pPr>
            <a:r>
              <a:rPr lang="ru-RU" sz="1600" dirty="0" smtClean="0">
                <a:solidFill>
                  <a:srgbClr val="3E3D2D"/>
                </a:solidFill>
              </a:rPr>
              <a:t>Требования СУОТ обязательны для всех работников, работающих у работодателя, и являются обязательными для всех лиц, находящихся на территории, в зданиях и сооружениях работодателя.</a:t>
            </a:r>
          </a:p>
          <a:p>
            <a:pPr lvl="0">
              <a:buClr>
                <a:srgbClr val="94C600"/>
              </a:buClr>
            </a:pPr>
            <a:r>
              <a:rPr lang="ru-RU" sz="1600" dirty="0" smtClean="0">
                <a:solidFill>
                  <a:srgbClr val="3E3D2D"/>
                </a:solidFill>
              </a:rPr>
              <a:t>Основой организации и функционирования СУОТ является Положение о СУОТ, разрабатываемое работодателем. </a:t>
            </a:r>
          </a:p>
          <a:p>
            <a:pPr marL="68580" indent="0" algn="just">
              <a:buNone/>
            </a:pPr>
            <a:endParaRPr lang="ru-RU" sz="1600" dirty="0" smtClean="0"/>
          </a:p>
          <a:p>
            <a:pPr marL="68580" indent="0">
              <a:buNone/>
            </a:pPr>
            <a:endParaRPr lang="ru-RU" sz="2200" dirty="0">
              <a:solidFill>
                <a:srgbClr val="3E3D2D"/>
              </a:solidFill>
            </a:endParaRPr>
          </a:p>
          <a:p>
            <a:pPr marL="6858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32656"/>
            <a:ext cx="1554163"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999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714356"/>
            <a:ext cx="7024744" cy="758262"/>
          </a:xfrm>
        </p:spPr>
        <p:txBody>
          <a:bodyPr>
            <a:normAutofit fontScale="90000"/>
          </a:bodyPr>
          <a:lstStyle/>
          <a:p>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Основные элементы СУОТ</a:t>
            </a:r>
            <a:endParaRPr lang="ru-RU" dirty="0"/>
          </a:p>
        </p:txBody>
      </p:sp>
      <p:sp>
        <p:nvSpPr>
          <p:cNvPr id="3" name="Содержимое 2"/>
          <p:cNvSpPr>
            <a:spLocks noGrp="1"/>
          </p:cNvSpPr>
          <p:nvPr>
            <p:ph idx="1"/>
          </p:nvPr>
        </p:nvSpPr>
        <p:spPr>
          <a:xfrm>
            <a:off x="1043492" y="1857364"/>
            <a:ext cx="6777317" cy="3975265"/>
          </a:xfrm>
        </p:spPr>
        <p:txBody>
          <a:bodyPr>
            <a:noAutofit/>
          </a:bodyPr>
          <a:lstStyle/>
          <a:p>
            <a:r>
              <a:rPr lang="ru-RU" sz="1800" b="1" dirty="0" err="1" smtClean="0"/>
              <a:t>Оргструктура</a:t>
            </a:r>
            <a:r>
              <a:rPr lang="ru-RU" sz="1800" b="1" dirty="0" smtClean="0"/>
              <a:t>.</a:t>
            </a:r>
            <a:r>
              <a:rPr lang="ru-RU" sz="1800" dirty="0" smtClean="0"/>
              <a:t> Обязанности и ответственность в области охраны труда распределяют на всех уровнях управления — от руководителей до отдельных работников.</a:t>
            </a:r>
          </a:p>
          <a:p>
            <a:r>
              <a:rPr lang="ru-RU" sz="1800" b="1" dirty="0" smtClean="0"/>
              <a:t>Документы.</a:t>
            </a:r>
            <a:r>
              <a:rPr lang="ru-RU" sz="1800" dirty="0" smtClean="0"/>
              <a:t> Сюда входят локальные нормативные акты, приказы, планы мероприятий, отчетная информация. Примерное положение о СУОТ, в основном, содержит рекомендации для работодателей, но в нем есть и требования об обязательных документах.</a:t>
            </a:r>
          </a:p>
          <a:p>
            <a:r>
              <a:rPr lang="ru-RU" sz="1800" b="1" dirty="0" smtClean="0"/>
              <a:t>Мероприятия СУОТ и оценка ее эффективности.</a:t>
            </a:r>
            <a:r>
              <a:rPr lang="ru-RU" sz="1800" dirty="0" smtClean="0"/>
              <a:t> </a:t>
            </a:r>
          </a:p>
          <a:p>
            <a:endParaRPr lang="ru-R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85794"/>
            <a:ext cx="7024744" cy="571504"/>
          </a:xfrm>
        </p:spPr>
        <p:txBody>
          <a:bodyPr>
            <a:normAutofit/>
          </a:bodyPr>
          <a:lstStyle/>
          <a:p>
            <a:r>
              <a:rPr lang="ru-RU" sz="2800" dirty="0" smtClean="0"/>
              <a:t>Структура Примерного положения</a:t>
            </a:r>
            <a:endParaRPr lang="ru-RU" sz="2800" dirty="0"/>
          </a:p>
        </p:txBody>
      </p:sp>
      <p:sp>
        <p:nvSpPr>
          <p:cNvPr id="3" name="Содержимое 2"/>
          <p:cNvSpPr>
            <a:spLocks noGrp="1"/>
          </p:cNvSpPr>
          <p:nvPr>
            <p:ph idx="1"/>
          </p:nvPr>
        </p:nvSpPr>
        <p:spPr>
          <a:xfrm>
            <a:off x="1043492" y="1571612"/>
            <a:ext cx="6777317" cy="4261017"/>
          </a:xfrm>
        </p:spPr>
        <p:txBody>
          <a:bodyPr>
            <a:normAutofit fontScale="62500" lnSpcReduction="20000"/>
          </a:bodyPr>
          <a:lstStyle/>
          <a:p>
            <a:r>
              <a:rPr lang="ru-RU" dirty="0" smtClean="0"/>
              <a:t>Общие положения</a:t>
            </a:r>
          </a:p>
          <a:p>
            <a:r>
              <a:rPr lang="ru-RU" dirty="0" smtClean="0"/>
              <a:t>Разработка и внедрение СУОТ</a:t>
            </a:r>
          </a:p>
          <a:p>
            <a:pPr>
              <a:buFont typeface="Arial" pitchFamily="34" charset="0"/>
              <a:buChar char="•"/>
            </a:pPr>
            <a:r>
              <a:rPr lang="ru-RU" dirty="0" smtClean="0"/>
              <a:t>Политика</a:t>
            </a:r>
          </a:p>
          <a:p>
            <a:pPr>
              <a:buFont typeface="Arial" pitchFamily="34" charset="0"/>
              <a:buChar char="•"/>
            </a:pPr>
            <a:r>
              <a:rPr lang="ru-RU" dirty="0" smtClean="0"/>
              <a:t>Внедрение</a:t>
            </a:r>
          </a:p>
          <a:p>
            <a:pPr>
              <a:buFont typeface="Arial" pitchFamily="34" charset="0"/>
              <a:buChar char="•"/>
            </a:pPr>
            <a:r>
              <a:rPr lang="ru-RU" dirty="0" smtClean="0"/>
              <a:t>Управление</a:t>
            </a:r>
          </a:p>
          <a:p>
            <a:r>
              <a:rPr lang="ru-RU" dirty="0" smtClean="0"/>
              <a:t>Планирование</a:t>
            </a:r>
          </a:p>
          <a:p>
            <a:pPr>
              <a:buFont typeface="Arial" pitchFamily="34" charset="0"/>
              <a:buChar char="•"/>
            </a:pPr>
            <a:r>
              <a:rPr lang="ru-RU" dirty="0" smtClean="0"/>
              <a:t>Управление профессиональными рисками</a:t>
            </a:r>
          </a:p>
          <a:p>
            <a:pPr>
              <a:buFont typeface="Arial" pitchFamily="34" charset="0"/>
              <a:buChar char="•"/>
            </a:pPr>
            <a:r>
              <a:rPr lang="ru-RU" dirty="0" smtClean="0"/>
              <a:t>Оценка профессиональных рисков</a:t>
            </a:r>
          </a:p>
          <a:p>
            <a:pPr>
              <a:buFont typeface="Arial" pitchFamily="34" charset="0"/>
              <a:buChar char="•"/>
            </a:pPr>
            <a:r>
              <a:rPr lang="ru-RU" dirty="0" smtClean="0"/>
              <a:t>Установление целей</a:t>
            </a:r>
          </a:p>
          <a:p>
            <a:r>
              <a:rPr lang="ru-RU" dirty="0" smtClean="0"/>
              <a:t>Обеспечение функционирования</a:t>
            </a:r>
          </a:p>
          <a:p>
            <a:pPr>
              <a:buFont typeface="Arial" pitchFamily="34" charset="0"/>
              <a:buChar char="•"/>
            </a:pPr>
            <a:r>
              <a:rPr lang="ru-RU" dirty="0" smtClean="0"/>
              <a:t>Обучение </a:t>
            </a:r>
            <a:endParaRPr lang="ru-RU" dirty="0" smtClean="0"/>
          </a:p>
          <a:p>
            <a:pPr>
              <a:buFont typeface="Arial" pitchFamily="34" charset="0"/>
              <a:buChar char="•"/>
            </a:pPr>
            <a:r>
              <a:rPr lang="ru-RU" dirty="0" smtClean="0"/>
              <a:t>Информирование</a:t>
            </a:r>
          </a:p>
          <a:p>
            <a:r>
              <a:rPr lang="ru-RU" dirty="0" smtClean="0"/>
              <a:t>Функционирование</a:t>
            </a:r>
          </a:p>
          <a:p>
            <a:pPr>
              <a:buFont typeface="Arial" pitchFamily="34" charset="0"/>
              <a:buChar char="•"/>
            </a:pPr>
            <a:r>
              <a:rPr lang="ru-RU" dirty="0" smtClean="0"/>
              <a:t>Процессы</a:t>
            </a:r>
          </a:p>
          <a:p>
            <a:r>
              <a:rPr lang="ru-RU" dirty="0" smtClean="0"/>
              <a:t>Оценка результатов</a:t>
            </a:r>
          </a:p>
          <a:p>
            <a:pPr>
              <a:buFont typeface="Arial" pitchFamily="34" charset="0"/>
              <a:buChar char="•"/>
            </a:pPr>
            <a:r>
              <a:rPr lang="ru-RU" dirty="0" smtClean="0"/>
              <a:t>Контроль</a:t>
            </a:r>
          </a:p>
          <a:p>
            <a:r>
              <a:rPr lang="ru-RU" dirty="0" smtClean="0"/>
              <a:t>Улучшение функционирования</a:t>
            </a:r>
          </a:p>
          <a:p>
            <a:pPr>
              <a:buFont typeface="Arial" pitchFamily="34" charset="0"/>
              <a:buChar char="•"/>
            </a:pPr>
            <a:r>
              <a:rPr lang="ru-RU" dirty="0" smtClean="0"/>
              <a:t>Коррекция</a:t>
            </a:r>
            <a:endParaRPr lang="ru-RU" dirty="0"/>
          </a:p>
        </p:txBody>
      </p:sp>
      <p:pic>
        <p:nvPicPr>
          <p:cNvPr id="1028" name="Picture 4" descr="https://lh3.googleusercontent.com/proxy/M3gYSaL0NG1QGYpfXtMpwSu65NorFsLnTxDfpculAaZkz3skQO1_cBhr3YnIZcIg8EVOLV2DP7WrmZ8YE-es7V52xxLUvfzIYwmIE9wbImdcjR3zgFvXIQFSYj6CG85SDjk=w1200-h630-p-k-no-nu"/>
          <p:cNvPicPr>
            <a:picLocks noChangeAspect="1" noChangeArrowheads="1"/>
          </p:cNvPicPr>
          <p:nvPr/>
        </p:nvPicPr>
        <p:blipFill>
          <a:blip r:embed="rId2"/>
          <a:srcRect/>
          <a:stretch>
            <a:fillRect/>
          </a:stretch>
        </p:blipFill>
        <p:spPr bwMode="auto">
          <a:xfrm>
            <a:off x="4929190" y="3786190"/>
            <a:ext cx="3756628" cy="27146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024744" cy="543948"/>
          </a:xfrm>
        </p:spPr>
        <p:txBody>
          <a:bodyPr>
            <a:noAutofit/>
          </a:bodyPr>
          <a:lstStyle/>
          <a:p>
            <a:r>
              <a:rPr lang="ru-RU" sz="3200" b="1" dirty="0" smtClean="0"/>
              <a:t>Системный подход</a:t>
            </a:r>
            <a:endParaRPr lang="ru-RU" sz="3200" b="1" dirty="0"/>
          </a:p>
        </p:txBody>
      </p:sp>
      <p:graphicFrame>
        <p:nvGraphicFramePr>
          <p:cNvPr id="4" name="Содержимое 3"/>
          <p:cNvGraphicFramePr>
            <a:graphicFrameLocks noGrp="1"/>
          </p:cNvGraphicFramePr>
          <p:nvPr>
            <p:ph idx="1"/>
          </p:nvPr>
        </p:nvGraphicFramePr>
        <p:xfrm>
          <a:off x="714348" y="1142984"/>
          <a:ext cx="778674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456674" cy="673144"/>
          </a:xfrm>
        </p:spPr>
        <p:txBody>
          <a:bodyPr>
            <a:noAutofit/>
          </a:bodyPr>
          <a:lstStyle/>
          <a:p>
            <a:pPr algn="ctr"/>
            <a:r>
              <a:rPr lang="ru-RU" sz="3200" dirty="0" smtClean="0"/>
              <a:t>Разработка и внедрение СУОТ</a:t>
            </a:r>
            <a:endParaRPr lang="ru-RU" sz="3200" dirty="0"/>
          </a:p>
        </p:txBody>
      </p:sp>
      <p:sp>
        <p:nvSpPr>
          <p:cNvPr id="3" name="Объект 2"/>
          <p:cNvSpPr>
            <a:spLocks noGrp="1"/>
          </p:cNvSpPr>
          <p:nvPr>
            <p:ph idx="1"/>
          </p:nvPr>
        </p:nvSpPr>
        <p:spPr>
          <a:xfrm>
            <a:off x="683568" y="1785926"/>
            <a:ext cx="7632848" cy="4046703"/>
          </a:xfrm>
        </p:spPr>
        <p:txBody>
          <a:bodyPr>
            <a:normAutofit/>
          </a:bodyPr>
          <a:lstStyle/>
          <a:p>
            <a:pPr marL="68580" indent="0">
              <a:buNone/>
            </a:pPr>
            <a:r>
              <a:rPr lang="ru-RU" sz="1800" dirty="0" smtClean="0"/>
              <a:t>Политика (стратегия) в области охраны </a:t>
            </a:r>
            <a:r>
              <a:rPr lang="ru-RU" sz="1800" dirty="0" smtClean="0"/>
              <a:t>труда это:</a:t>
            </a:r>
          </a:p>
          <a:p>
            <a:pPr marL="68580" indent="0">
              <a:buNone/>
            </a:pPr>
            <a:endParaRPr lang="ru-RU" sz="1800" dirty="0" smtClean="0"/>
          </a:p>
          <a:p>
            <a:pPr marL="68580" indent="0"/>
            <a:r>
              <a:rPr lang="ru-RU" sz="1800" dirty="0" smtClean="0"/>
              <a:t> </a:t>
            </a:r>
            <a:r>
              <a:rPr lang="ru-RU" sz="1800" dirty="0" smtClean="0"/>
              <a:t>Локальный акт </a:t>
            </a:r>
            <a:r>
              <a:rPr lang="ru-RU" sz="1800" dirty="0" smtClean="0"/>
              <a:t>или </a:t>
            </a:r>
            <a:r>
              <a:rPr lang="ru-RU" sz="1800" dirty="0" smtClean="0"/>
              <a:t>раздел </a:t>
            </a:r>
            <a:r>
              <a:rPr lang="ru-RU" sz="1800" dirty="0" smtClean="0"/>
              <a:t>локального акта работодателя, в котором излагаются цели и мероприятия, направленные на сохранение жизни и здоровья </a:t>
            </a:r>
            <a:r>
              <a:rPr lang="ru-RU" sz="1800" dirty="0" smtClean="0"/>
              <a:t>работников.</a:t>
            </a:r>
          </a:p>
          <a:p>
            <a:pPr marL="68580" indent="0"/>
            <a:r>
              <a:rPr lang="ru-RU" sz="1800" dirty="0" smtClean="0"/>
              <a:t> Публичная декларация </a:t>
            </a:r>
            <a:r>
              <a:rPr lang="ru-RU" sz="1800" dirty="0" smtClean="0"/>
              <a:t>работодателя о намерении и гарантированном выполнении им государственных нормативных требований охраны труда и добровольно принятых на себя обязательств с учётом мнения выборного органа первичной профсоюзной организации или иного уполномоченного работниками органа.</a:t>
            </a:r>
          </a:p>
          <a:p>
            <a:pPr marL="68580" indent="0" algn="just">
              <a:buNone/>
            </a:pPr>
            <a:endParaRPr lang="ru-RU" sz="1800" dirty="0" smtClean="0"/>
          </a:p>
          <a:p>
            <a:pPr marL="68580" indent="0" algn="just">
              <a:buNone/>
            </a:pPr>
            <a:endParaRPr lang="ru-RU" sz="1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2330" y="4857760"/>
            <a:ext cx="1346785" cy="1346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906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96752"/>
            <a:ext cx="7384666" cy="648072"/>
          </a:xfrm>
        </p:spPr>
        <p:txBody>
          <a:bodyPr>
            <a:normAutofit fontScale="90000"/>
          </a:bodyPr>
          <a:lstStyle/>
          <a:p>
            <a:r>
              <a:rPr lang="ru-RU" dirty="0" smtClean="0"/>
              <a:t/>
            </a:r>
            <a:br>
              <a:rPr lang="ru-RU" dirty="0" smtClean="0"/>
            </a:br>
            <a:r>
              <a:rPr lang="ru-RU" dirty="0" smtClean="0"/>
              <a:t>Политика  (стратегия) </a:t>
            </a:r>
            <a:br>
              <a:rPr lang="ru-RU" dirty="0" smtClean="0"/>
            </a:br>
            <a:r>
              <a:rPr lang="ru-RU" dirty="0" smtClean="0"/>
              <a:t>охраны труда</a:t>
            </a:r>
            <a:endParaRPr lang="ru-RU" dirty="0"/>
          </a:p>
        </p:txBody>
      </p:sp>
      <p:sp>
        <p:nvSpPr>
          <p:cNvPr id="3" name="Объект 2"/>
          <p:cNvSpPr>
            <a:spLocks noGrp="1"/>
          </p:cNvSpPr>
          <p:nvPr>
            <p:ph idx="1"/>
          </p:nvPr>
        </p:nvSpPr>
        <p:spPr>
          <a:xfrm>
            <a:off x="683568" y="1988840"/>
            <a:ext cx="7704856" cy="4320480"/>
          </a:xfrm>
        </p:spPr>
        <p:txBody>
          <a:bodyPr>
            <a:normAutofit fontScale="62500" lnSpcReduction="20000"/>
          </a:bodyPr>
          <a:lstStyle/>
          <a:p>
            <a:r>
              <a:rPr lang="ru-RU" dirty="0" smtClean="0"/>
              <a:t>направлена на сохранение жизни и здоровья работников в процессе их трудовой деятельности;</a:t>
            </a:r>
          </a:p>
          <a:p>
            <a:r>
              <a:rPr lang="ru-RU" dirty="0" smtClean="0"/>
              <a:t>направлена на обеспечение безопасных условий труда, управление рисками производственного травматизма и профессиональной заболеваемости;</a:t>
            </a:r>
          </a:p>
          <a:p>
            <a:r>
              <a:rPr lang="ru-RU" dirty="0" smtClean="0"/>
              <a:t>соответствует специфике экономической деятельности и организации работ у работодателя, особенностям профессиональных рисков и возможностям управления охраной труда;</a:t>
            </a:r>
          </a:p>
          <a:p>
            <a:r>
              <a:rPr lang="ru-RU" dirty="0" smtClean="0"/>
              <a:t>отражает цели в области охраны труда;</a:t>
            </a:r>
          </a:p>
          <a:p>
            <a:r>
              <a:rPr lang="ru-RU" dirty="0" smtClean="0"/>
              <a:t>включает обязательства работодателя по устранению опасностей и снижению уровней профессиональных рисков на рабочих местах;</a:t>
            </a:r>
          </a:p>
          <a:p>
            <a:r>
              <a:rPr lang="ru-RU" dirty="0" smtClean="0"/>
              <a:t>включает обязательство работодателя совершенствовать СУОТ;</a:t>
            </a:r>
          </a:p>
          <a:p>
            <a:r>
              <a:rPr lang="ru-RU" dirty="0" smtClean="0"/>
              <a:t>учитывает мнение выборного органа первичной профсоюзной организации или иного уполномоченного работниками органа (при наличии).</a:t>
            </a:r>
          </a:p>
          <a:p>
            <a:pPr>
              <a:buNone/>
            </a:pPr>
            <a:r>
              <a:rPr lang="ru-RU" dirty="0" smtClean="0"/>
              <a:t>Политику (стратегию) по охране труда рекомендуется оценивать на актуальность и соответствие стратегическим задачам по охране труда и пересматривать в рамках оценки эффективности функционирования СУОТ.</a:t>
            </a:r>
          </a:p>
          <a:p>
            <a:pPr marL="68580" indent="0">
              <a:buNone/>
            </a:pP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16" y="571480"/>
            <a:ext cx="1816972" cy="1420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458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14356"/>
            <a:ext cx="7024744" cy="901138"/>
          </a:xfrm>
        </p:spPr>
        <p:txBody>
          <a:bodyPr>
            <a:normAutofit fontScale="90000"/>
          </a:bodyPr>
          <a:lstStyle/>
          <a:p>
            <a:r>
              <a:rPr lang="ru-RU" sz="3100" dirty="0" smtClean="0"/>
              <a:t>Работодателю рекомендуется обеспечивать:</a:t>
            </a:r>
            <a:endParaRPr lang="ru-RU" dirty="0"/>
          </a:p>
        </p:txBody>
      </p:sp>
      <p:sp>
        <p:nvSpPr>
          <p:cNvPr id="3" name="Содержимое 2"/>
          <p:cNvSpPr>
            <a:spLocks noGrp="1"/>
          </p:cNvSpPr>
          <p:nvPr>
            <p:ph idx="1"/>
          </p:nvPr>
        </p:nvSpPr>
        <p:spPr>
          <a:xfrm>
            <a:off x="1043492" y="1714488"/>
            <a:ext cx="6777317" cy="4118141"/>
          </a:xfrm>
        </p:spPr>
        <p:txBody>
          <a:bodyPr>
            <a:normAutofit fontScale="92500" lnSpcReduction="10000"/>
          </a:bodyPr>
          <a:lstStyle/>
          <a:p>
            <a:r>
              <a:rPr lang="ru-RU" dirty="0" smtClean="0"/>
              <a:t>предоставление ответственным лицам соответствующих полномочий для осуществления функций (обязанностей) в рамках функционирования СУОТ;</a:t>
            </a:r>
          </a:p>
          <a:p>
            <a:r>
              <a:rPr lang="ru-RU" dirty="0" smtClean="0"/>
              <a:t>документирование и доведение до сведения работников на всех уровнях управления организацией информации об ответственных лицах и их полномочиях.</a:t>
            </a:r>
          </a:p>
          <a:p>
            <a:pPr>
              <a:buNone/>
            </a:pPr>
            <a:r>
              <a:rPr lang="ru-RU" dirty="0" smtClean="0"/>
              <a:t>Управление охраной труда рекомендуется осуществлять при непосредственном участии работников и (или) уполномоченных ими представителей.</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14356"/>
            <a:ext cx="7024744" cy="642942"/>
          </a:xfrm>
        </p:spPr>
        <p:txBody>
          <a:bodyPr>
            <a:normAutofit/>
          </a:bodyPr>
          <a:lstStyle/>
          <a:p>
            <a:r>
              <a:rPr lang="ru-RU" sz="2800" dirty="0" smtClean="0"/>
              <a:t>Планирование</a:t>
            </a:r>
            <a:endParaRPr lang="ru-RU" sz="2800" dirty="0"/>
          </a:p>
        </p:txBody>
      </p:sp>
      <p:sp>
        <p:nvSpPr>
          <p:cNvPr id="3" name="Содержимое 2"/>
          <p:cNvSpPr>
            <a:spLocks noGrp="1"/>
          </p:cNvSpPr>
          <p:nvPr>
            <p:ph idx="1"/>
          </p:nvPr>
        </p:nvSpPr>
        <p:spPr>
          <a:xfrm>
            <a:off x="1043492" y="1500174"/>
            <a:ext cx="6777317" cy="4332455"/>
          </a:xfrm>
        </p:spPr>
        <p:txBody>
          <a:bodyPr>
            <a:normAutofit fontScale="85000" lnSpcReduction="10000"/>
          </a:bodyPr>
          <a:lstStyle/>
          <a:p>
            <a:pPr>
              <a:buNone/>
            </a:pPr>
            <a:r>
              <a:rPr lang="ru-RU" dirty="0" smtClean="0"/>
              <a:t>Осуществляют на основе управления профессиональными рисками, которые работодатель обязан систематически выявлять и регулярно анализировать (ст. 214 ТК РФ).</a:t>
            </a:r>
          </a:p>
          <a:p>
            <a:pPr>
              <a:buNone/>
            </a:pPr>
            <a:r>
              <a:rPr lang="ru-RU" dirty="0" smtClean="0"/>
              <a:t>В Плане мероприятий по охране труда организации рекомендуется указывать :</a:t>
            </a:r>
          </a:p>
          <a:p>
            <a:r>
              <a:rPr lang="ru-RU" dirty="0" smtClean="0"/>
              <a:t>наименование мероприятий;</a:t>
            </a:r>
          </a:p>
          <a:p>
            <a:r>
              <a:rPr lang="ru-RU" dirty="0" smtClean="0"/>
              <a:t>ожидаемый результат по каждому мероприятию;</a:t>
            </a:r>
          </a:p>
          <a:p>
            <a:r>
              <a:rPr lang="ru-RU" dirty="0" smtClean="0"/>
              <a:t>сроки реализации по каждому мероприятию;</a:t>
            </a:r>
          </a:p>
          <a:p>
            <a:r>
              <a:rPr lang="ru-RU" dirty="0" smtClean="0"/>
              <a:t>ответственные лица за реализацию мероприятий;</a:t>
            </a:r>
          </a:p>
          <a:p>
            <a:r>
              <a:rPr lang="ru-RU" dirty="0" smtClean="0"/>
              <a:t>выделяемые ресурсы и источники финансирования мероприятий.</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7024744" cy="1143000"/>
          </a:xfrm>
        </p:spPr>
        <p:txBody>
          <a:bodyPr>
            <a:normAutofit fontScale="90000"/>
          </a:bodyPr>
          <a:lstStyle/>
          <a:p>
            <a:r>
              <a:rPr lang="ru-RU" sz="2800" dirty="0" smtClean="0"/>
              <a:t>Формулировка </a:t>
            </a:r>
            <a:br>
              <a:rPr lang="ru-RU" sz="2800" dirty="0" smtClean="0"/>
            </a:br>
            <a:r>
              <a:rPr lang="ru-RU" sz="2800" dirty="0" smtClean="0"/>
              <a:t>целей СУОТ</a:t>
            </a:r>
            <a:br>
              <a:rPr lang="ru-RU" sz="2800" dirty="0" smtClean="0"/>
            </a:br>
            <a:r>
              <a:rPr lang="ru-RU" sz="2800" dirty="0"/>
              <a:t/>
            </a:r>
            <a:br>
              <a:rPr lang="ru-RU" sz="2800" dirty="0"/>
            </a:b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315135622"/>
              </p:ext>
            </p:extLst>
          </p:nvPr>
        </p:nvGraphicFramePr>
        <p:xfrm>
          <a:off x="1403648" y="980728"/>
          <a:ext cx="7272808" cy="5643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11560" y="1484784"/>
            <a:ext cx="2925801" cy="369332"/>
          </a:xfrm>
          <a:prstGeom prst="rect">
            <a:avLst/>
          </a:prstGeom>
        </p:spPr>
        <p:txBody>
          <a:bodyPr wrap="none">
            <a:spAutoFit/>
          </a:bodyPr>
          <a:lstStyle/>
          <a:p>
            <a:r>
              <a:rPr lang="ru-RU" dirty="0">
                <a:solidFill>
                  <a:prstClr val="black"/>
                </a:solidFill>
              </a:rPr>
              <a:t>Подготовительный </a:t>
            </a:r>
            <a:r>
              <a:rPr lang="ru-RU" dirty="0" smtClean="0">
                <a:solidFill>
                  <a:prstClr val="black"/>
                </a:solidFill>
              </a:rPr>
              <a:t>этап</a:t>
            </a:r>
            <a:endParaRPr lang="ru-RU" dirty="0">
              <a:solidFill>
                <a:prstClr val="black"/>
              </a:solidFill>
            </a:endParaRPr>
          </a:p>
        </p:txBody>
      </p:sp>
    </p:spTree>
    <p:extLst>
      <p:ext uri="{BB962C8B-B14F-4D97-AF65-F5344CB8AC3E}">
        <p14:creationId xmlns:p14="http://schemas.microsoft.com/office/powerpoint/2010/main" xmlns="" val="4234801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488832" cy="936104"/>
          </a:xfrm>
        </p:spPr>
        <p:txBody>
          <a:bodyPr>
            <a:noAutofit/>
          </a:bodyPr>
          <a:lstStyle/>
          <a:p>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
            </a:r>
            <a:br>
              <a:rPr lang="ru-RU" sz="2400" b="1" dirty="0" smtClean="0"/>
            </a:br>
            <a:r>
              <a:rPr lang="ru-RU" sz="2400" b="1" dirty="0"/>
              <a:t/>
            </a:r>
            <a:br>
              <a:rPr lang="ru-RU" sz="2400" b="1" dirty="0"/>
            </a:br>
            <a:r>
              <a:rPr lang="ru-RU" sz="2400" b="1" dirty="0" smtClean="0"/>
              <a:t>Цель </a:t>
            </a:r>
            <a:r>
              <a:rPr lang="ru-RU" sz="2400" dirty="0"/>
              <a:t>— это желаемая позиция в будущем, которой пытается достичь </a:t>
            </a:r>
            <a:r>
              <a:rPr lang="ru-RU" sz="2400" dirty="0" smtClean="0"/>
              <a:t>организация</a:t>
            </a:r>
            <a:endParaRPr lang="ru-RU" sz="2400" dirty="0"/>
          </a:p>
        </p:txBody>
      </p:sp>
      <p:sp>
        <p:nvSpPr>
          <p:cNvPr id="3" name="Объект 2"/>
          <p:cNvSpPr>
            <a:spLocks noGrp="1"/>
          </p:cNvSpPr>
          <p:nvPr>
            <p:ph idx="1"/>
          </p:nvPr>
        </p:nvSpPr>
        <p:spPr>
          <a:xfrm>
            <a:off x="1043492" y="1844824"/>
            <a:ext cx="7488948" cy="3987805"/>
          </a:xfrm>
        </p:spPr>
        <p:txBody>
          <a:bodyPr/>
          <a:lstStyle/>
          <a:p>
            <a:pPr marL="68580" indent="0">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1" y="1860003"/>
            <a:ext cx="7540625" cy="433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5689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476672"/>
            <a:ext cx="7024744" cy="1693992"/>
          </a:xfrm>
        </p:spPr>
        <p:txBody>
          <a:bodyPr/>
          <a:lstStyle/>
          <a:p>
            <a:endParaRPr lang="ru-RU" dirty="0"/>
          </a:p>
        </p:txBody>
      </p:sp>
      <p:sp>
        <p:nvSpPr>
          <p:cNvPr id="3" name="Объект 2"/>
          <p:cNvSpPr>
            <a:spLocks noGrp="1"/>
          </p:cNvSpPr>
          <p:nvPr>
            <p:ph idx="1"/>
          </p:nvPr>
        </p:nvSpPr>
        <p:spPr>
          <a:xfrm>
            <a:off x="1043492" y="1988840"/>
            <a:ext cx="6777317" cy="3843789"/>
          </a:xfrm>
        </p:spPr>
        <p:txBody>
          <a:bodyPr>
            <a:normAutofit fontScale="92500" lnSpcReduction="10000"/>
          </a:bodyPr>
          <a:lstStyle/>
          <a:p>
            <a:pPr algn="just"/>
            <a:endParaRPr lang="ru-RU" dirty="0" smtClean="0"/>
          </a:p>
          <a:p>
            <a:pPr algn="just"/>
            <a:r>
              <a:rPr lang="ru-RU" dirty="0" smtClean="0"/>
              <a:t>СУОТ – комплекс взаимосвязанных и взаимодействующих между собой элементов, устанавливающих политику и цели в области охраны труда у конкретного работодателя и процедуры по достижению этих целей.  (ст. 217 ТК РФ)</a:t>
            </a:r>
          </a:p>
          <a:p>
            <a:pPr algn="just"/>
            <a:endParaRPr lang="ru-RU" dirty="0"/>
          </a:p>
          <a:p>
            <a:pPr algn="just"/>
            <a:r>
              <a:rPr lang="ru-RU" dirty="0" smtClean="0"/>
              <a:t> </a:t>
            </a:r>
            <a:r>
              <a:rPr lang="ru-RU" dirty="0"/>
              <a:t>Работодатель обязан </a:t>
            </a:r>
            <a:r>
              <a:rPr lang="ru-RU" dirty="0" smtClean="0"/>
              <a:t>обеспечить создание </a:t>
            </a:r>
            <a:r>
              <a:rPr lang="ru-RU" dirty="0"/>
              <a:t>и функционирование системы управления охраной </a:t>
            </a:r>
            <a:r>
              <a:rPr lang="ru-RU" dirty="0" smtClean="0"/>
              <a:t>труда (ст. 217 ТК РФ).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3168352" cy="1980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8247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529128"/>
          </a:xfrm>
        </p:spPr>
        <p:txBody>
          <a:bodyPr>
            <a:normAutofit fontScale="90000"/>
          </a:bodyPr>
          <a:lstStyle/>
          <a:p>
            <a:r>
              <a:rPr lang="en-US" dirty="0"/>
              <a:t>SMART-</a:t>
            </a:r>
            <a:r>
              <a:rPr lang="ru-RU" dirty="0" smtClean="0"/>
              <a:t>подход</a:t>
            </a:r>
            <a:br>
              <a:rPr lang="ru-RU" dirty="0" smtClean="0"/>
            </a:br>
            <a:endParaRPr lang="ru-RU" dirty="0"/>
          </a:p>
        </p:txBody>
      </p:sp>
      <p:sp>
        <p:nvSpPr>
          <p:cNvPr id="3" name="Объект 2"/>
          <p:cNvSpPr>
            <a:spLocks noGrp="1"/>
          </p:cNvSpPr>
          <p:nvPr>
            <p:ph idx="1"/>
          </p:nvPr>
        </p:nvSpPr>
        <p:spPr>
          <a:xfrm>
            <a:off x="1043492" y="1196752"/>
            <a:ext cx="6777317" cy="4635877"/>
          </a:xfrm>
        </p:spPr>
        <p:txBody>
          <a:bodyPr>
            <a:normAutofit/>
          </a:bodyPr>
          <a:lstStyle/>
          <a:p>
            <a:pPr marL="68580" indent="0">
              <a:buNone/>
            </a:pPr>
            <a:r>
              <a:rPr lang="ru-RU" dirty="0"/>
              <a:t>цели должны быть:</a:t>
            </a:r>
          </a:p>
          <a:p>
            <a:pPr>
              <a:buFont typeface="Wingdings" pitchFamily="2" charset="2"/>
              <a:buChar char="Ø"/>
            </a:pPr>
            <a:r>
              <a:rPr lang="ru-RU" dirty="0" smtClean="0"/>
              <a:t>конкретны - однозначно </a:t>
            </a:r>
            <a:r>
              <a:rPr lang="ru-RU" dirty="0"/>
              <a:t>определять, в каком направлении двигаться; </a:t>
            </a:r>
          </a:p>
          <a:p>
            <a:pPr>
              <a:buFont typeface="Wingdings" pitchFamily="2" charset="2"/>
              <a:buChar char="Ø"/>
            </a:pPr>
            <a:r>
              <a:rPr lang="ru-RU" dirty="0" smtClean="0"/>
              <a:t>измеримы - сформулированы </a:t>
            </a:r>
            <a:r>
              <a:rPr lang="ru-RU" dirty="0"/>
              <a:t>так, чтобы их можно было количественно измерить или иначе объективно оценить; </a:t>
            </a:r>
          </a:p>
          <a:p>
            <a:pPr>
              <a:buFont typeface="Wingdings" pitchFamily="2" charset="2"/>
              <a:buChar char="Ø"/>
            </a:pPr>
            <a:r>
              <a:rPr lang="ru-RU" dirty="0" smtClean="0"/>
              <a:t>достижимы; </a:t>
            </a:r>
            <a:endParaRPr lang="ru-RU" dirty="0"/>
          </a:p>
          <a:p>
            <a:pPr>
              <a:buFont typeface="Wingdings" pitchFamily="2" charset="2"/>
              <a:buChar char="Ø"/>
            </a:pPr>
            <a:r>
              <a:rPr lang="ru-RU" dirty="0" smtClean="0"/>
              <a:t>значимы;</a:t>
            </a:r>
            <a:endParaRPr lang="ru-RU" dirty="0"/>
          </a:p>
          <a:p>
            <a:pPr>
              <a:buFont typeface="Wingdings" pitchFamily="2" charset="2"/>
              <a:buChar char="Ø"/>
            </a:pPr>
            <a:r>
              <a:rPr lang="ru-RU" dirty="0" smtClean="0"/>
              <a:t>ограничены </a:t>
            </a:r>
            <a:r>
              <a:rPr lang="ru-RU" dirty="0"/>
              <a:t>во времени по </a:t>
            </a:r>
            <a:endParaRPr lang="ru-RU" dirty="0" smtClean="0"/>
          </a:p>
          <a:p>
            <a:pPr marL="68580" indent="0">
              <a:buNone/>
            </a:pPr>
            <a:r>
              <a:rPr lang="ru-RU" dirty="0" smtClean="0"/>
              <a:t>срокам достижения.</a:t>
            </a:r>
            <a:endParaRPr lang="ru-RU" dirty="0"/>
          </a:p>
          <a:p>
            <a:pPr marL="6858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3721968"/>
            <a:ext cx="2930558"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29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7600690" cy="1080120"/>
          </a:xfrm>
        </p:spPr>
        <p:txBody>
          <a:bodyPr>
            <a:normAutofit fontScale="90000"/>
          </a:bodyPr>
          <a:lstStyle/>
          <a:p>
            <a:r>
              <a:rPr lang="ru-RU" dirty="0" smtClean="0"/>
              <a:t>Примеры целей </a:t>
            </a:r>
            <a:br>
              <a:rPr lang="ru-RU" dirty="0" smtClean="0"/>
            </a:br>
            <a:endParaRPr lang="ru-RU" b="1" dirty="0"/>
          </a:p>
        </p:txBody>
      </p:sp>
      <p:sp>
        <p:nvSpPr>
          <p:cNvPr id="3" name="Объект 2"/>
          <p:cNvSpPr>
            <a:spLocks noGrp="1"/>
          </p:cNvSpPr>
          <p:nvPr>
            <p:ph idx="1"/>
          </p:nvPr>
        </p:nvSpPr>
        <p:spPr>
          <a:xfrm>
            <a:off x="1043492" y="1628800"/>
            <a:ext cx="7416940" cy="4392488"/>
          </a:xfrm>
        </p:spPr>
        <p:txBody>
          <a:bodyPr>
            <a:normAutofit fontScale="70000" lnSpcReduction="20000"/>
          </a:bodyPr>
          <a:lstStyle/>
          <a:p>
            <a:pPr>
              <a:buFont typeface="Wingdings" pitchFamily="2" charset="2"/>
              <a:buChar char="Ø"/>
            </a:pPr>
            <a:r>
              <a:rPr lang="ru-RU" dirty="0" smtClean="0"/>
              <a:t>повысить </a:t>
            </a:r>
            <a:r>
              <a:rPr lang="ru-RU" dirty="0"/>
              <a:t>или понизить показатель, носящий измеримый характер (например: снизить количество производственных травм на 5% в течении квартала</a:t>
            </a:r>
            <a:r>
              <a:rPr lang="ru-RU" dirty="0" smtClean="0"/>
              <a:t>);</a:t>
            </a:r>
          </a:p>
          <a:p>
            <a:pPr marL="68580" indent="0">
              <a:buNone/>
            </a:pPr>
            <a:endParaRPr lang="ru-RU" dirty="0"/>
          </a:p>
          <a:p>
            <a:pPr>
              <a:buFont typeface="Wingdings" pitchFamily="2" charset="2"/>
              <a:buChar char="Ø"/>
            </a:pPr>
            <a:r>
              <a:rPr lang="ru-RU" dirty="0" smtClean="0"/>
              <a:t>ввести </a:t>
            </a:r>
            <a:r>
              <a:rPr lang="ru-RU" dirty="0"/>
              <a:t>меры по управлению или исключить опасности (например: для снижения шума в цехе поменять оборудование</a:t>
            </a:r>
            <a:r>
              <a:rPr lang="ru-RU" dirty="0" smtClean="0"/>
              <a:t>);</a:t>
            </a:r>
          </a:p>
          <a:p>
            <a:pPr marL="68580" indent="0">
              <a:buNone/>
            </a:pPr>
            <a:endParaRPr lang="ru-RU" dirty="0"/>
          </a:p>
          <a:p>
            <a:pPr>
              <a:buFont typeface="Wingdings" pitchFamily="2" charset="2"/>
              <a:buChar char="Ø"/>
            </a:pPr>
            <a:r>
              <a:rPr lang="ru-RU" dirty="0" smtClean="0"/>
              <a:t>цели </a:t>
            </a:r>
            <a:r>
              <a:rPr lang="ru-RU" dirty="0"/>
              <a:t>по применению менее опасных материалов для конкретной продукции</a:t>
            </a:r>
            <a:r>
              <a:rPr lang="ru-RU" dirty="0" smtClean="0"/>
              <a:t>;</a:t>
            </a:r>
          </a:p>
          <a:p>
            <a:pPr marL="68580" indent="0">
              <a:buNone/>
            </a:pPr>
            <a:endParaRPr lang="ru-RU" dirty="0"/>
          </a:p>
          <a:p>
            <a:pPr>
              <a:buFont typeface="Wingdings" pitchFamily="2" charset="2"/>
              <a:buChar char="Ø"/>
            </a:pPr>
            <a:r>
              <a:rPr lang="ru-RU" dirty="0" smtClean="0"/>
              <a:t>цели </a:t>
            </a:r>
            <a:r>
              <a:rPr lang="ru-RU" dirty="0"/>
              <a:t>по повышению степени удовлетворенности рабочих состоянием дел в сфере охраны труда (например: для снижения стресса в зоне выполнения работ</a:t>
            </a:r>
            <a:r>
              <a:rPr lang="ru-RU" dirty="0" smtClean="0"/>
              <a:t>);</a:t>
            </a:r>
          </a:p>
          <a:p>
            <a:pPr marL="68580" indent="0">
              <a:buNone/>
            </a:pPr>
            <a:endParaRPr lang="ru-RU" dirty="0"/>
          </a:p>
          <a:p>
            <a:pPr>
              <a:buFont typeface="Wingdings" pitchFamily="2" charset="2"/>
              <a:buChar char="Ø"/>
            </a:pPr>
            <a:r>
              <a:rPr lang="ru-RU" dirty="0" smtClean="0"/>
              <a:t>цели </a:t>
            </a:r>
            <a:r>
              <a:rPr lang="ru-RU" dirty="0"/>
              <a:t>по повышению осведомленности или компетентности для выполнения рабочих заданий безопасным образом.</a:t>
            </a:r>
          </a:p>
          <a:p>
            <a:pPr marL="68580" indent="0">
              <a:buNone/>
            </a:pPr>
            <a:endParaRPr lang="ru-RU" dirty="0"/>
          </a:p>
        </p:txBody>
      </p:sp>
    </p:spTree>
    <p:extLst>
      <p:ext uri="{BB962C8B-B14F-4D97-AF65-F5344CB8AC3E}">
        <p14:creationId xmlns:p14="http://schemas.microsoft.com/office/powerpoint/2010/main" xmlns="" val="32265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332656"/>
            <a:ext cx="7024744" cy="864096"/>
          </a:xfrm>
        </p:spPr>
        <p:txBody>
          <a:bodyPr>
            <a:normAutofit/>
          </a:bodyPr>
          <a:lstStyle/>
          <a:p>
            <a:r>
              <a:rPr lang="ru-RU" sz="2800" dirty="0"/>
              <a:t>Схема построения «Дерева целей»</a:t>
            </a:r>
          </a:p>
        </p:txBody>
      </p:sp>
      <p:sp>
        <p:nvSpPr>
          <p:cNvPr id="4" name="Прямоугольник 3"/>
          <p:cNvSpPr/>
          <p:nvPr/>
        </p:nvSpPr>
        <p:spPr>
          <a:xfrm>
            <a:off x="611560" y="1268760"/>
            <a:ext cx="4572000" cy="3416320"/>
          </a:xfrm>
          <a:prstGeom prst="rect">
            <a:avLst/>
          </a:prstGeom>
        </p:spPr>
        <p:txBody>
          <a:bodyPr>
            <a:spAutoFit/>
          </a:bodyPr>
          <a:lstStyle/>
          <a:p>
            <a:pPr marL="285750" indent="-285750">
              <a:buFont typeface="Wingdings" pitchFamily="2" charset="2"/>
              <a:buChar char="v"/>
            </a:pPr>
            <a:r>
              <a:rPr lang="ru-RU" dirty="0" smtClean="0">
                <a:solidFill>
                  <a:prstClr val="black"/>
                </a:solidFill>
              </a:rPr>
              <a:t>цели </a:t>
            </a:r>
            <a:r>
              <a:rPr lang="ru-RU" dirty="0">
                <a:solidFill>
                  <a:prstClr val="black"/>
                </a:solidFill>
              </a:rPr>
              <a:t>первого уровня – проблемы научно-технических разработок</a:t>
            </a:r>
            <a:r>
              <a:rPr lang="ru-RU" dirty="0" smtClean="0">
                <a:solidFill>
                  <a:prstClr val="black"/>
                </a:solidFill>
              </a:rPr>
              <a:t>;</a:t>
            </a:r>
          </a:p>
          <a:p>
            <a:endParaRPr lang="ru-RU" dirty="0">
              <a:solidFill>
                <a:prstClr val="black"/>
              </a:solidFill>
            </a:endParaRPr>
          </a:p>
          <a:p>
            <a:pPr marL="285750" indent="-285750">
              <a:buFont typeface="Wingdings" pitchFamily="2" charset="2"/>
              <a:buChar char="v"/>
            </a:pPr>
            <a:r>
              <a:rPr lang="ru-RU" dirty="0">
                <a:solidFill>
                  <a:prstClr val="black"/>
                </a:solidFill>
              </a:rPr>
              <a:t>цели второго уровня – направления</a:t>
            </a:r>
            <a:r>
              <a:rPr lang="ru-RU" dirty="0" smtClean="0">
                <a:solidFill>
                  <a:prstClr val="black"/>
                </a:solidFill>
              </a:rPr>
              <a:t>;</a:t>
            </a:r>
          </a:p>
          <a:p>
            <a:endParaRPr lang="ru-RU" dirty="0">
              <a:solidFill>
                <a:prstClr val="black"/>
              </a:solidFill>
            </a:endParaRPr>
          </a:p>
          <a:p>
            <a:pPr marL="285750" indent="-285750">
              <a:buFont typeface="Wingdings" pitchFamily="2" charset="2"/>
              <a:buChar char="v"/>
            </a:pPr>
            <a:r>
              <a:rPr lang="ru-RU" dirty="0" smtClean="0">
                <a:solidFill>
                  <a:prstClr val="black"/>
                </a:solidFill>
              </a:rPr>
              <a:t>цели </a:t>
            </a:r>
            <a:r>
              <a:rPr lang="ru-RU" dirty="0">
                <a:solidFill>
                  <a:prstClr val="black"/>
                </a:solidFill>
              </a:rPr>
              <a:t>третьего уровня – аспекты</a:t>
            </a:r>
            <a:r>
              <a:rPr lang="ru-RU" dirty="0" smtClean="0">
                <a:solidFill>
                  <a:prstClr val="black"/>
                </a:solidFill>
              </a:rPr>
              <a:t>;</a:t>
            </a:r>
          </a:p>
          <a:p>
            <a:pPr marL="285750" indent="-285750">
              <a:buFont typeface="Wingdings" pitchFamily="2" charset="2"/>
              <a:buChar char="v"/>
            </a:pPr>
            <a:endParaRPr lang="ru-RU" dirty="0">
              <a:solidFill>
                <a:prstClr val="black"/>
              </a:solidFill>
            </a:endParaRPr>
          </a:p>
          <a:p>
            <a:pPr marL="285750" indent="-285750">
              <a:buFont typeface="Wingdings" pitchFamily="2" charset="2"/>
              <a:buChar char="v"/>
            </a:pPr>
            <a:r>
              <a:rPr lang="ru-RU" dirty="0" smtClean="0">
                <a:solidFill>
                  <a:prstClr val="black"/>
                </a:solidFill>
              </a:rPr>
              <a:t>цели </a:t>
            </a:r>
            <a:r>
              <a:rPr lang="ru-RU" dirty="0">
                <a:solidFill>
                  <a:prstClr val="black"/>
                </a:solidFill>
              </a:rPr>
              <a:t>четвертого уровня – мероприятия</a:t>
            </a:r>
            <a:r>
              <a:rPr lang="ru-RU" dirty="0" smtClean="0">
                <a:solidFill>
                  <a:prstClr val="black"/>
                </a:solidFill>
              </a:rPr>
              <a:t>;</a:t>
            </a:r>
          </a:p>
          <a:p>
            <a:endParaRPr lang="ru-RU" dirty="0">
              <a:solidFill>
                <a:prstClr val="black"/>
              </a:solidFill>
            </a:endParaRPr>
          </a:p>
          <a:p>
            <a:pPr marL="285750" indent="-285750">
              <a:buFont typeface="Wingdings" pitchFamily="2" charset="2"/>
              <a:buChar char="v"/>
            </a:pPr>
            <a:r>
              <a:rPr lang="ru-RU" dirty="0" smtClean="0">
                <a:solidFill>
                  <a:prstClr val="black"/>
                </a:solidFill>
              </a:rPr>
              <a:t>цели </a:t>
            </a:r>
            <a:r>
              <a:rPr lang="ru-RU" dirty="0">
                <a:solidFill>
                  <a:prstClr val="black"/>
                </a:solidFill>
              </a:rPr>
              <a:t>пятого уровня – ресурсы.</a:t>
            </a:r>
          </a:p>
        </p:txBody>
      </p:sp>
      <p:graphicFrame>
        <p:nvGraphicFramePr>
          <p:cNvPr id="5" name="Схема 4"/>
          <p:cNvGraphicFramePr/>
          <p:nvPr>
            <p:extLst>
              <p:ext uri="{D42A27DB-BD31-4B8C-83A1-F6EECF244321}">
                <p14:modId xmlns:p14="http://schemas.microsoft.com/office/powerpoint/2010/main" xmlns="" val="3943772003"/>
              </p:ext>
            </p:extLst>
          </p:nvPr>
        </p:nvGraphicFramePr>
        <p:xfrm>
          <a:off x="2183904" y="1268760"/>
          <a:ext cx="69600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94265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27664"/>
            <a:ext cx="7528682" cy="385112"/>
          </a:xfrm>
        </p:spPr>
        <p:txBody>
          <a:bodyPr>
            <a:noAutofit/>
          </a:bodyPr>
          <a:lstStyle/>
          <a:p>
            <a:r>
              <a:rPr lang="ru-RU" sz="2800" dirty="0" smtClean="0"/>
              <a:t>Обеспечение функционирования СУОТ</a:t>
            </a:r>
            <a:endParaRPr lang="ru-RU" sz="2800" dirty="0"/>
          </a:p>
        </p:txBody>
      </p:sp>
      <p:sp>
        <p:nvSpPr>
          <p:cNvPr id="3" name="Объект 2"/>
          <p:cNvSpPr>
            <a:spLocks noGrp="1"/>
          </p:cNvSpPr>
          <p:nvPr>
            <p:ph idx="1"/>
          </p:nvPr>
        </p:nvSpPr>
        <p:spPr>
          <a:xfrm>
            <a:off x="1043492" y="1484784"/>
            <a:ext cx="7344932" cy="4824536"/>
          </a:xfrm>
        </p:spPr>
        <p:txBody>
          <a:bodyPr>
            <a:normAutofit/>
          </a:bodyPr>
          <a:lstStyle/>
          <a:p>
            <a:pPr>
              <a:buNone/>
            </a:pPr>
            <a:r>
              <a:rPr lang="ru-RU" sz="2000" dirty="0" smtClean="0"/>
              <a:t>Работодателю рекомендуется:</a:t>
            </a:r>
          </a:p>
          <a:p>
            <a:r>
              <a:rPr lang="ru-RU" sz="2000" dirty="0" smtClean="0"/>
              <a:t>определять необходимые компетенции работников, которые влияют или могут влиять на безопасность производственных процессов (включая положения профессиональных стандартов);</a:t>
            </a:r>
          </a:p>
          <a:p>
            <a:r>
              <a:rPr lang="ru-RU" sz="2000" dirty="0" smtClean="0"/>
              <a:t>обеспечивать подготовку работников в области выявления опасностей при выполнении работ и реализации мер реагирования на их;</a:t>
            </a:r>
          </a:p>
          <a:p>
            <a:r>
              <a:rPr lang="ru-RU" sz="2000" dirty="0" smtClean="0"/>
              <a:t>обеспечивать непрерывную подготовку и повышение квалификации работников в области охраны труда;</a:t>
            </a:r>
          </a:p>
          <a:p>
            <a:r>
              <a:rPr lang="ru-RU" sz="2000" dirty="0" smtClean="0"/>
              <a:t>документировать информацию об обучении и повышении квалификации работников в области охраны труда.</a:t>
            </a:r>
          </a:p>
          <a:p>
            <a:pPr marL="68580" indent="0" algn="just">
              <a:buNone/>
            </a:pPr>
            <a:endParaRPr lang="ru-RU" sz="2000" b="1" dirty="0" smtClean="0"/>
          </a:p>
          <a:p>
            <a:pPr marL="68580" indent="0" algn="just">
              <a:buNone/>
            </a:pPr>
            <a:endParaRPr lang="ru-RU" sz="2000" b="1" dirty="0"/>
          </a:p>
          <a:p>
            <a:pPr marL="68580" indent="0" algn="just">
              <a:buNone/>
            </a:pPr>
            <a:endParaRPr lang="ru-RU" sz="2000" dirty="0"/>
          </a:p>
        </p:txBody>
      </p:sp>
    </p:spTree>
    <p:extLst>
      <p:ext uri="{BB962C8B-B14F-4D97-AF65-F5344CB8AC3E}">
        <p14:creationId xmlns:p14="http://schemas.microsoft.com/office/powerpoint/2010/main" xmlns="" val="249916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807478"/>
          </a:xfrm>
        </p:spPr>
        <p:txBody>
          <a:bodyPr>
            <a:noAutofit/>
          </a:bodyPr>
          <a:lstStyle/>
          <a:p>
            <a:r>
              <a:rPr lang="ru-RU" sz="2800" dirty="0" smtClean="0"/>
              <a:t/>
            </a:r>
            <a:br>
              <a:rPr lang="ru-RU" sz="2800" dirty="0" smtClean="0"/>
            </a:br>
            <a:r>
              <a:rPr lang="ru-RU" sz="2800" dirty="0" smtClean="0"/>
              <a:t>Информирование работников в рамках СУОТ</a:t>
            </a:r>
            <a:endParaRPr lang="ru-RU" sz="2800" dirty="0"/>
          </a:p>
        </p:txBody>
      </p:sp>
      <p:sp>
        <p:nvSpPr>
          <p:cNvPr id="3" name="Объект 2"/>
          <p:cNvSpPr>
            <a:spLocks noGrp="1"/>
          </p:cNvSpPr>
          <p:nvPr>
            <p:ph idx="1"/>
          </p:nvPr>
        </p:nvSpPr>
        <p:spPr>
          <a:xfrm>
            <a:off x="1043492" y="1628800"/>
            <a:ext cx="7344932" cy="4608512"/>
          </a:xfrm>
        </p:spPr>
        <p:txBody>
          <a:bodyPr>
            <a:normAutofit/>
          </a:bodyPr>
          <a:lstStyle/>
          <a:p>
            <a:r>
              <a:rPr lang="ru-RU" dirty="0" smtClean="0"/>
              <a:t>о политике и целях в области охраны труда;</a:t>
            </a:r>
          </a:p>
          <a:p>
            <a:r>
              <a:rPr lang="ru-RU" dirty="0" smtClean="0"/>
              <a:t>о системе стимулирования за соблюдение государственных нормативных требований охраны труда и об ответственности за их нарушение;</a:t>
            </a:r>
          </a:p>
          <a:p>
            <a:r>
              <a:rPr lang="ru-RU" dirty="0" smtClean="0"/>
              <a:t>о результатах расследования несчастных случаев на производстве и микротравм (микроповреждений);</a:t>
            </a:r>
          </a:p>
          <a:p>
            <a:r>
              <a:rPr lang="ru-RU" dirty="0" smtClean="0"/>
              <a:t>об опасностях и рисках на своих рабочих местах, а также разработанных в их отношении мерах управления.</a:t>
            </a:r>
          </a:p>
          <a:p>
            <a:pPr marL="68580" indent="0" algn="just">
              <a:buNone/>
            </a:pPr>
            <a:endParaRPr lang="ru-RU" dirty="0"/>
          </a:p>
        </p:txBody>
      </p:sp>
    </p:spTree>
    <p:extLst>
      <p:ext uri="{BB962C8B-B14F-4D97-AF65-F5344CB8AC3E}">
        <p14:creationId xmlns:p14="http://schemas.microsoft.com/office/powerpoint/2010/main" xmlns="" val="368762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000108"/>
            <a:ext cx="7024744" cy="504056"/>
          </a:xfrm>
        </p:spPr>
        <p:txBody>
          <a:bodyPr>
            <a:noAutofit/>
          </a:bodyPr>
          <a:lstStyle/>
          <a:p>
            <a:r>
              <a:rPr lang="ru-RU" sz="2800" dirty="0" smtClean="0"/>
              <a:t>Информирование может осуществляться в форме:</a:t>
            </a:r>
            <a:endParaRPr lang="ru-RU" sz="2800" dirty="0"/>
          </a:p>
        </p:txBody>
      </p:sp>
      <p:sp>
        <p:nvSpPr>
          <p:cNvPr id="3" name="Объект 2"/>
          <p:cNvSpPr>
            <a:spLocks noGrp="1"/>
          </p:cNvSpPr>
          <p:nvPr>
            <p:ph idx="1"/>
          </p:nvPr>
        </p:nvSpPr>
        <p:spPr>
          <a:xfrm>
            <a:off x="1043492" y="1357298"/>
            <a:ext cx="6777317" cy="5072098"/>
          </a:xfrm>
        </p:spPr>
        <p:txBody>
          <a:bodyPr>
            <a:normAutofit fontScale="70000" lnSpcReduction="20000"/>
          </a:bodyPr>
          <a:lstStyle/>
          <a:p>
            <a:pPr marL="68580" indent="0">
              <a:buNone/>
            </a:pPr>
            <a:r>
              <a:rPr lang="ru-RU" dirty="0" smtClean="0"/>
              <a:t> </a:t>
            </a:r>
            <a:endParaRPr lang="ru-RU" dirty="0"/>
          </a:p>
          <a:p>
            <a:r>
              <a:rPr lang="ru-RU" dirty="0" smtClean="0"/>
              <a:t>включения </a:t>
            </a:r>
            <a:r>
              <a:rPr lang="ru-RU" dirty="0"/>
              <a:t>соответствующих положений в трудовой договор работника;</a:t>
            </a:r>
          </a:p>
          <a:p>
            <a:r>
              <a:rPr lang="ru-RU" dirty="0" smtClean="0"/>
              <a:t>ознакомления </a:t>
            </a:r>
            <a:r>
              <a:rPr lang="ru-RU" dirty="0"/>
              <a:t>работника с результатами специальной оценки условий труда </a:t>
            </a:r>
            <a:r>
              <a:rPr lang="ru-RU" dirty="0" smtClean="0"/>
              <a:t>и оценки </a:t>
            </a:r>
            <a:r>
              <a:rPr lang="ru-RU" dirty="0" err="1" smtClean="0"/>
              <a:t>профрисков</a:t>
            </a:r>
            <a:r>
              <a:rPr lang="ru-RU" dirty="0" smtClean="0"/>
              <a:t> на </a:t>
            </a:r>
            <a:r>
              <a:rPr lang="ru-RU" dirty="0"/>
              <a:t>его рабочем месте;</a:t>
            </a:r>
          </a:p>
          <a:p>
            <a:r>
              <a:rPr lang="ru-RU" dirty="0" smtClean="0"/>
              <a:t>размещения </a:t>
            </a:r>
            <a:r>
              <a:rPr lang="ru-RU" dirty="0"/>
              <a:t>сводных данных о результатах проведения специальной оценки условий </a:t>
            </a:r>
            <a:r>
              <a:rPr lang="ru-RU" dirty="0" smtClean="0"/>
              <a:t>труда и оценки профессиональных рисков </a:t>
            </a:r>
            <a:r>
              <a:rPr lang="ru-RU" dirty="0"/>
              <a:t>на рабочих местах;</a:t>
            </a:r>
          </a:p>
          <a:p>
            <a:r>
              <a:rPr lang="ru-RU" dirty="0" smtClean="0"/>
              <a:t>проведения </a:t>
            </a:r>
            <a:r>
              <a:rPr lang="ru-RU" dirty="0"/>
              <a:t>совещаний, круглых столов, семинаров, конференций, встреч заинтересованных сторон, переговоров;</a:t>
            </a:r>
          </a:p>
          <a:p>
            <a:r>
              <a:rPr lang="ru-RU" dirty="0" smtClean="0"/>
              <a:t>изготовления </a:t>
            </a:r>
            <a:r>
              <a:rPr lang="ru-RU" dirty="0"/>
              <a:t>и распространения информационных бюллетеней, плакатов, иной печатной продукции, видео- и аудиоматериалов;</a:t>
            </a:r>
          </a:p>
          <a:p>
            <a:r>
              <a:rPr lang="ru-RU" dirty="0" smtClean="0"/>
              <a:t>использования </a:t>
            </a:r>
            <a:r>
              <a:rPr lang="ru-RU" dirty="0"/>
              <a:t>информационных ресурсов в информационно-телекоммуникационной сети "Интернет";</a:t>
            </a:r>
          </a:p>
          <a:p>
            <a:r>
              <a:rPr lang="ru-RU" dirty="0" smtClean="0"/>
              <a:t>Проведение инструктажей, размещения </a:t>
            </a:r>
            <a:r>
              <a:rPr lang="ru-RU" dirty="0"/>
              <a:t>соответствующей информации в общедоступных местах.</a:t>
            </a:r>
          </a:p>
          <a:p>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10450" y="4953000"/>
            <a:ext cx="173355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590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714356"/>
            <a:ext cx="7024744" cy="529128"/>
          </a:xfrm>
        </p:spPr>
        <p:txBody>
          <a:bodyPr>
            <a:noAutofit/>
          </a:bodyPr>
          <a:lstStyle/>
          <a:p>
            <a:r>
              <a:rPr lang="ru-RU" sz="3200" dirty="0" smtClean="0"/>
              <a:t>Функционирование</a:t>
            </a:r>
            <a:endParaRPr lang="ru-RU" sz="3200" dirty="0"/>
          </a:p>
        </p:txBody>
      </p:sp>
      <p:sp>
        <p:nvSpPr>
          <p:cNvPr id="3" name="Объект 2"/>
          <p:cNvSpPr>
            <a:spLocks noGrp="1"/>
          </p:cNvSpPr>
          <p:nvPr>
            <p:ph idx="1"/>
          </p:nvPr>
        </p:nvSpPr>
        <p:spPr>
          <a:xfrm>
            <a:off x="1043492" y="1285860"/>
            <a:ext cx="7272924" cy="5023460"/>
          </a:xfrm>
        </p:spPr>
        <p:txBody>
          <a:bodyPr>
            <a:normAutofit fontScale="47500" lnSpcReduction="20000"/>
          </a:bodyPr>
          <a:lstStyle/>
          <a:p>
            <a:pPr>
              <a:buNone/>
            </a:pPr>
            <a:r>
              <a:rPr lang="ru-RU" sz="2500" dirty="0" smtClean="0"/>
              <a:t>Основными процессами по охране труда являются:</a:t>
            </a:r>
          </a:p>
          <a:p>
            <a:r>
              <a:rPr lang="ru-RU" sz="2500" dirty="0" smtClean="0"/>
              <a:t>специальная оценка условий </a:t>
            </a:r>
            <a:r>
              <a:rPr lang="ru-RU" sz="2500" dirty="0" smtClean="0"/>
              <a:t>труда;</a:t>
            </a:r>
            <a:endParaRPr lang="ru-RU" sz="2500" dirty="0" smtClean="0"/>
          </a:p>
          <a:p>
            <a:r>
              <a:rPr lang="ru-RU" sz="2500" dirty="0" smtClean="0"/>
              <a:t>оценка профессиональных </a:t>
            </a:r>
            <a:r>
              <a:rPr lang="ru-RU" sz="2500" dirty="0" smtClean="0"/>
              <a:t>рисков;</a:t>
            </a:r>
            <a:endParaRPr lang="ru-RU" sz="2500" dirty="0" smtClean="0"/>
          </a:p>
          <a:p>
            <a:r>
              <a:rPr lang="ru-RU" sz="2500" dirty="0" smtClean="0"/>
              <a:t>проведение медицинских осмотров и освидетельствований работников;</a:t>
            </a:r>
          </a:p>
          <a:p>
            <a:r>
              <a:rPr lang="ru-RU" sz="2500" dirty="0" smtClean="0"/>
              <a:t>проведение обучения работников;</a:t>
            </a:r>
          </a:p>
          <a:p>
            <a:r>
              <a:rPr lang="ru-RU" sz="2500" dirty="0" smtClean="0"/>
              <a:t>обеспечение работников средствами индивидуальной </a:t>
            </a:r>
            <a:r>
              <a:rPr lang="ru-RU" sz="2500" dirty="0" smtClean="0"/>
              <a:t>защиты;</a:t>
            </a:r>
            <a:endParaRPr lang="ru-RU" sz="2500" dirty="0" smtClean="0"/>
          </a:p>
          <a:p>
            <a:r>
              <a:rPr lang="ru-RU" sz="2500" dirty="0" smtClean="0"/>
              <a:t>обеспечение безопасности работников при эксплуатации зданий и сооружений;</a:t>
            </a:r>
          </a:p>
          <a:p>
            <a:r>
              <a:rPr lang="ru-RU" sz="2500" dirty="0" smtClean="0"/>
              <a:t>обеспечение безопасности работников при эксплуатации оборудования;</a:t>
            </a:r>
          </a:p>
          <a:p>
            <a:r>
              <a:rPr lang="ru-RU" sz="2500" dirty="0" smtClean="0"/>
              <a:t>обеспечение безопасности работников при осуществлении технологических процессов;</a:t>
            </a:r>
          </a:p>
          <a:p>
            <a:r>
              <a:rPr lang="ru-RU" sz="2500" dirty="0" smtClean="0"/>
              <a:t>обеспечение безопасности работников при эксплуатации применяемых инструментов;</a:t>
            </a:r>
          </a:p>
          <a:p>
            <a:r>
              <a:rPr lang="ru-RU" sz="2500" dirty="0" smtClean="0"/>
              <a:t>обеспечение безопасности работников при применении сырья и материалов;</a:t>
            </a:r>
          </a:p>
          <a:p>
            <a:r>
              <a:rPr lang="ru-RU" sz="2500" dirty="0" smtClean="0"/>
              <a:t>обеспечение безопасности работников подрядных организаций;</a:t>
            </a:r>
          </a:p>
          <a:p>
            <a:r>
              <a:rPr lang="ru-RU" sz="2500" dirty="0" smtClean="0"/>
              <a:t>санитарно-бытовое обеспечение работников;</a:t>
            </a:r>
          </a:p>
          <a:p>
            <a:r>
              <a:rPr lang="ru-RU" sz="2500" dirty="0" smtClean="0"/>
              <a:t>выдача работникам молока или других равноценных пищевых продуктов;</a:t>
            </a:r>
          </a:p>
          <a:p>
            <a:r>
              <a:rPr lang="ru-RU" sz="2500" dirty="0" smtClean="0"/>
              <a:t>обеспечение работников лечебно-профилактическим питанием;</a:t>
            </a:r>
          </a:p>
          <a:p>
            <a:r>
              <a:rPr lang="ru-RU" sz="2500" dirty="0" smtClean="0"/>
              <a:t>обеспечение соответствующих режимов труда и отдыха работников в соответствии с трудовым законодательством и иными нормативными правовыми актами, содержащими нормы трудового права;</a:t>
            </a:r>
          </a:p>
          <a:p>
            <a:r>
              <a:rPr lang="ru-RU" sz="2500" dirty="0" smtClean="0"/>
              <a:t>обеспечение социального страхования работников;</a:t>
            </a:r>
          </a:p>
          <a:p>
            <a:r>
              <a:rPr lang="ru-RU" sz="2500" dirty="0" smtClean="0"/>
              <a:t>взаимодействие с государственными надзорными органами, органами исполнительной власти и профсоюзного контроля;</a:t>
            </a:r>
          </a:p>
          <a:p>
            <a:r>
              <a:rPr lang="ru-RU" sz="2500" dirty="0" smtClean="0"/>
              <a:t>реагирование на аварийные ситуации;</a:t>
            </a:r>
          </a:p>
          <a:p>
            <a:r>
              <a:rPr lang="ru-RU" sz="2500" dirty="0" smtClean="0"/>
              <a:t>реагирование на несчастные случаи;</a:t>
            </a:r>
          </a:p>
          <a:p>
            <a:r>
              <a:rPr lang="ru-RU" sz="2500" dirty="0" smtClean="0"/>
              <a:t>реагирование на профессиональные заболевания.</a:t>
            </a:r>
          </a:p>
          <a:p>
            <a:pPr marL="68580" indent="0">
              <a:buNone/>
            </a:pPr>
            <a:endParaRPr lang="ru-RU" dirty="0"/>
          </a:p>
        </p:txBody>
      </p:sp>
    </p:spTree>
    <p:extLst>
      <p:ext uri="{BB962C8B-B14F-4D97-AF65-F5344CB8AC3E}">
        <p14:creationId xmlns:p14="http://schemas.microsoft.com/office/powerpoint/2010/main" xmlns="" val="2910634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027664"/>
            <a:ext cx="7312658" cy="313104"/>
          </a:xfrm>
        </p:spPr>
        <p:txBody>
          <a:bodyPr>
            <a:noAutofit/>
          </a:bodyPr>
          <a:lstStyle/>
          <a:p>
            <a:r>
              <a:rPr lang="ru-RU" sz="3200" dirty="0" smtClean="0"/>
              <a:t>Функционирование</a:t>
            </a:r>
            <a:endParaRPr lang="ru-RU" sz="3200" dirty="0"/>
          </a:p>
        </p:txBody>
      </p:sp>
      <p:sp>
        <p:nvSpPr>
          <p:cNvPr id="3" name="Объект 2"/>
          <p:cNvSpPr>
            <a:spLocks noGrp="1"/>
          </p:cNvSpPr>
          <p:nvPr>
            <p:ph idx="1"/>
          </p:nvPr>
        </p:nvSpPr>
        <p:spPr>
          <a:xfrm>
            <a:off x="1043492" y="1628800"/>
            <a:ext cx="7416940" cy="4203829"/>
          </a:xfrm>
        </p:spPr>
        <p:txBody>
          <a:bodyPr>
            <a:normAutofit fontScale="70000" lnSpcReduction="20000"/>
          </a:bodyPr>
          <a:lstStyle/>
          <a:p>
            <a:pPr>
              <a:buNone/>
            </a:pPr>
            <a:r>
              <a:rPr lang="ru-RU" dirty="0" smtClean="0"/>
              <a:t>Процессы СОУТ и ОПР являются базовыми процессами СУОТ организации. По результатам СОУТ и ОПР формируется и корректируется реализация других процессов СУОТ.</a:t>
            </a:r>
          </a:p>
          <a:p>
            <a:pPr>
              <a:buNone/>
            </a:pPr>
            <a:endParaRPr lang="ru-RU" dirty="0" smtClean="0"/>
          </a:p>
          <a:p>
            <a:pPr>
              <a:buNone/>
            </a:pPr>
            <a:r>
              <a:rPr lang="ru-RU" dirty="0" smtClean="0"/>
              <a:t>Основными процессами и процедурами СУОТ являются:</a:t>
            </a:r>
          </a:p>
          <a:p>
            <a:r>
              <a:rPr lang="ru-RU" dirty="0" smtClean="0"/>
              <a:t>планирование мероприятий по охране труда;</a:t>
            </a:r>
          </a:p>
          <a:p>
            <a:r>
              <a:rPr lang="ru-RU" dirty="0" smtClean="0"/>
              <a:t>выполнение мероприятий по охране труда;</a:t>
            </a:r>
          </a:p>
          <a:p>
            <a:r>
              <a:rPr lang="ru-RU" dirty="0" smtClean="0"/>
              <a:t>контроль планирования и выполнения мероприятий по охране труда, анализ по результатам контроля;</a:t>
            </a:r>
          </a:p>
          <a:p>
            <a:r>
              <a:rPr lang="ru-RU" dirty="0" smtClean="0"/>
              <a:t>формирование корректирующих действий по совершенствованию функционирования СУОТ;</a:t>
            </a:r>
          </a:p>
          <a:p>
            <a:r>
              <a:rPr lang="ru-RU" dirty="0" smtClean="0"/>
              <a:t>управление документами СУОТ;</a:t>
            </a:r>
          </a:p>
          <a:p>
            <a:r>
              <a:rPr lang="ru-RU" dirty="0" smtClean="0"/>
              <a:t>информирование работников и взаимодействие с ними;</a:t>
            </a:r>
          </a:p>
          <a:p>
            <a:r>
              <a:rPr lang="ru-RU" dirty="0" smtClean="0"/>
              <a:t>распределение обязанностей для обеспечения функционирования СУОТ.</a:t>
            </a:r>
          </a:p>
          <a:p>
            <a:pPr>
              <a:buNone/>
            </a:pPr>
            <a:endParaRPr lang="ru-RU" dirty="0"/>
          </a:p>
        </p:txBody>
      </p:sp>
    </p:spTree>
    <p:extLst>
      <p:ext uri="{BB962C8B-B14F-4D97-AF65-F5344CB8AC3E}">
        <p14:creationId xmlns:p14="http://schemas.microsoft.com/office/powerpoint/2010/main" xmlns="" val="180833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027664"/>
            <a:ext cx="7384666" cy="385112"/>
          </a:xfrm>
        </p:spPr>
        <p:txBody>
          <a:bodyPr>
            <a:noAutofit/>
          </a:bodyPr>
          <a:lstStyle/>
          <a:p>
            <a:r>
              <a:rPr lang="ru-RU" sz="2800" dirty="0" smtClean="0"/>
              <a:t>Оценка результатов деятельности</a:t>
            </a:r>
            <a:endParaRPr lang="ru-RU" sz="2800" dirty="0"/>
          </a:p>
        </p:txBody>
      </p:sp>
      <p:sp>
        <p:nvSpPr>
          <p:cNvPr id="3" name="Объект 2"/>
          <p:cNvSpPr>
            <a:spLocks noGrp="1"/>
          </p:cNvSpPr>
          <p:nvPr>
            <p:ph idx="1"/>
          </p:nvPr>
        </p:nvSpPr>
        <p:spPr>
          <a:xfrm>
            <a:off x="1043492" y="1556792"/>
            <a:ext cx="7272924" cy="4752528"/>
          </a:xfrm>
        </p:spPr>
        <p:txBody>
          <a:bodyPr>
            <a:normAutofit fontScale="92500" lnSpcReduction="10000"/>
          </a:bodyPr>
          <a:lstStyle/>
          <a:p>
            <a:pPr>
              <a:buNone/>
            </a:pPr>
            <a:r>
              <a:rPr lang="ru-RU" dirty="0" smtClean="0"/>
              <a:t>Работодателю рекомендуется определить:</a:t>
            </a:r>
          </a:p>
          <a:p>
            <a:r>
              <a:rPr lang="ru-RU" dirty="0" smtClean="0"/>
              <a:t>объект контроля, включая: </a:t>
            </a:r>
          </a:p>
          <a:p>
            <a:pPr>
              <a:buNone/>
            </a:pPr>
            <a:r>
              <a:rPr lang="ru-RU" dirty="0" smtClean="0"/>
              <a:t>- соблюдение законодательных и иных требований;</a:t>
            </a:r>
          </a:p>
          <a:p>
            <a:pPr>
              <a:buNone/>
            </a:pPr>
            <a:r>
              <a:rPr lang="ru-RU" dirty="0" smtClean="0"/>
              <a:t>- виды работ и производственные процессы, связанные с идентифицированными опасностями;</a:t>
            </a:r>
          </a:p>
          <a:p>
            <a:pPr>
              <a:buFontTx/>
              <a:buChar char="-"/>
            </a:pPr>
            <a:r>
              <a:rPr lang="ru-RU" dirty="0" smtClean="0"/>
              <a:t>степень достижения целей в области охраны труда;</a:t>
            </a:r>
          </a:p>
          <a:p>
            <a:r>
              <a:rPr lang="ru-RU" dirty="0" smtClean="0"/>
              <a:t>методы контроля показателей;</a:t>
            </a:r>
          </a:p>
          <a:p>
            <a:r>
              <a:rPr lang="ru-RU" dirty="0" smtClean="0"/>
              <a:t>критерии оценки показателей в области охраны труда;</a:t>
            </a:r>
          </a:p>
          <a:p>
            <a:r>
              <a:rPr lang="ru-RU" dirty="0" smtClean="0"/>
              <a:t>виды контроля.</a:t>
            </a:r>
          </a:p>
          <a:p>
            <a:pPr marL="68580" indent="0" algn="just">
              <a:buNone/>
            </a:pP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2043" y="5431532"/>
            <a:ext cx="1901957" cy="1426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3327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14356"/>
            <a:ext cx="7024744" cy="601136"/>
          </a:xfrm>
        </p:spPr>
        <p:txBody>
          <a:bodyPr>
            <a:normAutofit/>
          </a:bodyPr>
          <a:lstStyle/>
          <a:p>
            <a:r>
              <a:rPr lang="ru-RU" sz="2800" dirty="0" smtClean="0"/>
              <a:t>Работодателю рекомендуется </a:t>
            </a:r>
            <a:endParaRPr lang="ru-RU" sz="2800" dirty="0"/>
          </a:p>
        </p:txBody>
      </p:sp>
      <p:sp>
        <p:nvSpPr>
          <p:cNvPr id="3" name="Объект 2"/>
          <p:cNvSpPr>
            <a:spLocks noGrp="1"/>
          </p:cNvSpPr>
          <p:nvPr>
            <p:ph idx="1"/>
          </p:nvPr>
        </p:nvSpPr>
        <p:spPr>
          <a:xfrm>
            <a:off x="1043492" y="1700808"/>
            <a:ext cx="6777317" cy="4131821"/>
          </a:xfrm>
        </p:spPr>
        <p:txBody>
          <a:bodyPr>
            <a:normAutofit fontScale="77500" lnSpcReduction="20000"/>
          </a:bodyPr>
          <a:lstStyle/>
          <a:p>
            <a:pPr>
              <a:buNone/>
            </a:pPr>
            <a:r>
              <a:rPr lang="ru-RU" dirty="0" smtClean="0"/>
              <a:t>Разработать порядок контроля и оценки результативности функционирования СУОТ в том числе:</a:t>
            </a:r>
          </a:p>
          <a:p>
            <a:r>
              <a:rPr lang="ru-RU" dirty="0" smtClean="0"/>
              <a:t>оценки соответствия состояния условий и охраны труда действующим государственным нормативным требованиям охраны труда, заключенным коллективным договорам и соглашениям, иным обязательствам по охране труда, подлежащим безусловному выполнению;</a:t>
            </a:r>
          </a:p>
          <a:p>
            <a:r>
              <a:rPr lang="ru-RU" dirty="0" smtClean="0"/>
              <a:t>получения информации для определения результативности и эффективности процедур по охране труда;</a:t>
            </a:r>
          </a:p>
          <a:p>
            <a:r>
              <a:rPr lang="ru-RU" dirty="0" smtClean="0"/>
              <a:t>получения данных, составляющих основу для анализа и принятия решений по дальнейшему совершенствованию СУОТ.</a:t>
            </a:r>
          </a:p>
          <a:p>
            <a:endParaRPr lang="ru-RU" dirty="0"/>
          </a:p>
        </p:txBody>
      </p:sp>
    </p:spTree>
    <p:extLst>
      <p:ext uri="{BB962C8B-B14F-4D97-AF65-F5344CB8AC3E}">
        <p14:creationId xmlns:p14="http://schemas.microsoft.com/office/powerpoint/2010/main" xmlns="" val="88982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027664"/>
            <a:ext cx="6088522" cy="1143000"/>
          </a:xfrm>
        </p:spPr>
        <p:txBody>
          <a:bodyPr>
            <a:noAutofit/>
          </a:bodyPr>
          <a:lstStyle/>
          <a:p>
            <a:pPr algn="just"/>
            <a:r>
              <a:rPr lang="ru-RU" sz="2000" dirty="0" smtClean="0">
                <a:solidFill>
                  <a:schemeClr val="bg2">
                    <a:lumMod val="50000"/>
                  </a:schemeClr>
                </a:solidFill>
              </a:rPr>
              <a:t>За </a:t>
            </a:r>
            <a:r>
              <a:rPr lang="ru-RU" sz="2000" dirty="0">
                <a:solidFill>
                  <a:schemeClr val="bg2">
                    <a:lumMod val="50000"/>
                  </a:schemeClr>
                </a:solidFill>
              </a:rPr>
              <a:t>основу разрабатываемых и внедряемых сегодня систем управления охраной труда </a:t>
            </a:r>
            <a:r>
              <a:rPr lang="ru-RU" sz="2000" dirty="0" smtClean="0">
                <a:solidFill>
                  <a:schemeClr val="bg2">
                    <a:lumMod val="50000"/>
                  </a:schemeClr>
                </a:solidFill>
              </a:rPr>
              <a:t>чаще </a:t>
            </a:r>
            <a:r>
              <a:rPr lang="ru-RU" sz="2000" dirty="0">
                <a:solidFill>
                  <a:schemeClr val="bg2">
                    <a:lumMod val="50000"/>
                  </a:schemeClr>
                </a:solidFill>
              </a:rPr>
              <a:t>всего принимается:</a:t>
            </a:r>
          </a:p>
        </p:txBody>
      </p:sp>
      <p:sp>
        <p:nvSpPr>
          <p:cNvPr id="3" name="Объект 2"/>
          <p:cNvSpPr>
            <a:spLocks noGrp="1"/>
          </p:cNvSpPr>
          <p:nvPr>
            <p:ph idx="1"/>
          </p:nvPr>
        </p:nvSpPr>
        <p:spPr/>
        <p:txBody>
          <a:bodyPr>
            <a:normAutofit fontScale="92500" lnSpcReduction="10000"/>
          </a:bodyPr>
          <a:lstStyle/>
          <a:p>
            <a:pPr algn="just"/>
            <a:r>
              <a:rPr lang="ru-RU" dirty="0" smtClean="0"/>
              <a:t>Руководство </a:t>
            </a:r>
            <a:r>
              <a:rPr lang="ru-RU" dirty="0"/>
              <a:t>по системам управления охраной труда МОТ-СУОТ 2001 / </a:t>
            </a:r>
            <a:r>
              <a:rPr lang="en-US" dirty="0"/>
              <a:t>ILO-OSH 2001 «Guidelines on Occupational Safety and Health Management Systems / </a:t>
            </a:r>
            <a:r>
              <a:rPr lang="ru-RU" dirty="0"/>
              <a:t>Руководство по системам управления охраной труда</a:t>
            </a:r>
            <a:r>
              <a:rPr lang="ru-RU" dirty="0" smtClean="0"/>
              <a:t>»;</a:t>
            </a:r>
          </a:p>
          <a:p>
            <a:pPr marL="68580" indent="0" algn="just">
              <a:buNone/>
            </a:pPr>
            <a:endParaRPr lang="ru-RU" dirty="0" smtClean="0"/>
          </a:p>
          <a:p>
            <a:pPr algn="just"/>
            <a:r>
              <a:rPr lang="en-US" dirty="0" smtClean="0"/>
              <a:t>OHSAS </a:t>
            </a:r>
            <a:r>
              <a:rPr lang="en-US" dirty="0"/>
              <a:t>18001:2007 «Occupational Health and Safety Assessment Series. Specification / </a:t>
            </a:r>
            <a:r>
              <a:rPr lang="ru-RU" dirty="0"/>
              <a:t>Серия нормативных документов для оценки организации работ по охране труда».</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5196580"/>
            <a:ext cx="1661420" cy="1661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88640"/>
            <a:ext cx="1484215" cy="2100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128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14356"/>
            <a:ext cx="7139572" cy="410388"/>
          </a:xfrm>
        </p:spPr>
        <p:txBody>
          <a:bodyPr>
            <a:normAutofit fontScale="90000"/>
          </a:bodyPr>
          <a:lstStyle/>
          <a:p>
            <a:r>
              <a:rPr lang="ru-RU" sz="2400" dirty="0" smtClean="0"/>
              <a:t>Виды контроля функционирования СУОТ</a:t>
            </a:r>
            <a:endParaRPr lang="ru-RU" sz="2800" dirty="0"/>
          </a:p>
        </p:txBody>
      </p:sp>
      <p:sp>
        <p:nvSpPr>
          <p:cNvPr id="3" name="Объект 2"/>
          <p:cNvSpPr>
            <a:spLocks noGrp="1"/>
          </p:cNvSpPr>
          <p:nvPr>
            <p:ph idx="1"/>
          </p:nvPr>
        </p:nvSpPr>
        <p:spPr>
          <a:xfrm>
            <a:off x="1043492" y="1340768"/>
            <a:ext cx="6777317" cy="4491861"/>
          </a:xfrm>
        </p:spPr>
        <p:txBody>
          <a:bodyPr>
            <a:normAutofit fontScale="62500" lnSpcReduction="20000"/>
          </a:bodyPr>
          <a:lstStyle/>
          <a:p>
            <a:r>
              <a:rPr lang="ru-RU" dirty="0" smtClean="0"/>
              <a:t>контроль </a:t>
            </a:r>
            <a:r>
              <a:rPr lang="ru-RU" dirty="0"/>
              <a:t>состояния рабочего места, применяемого оборудования, инструментов, сырья, материалов, выполнения работ работником в рамках осуществляемых технологических процессов, выявления профессиональных </a:t>
            </a:r>
            <a:r>
              <a:rPr lang="ru-RU" dirty="0" smtClean="0"/>
              <a:t>рисков (приложении № 2) ;</a:t>
            </a:r>
            <a:endParaRPr lang="ru-RU" dirty="0"/>
          </a:p>
          <a:p>
            <a:r>
              <a:rPr lang="ru-RU" dirty="0" smtClean="0"/>
              <a:t>контроль </a:t>
            </a:r>
            <a:r>
              <a:rPr lang="ru-RU" dirty="0"/>
              <a:t>выполнения процессов, имеющих периодический характер выполнения: оценка условий труда работников, подготовка по охране труда, проведение медицинских осмотров, психиатрических освидетельствований, химико-токсикологических исследований;</a:t>
            </a:r>
          </a:p>
          <a:p>
            <a:r>
              <a:rPr lang="ru-RU" dirty="0" smtClean="0"/>
              <a:t>учет </a:t>
            </a:r>
            <a:r>
              <a:rPr lang="ru-RU" dirty="0"/>
              <a:t>и анализ аварий, несчастных случаев, профессиональных заболеваний, а также изменений требований охраны труда, соглашений по охране труда, подлежащих выполнению, изменений или внедрения новых технологических процессов, оборудования, инструментов, сырья и материалов;</a:t>
            </a:r>
          </a:p>
          <a:p>
            <a:r>
              <a:rPr lang="ru-RU" dirty="0" smtClean="0"/>
              <a:t>контроль </a:t>
            </a:r>
            <a:r>
              <a:rPr lang="ru-RU" dirty="0"/>
              <a:t>эффективности функционирования СУОТ в целом</a:t>
            </a:r>
            <a:r>
              <a:rPr lang="ru-RU" dirty="0" smtClean="0"/>
              <a:t>.</a:t>
            </a:r>
          </a:p>
          <a:p>
            <a:pPr marL="68580" indent="0">
              <a:buNone/>
            </a:pPr>
            <a:endParaRPr lang="ru-RU" dirty="0" smtClean="0"/>
          </a:p>
          <a:p>
            <a:pPr marL="68580" indent="0">
              <a:buNone/>
            </a:pPr>
            <a:r>
              <a:rPr lang="ru-RU" dirty="0" smtClean="0"/>
              <a:t>Для </a:t>
            </a:r>
            <a:r>
              <a:rPr lang="ru-RU" dirty="0"/>
              <a:t>повышения эффективности контроля функционирования СУОТ </a:t>
            </a:r>
            <a:r>
              <a:rPr lang="ru-RU" dirty="0" smtClean="0"/>
              <a:t>работодатель </a:t>
            </a:r>
            <a:r>
              <a:rPr lang="ru-RU" dirty="0"/>
              <a:t>вводит ступенчатые формы контроля функционирования </a:t>
            </a:r>
            <a:r>
              <a:rPr lang="ru-RU" dirty="0" smtClean="0"/>
              <a:t>СУОТ, </a:t>
            </a:r>
            <a:r>
              <a:rPr lang="ru-RU" dirty="0"/>
              <a:t>а также предусматривает возможность осуществления общественного контроля </a:t>
            </a:r>
            <a:r>
              <a:rPr lang="ru-RU" dirty="0" smtClean="0"/>
              <a:t>функционирования СУОТ.</a:t>
            </a:r>
            <a:endParaRPr lang="ru-RU" dirty="0"/>
          </a:p>
          <a:p>
            <a:pPr marL="68580" indent="0">
              <a:buNone/>
            </a:pPr>
            <a:endParaRPr lang="ru-RU" dirty="0" smtClean="0"/>
          </a:p>
        </p:txBody>
      </p:sp>
    </p:spTree>
    <p:extLst>
      <p:ext uri="{BB962C8B-B14F-4D97-AF65-F5344CB8AC3E}">
        <p14:creationId xmlns:p14="http://schemas.microsoft.com/office/powerpoint/2010/main" xmlns="" val="273120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4356"/>
            <a:ext cx="7024744" cy="714380"/>
          </a:xfrm>
        </p:spPr>
        <p:txBody>
          <a:bodyPr>
            <a:normAutofit fontScale="90000"/>
          </a:bodyPr>
          <a:lstStyle/>
          <a:p>
            <a:r>
              <a:rPr lang="ru-RU" sz="2800" dirty="0" smtClean="0"/>
              <a:t>Работодателю рекомендуется оценивать следующие показатели:</a:t>
            </a:r>
            <a:endParaRPr lang="ru-RU" sz="2800" dirty="0"/>
          </a:p>
        </p:txBody>
      </p:sp>
      <p:sp>
        <p:nvSpPr>
          <p:cNvPr id="3" name="Содержимое 2"/>
          <p:cNvSpPr>
            <a:spLocks noGrp="1"/>
          </p:cNvSpPr>
          <p:nvPr>
            <p:ph idx="1"/>
          </p:nvPr>
        </p:nvSpPr>
        <p:spPr>
          <a:xfrm>
            <a:off x="1043492" y="1500174"/>
            <a:ext cx="6777317" cy="4332455"/>
          </a:xfrm>
        </p:spPr>
        <p:txBody>
          <a:bodyPr>
            <a:normAutofit fontScale="62500" lnSpcReduction="20000"/>
          </a:bodyPr>
          <a:lstStyle/>
          <a:p>
            <a:r>
              <a:rPr lang="ru-RU" dirty="0" smtClean="0"/>
              <a:t>достижение поставленных целей в области охраны труда;</a:t>
            </a:r>
          </a:p>
          <a:p>
            <a:r>
              <a:rPr lang="ru-RU" dirty="0" smtClean="0"/>
              <a:t>способность действующей СУОТ обеспечивать выполнение обязанностей работодателя, отраженных в Политике и целях по охране труда;</a:t>
            </a:r>
          </a:p>
          <a:p>
            <a:r>
              <a:rPr lang="ru-RU" dirty="0" smtClean="0"/>
              <a:t>эффективность действий, намеченных работодателем (руководителем организации) на всех уровнях управления по результатам предыдущего анализа эффективности функционирования СУОТ;</a:t>
            </a:r>
          </a:p>
          <a:p>
            <a:r>
              <a:rPr lang="ru-RU" dirty="0" smtClean="0"/>
              <a:t>необходимость дальнейшего развития (изменений) СУОТ, включая корректировку целей в области охраны труда, перераспределение обязанностей должностных лиц работодателя в области охраны труда, перераспределение ресурсов работодателя;</a:t>
            </a:r>
          </a:p>
          <a:p>
            <a:r>
              <a:rPr lang="ru-RU" dirty="0" smtClean="0"/>
              <a:t>необходимость обеспечения своевременной подготовки тех работников, которых затронут решения об изменении СУОТ;</a:t>
            </a:r>
          </a:p>
          <a:p>
            <a:r>
              <a:rPr lang="ru-RU" dirty="0" smtClean="0"/>
              <a:t>необходимость изменения критериев оценки эффективности функционирования СУОТ;</a:t>
            </a:r>
          </a:p>
          <a:p>
            <a:r>
              <a:rPr lang="ru-RU" dirty="0" smtClean="0"/>
              <a:t>полноту идентификации опасностей и управления профессиональными рисками в рамках СУОТ в целях выработки корректирующих мер.</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785794"/>
            <a:ext cx="7024744" cy="857256"/>
          </a:xfrm>
        </p:spPr>
        <p:txBody>
          <a:bodyPr>
            <a:normAutofit fontScale="90000"/>
          </a:bodyPr>
          <a:lstStyle/>
          <a:p>
            <a:r>
              <a:rPr lang="ru-RU" sz="2800" dirty="0" smtClean="0"/>
              <a:t>Примерный перечень показателей контроля функционирования СУОТ</a:t>
            </a:r>
            <a:endParaRPr lang="ru-RU" sz="2800" dirty="0"/>
          </a:p>
        </p:txBody>
      </p:sp>
      <p:sp>
        <p:nvSpPr>
          <p:cNvPr id="3" name="Содержимое 2"/>
          <p:cNvSpPr>
            <a:spLocks noGrp="1"/>
          </p:cNvSpPr>
          <p:nvPr>
            <p:ph idx="1"/>
          </p:nvPr>
        </p:nvSpPr>
        <p:spPr>
          <a:xfrm>
            <a:off x="1043492" y="2000240"/>
            <a:ext cx="6777317" cy="3832389"/>
          </a:xfrm>
        </p:spPr>
        <p:txBody>
          <a:bodyPr>
            <a:normAutofit lnSpcReduction="10000"/>
          </a:bodyPr>
          <a:lstStyle/>
          <a:p>
            <a:r>
              <a:rPr lang="ru-RU" dirty="0" smtClean="0"/>
              <a:t>абсолютные показатели - время на выполнение, стоимость, технические показатели и показатели качества;</a:t>
            </a:r>
          </a:p>
          <a:p>
            <a:r>
              <a:rPr lang="ru-RU" dirty="0" smtClean="0"/>
              <a:t>относительные показатели - план/факт, удельные показатели, показатели в сравнении с другими процессами;</a:t>
            </a:r>
          </a:p>
          <a:p>
            <a:r>
              <a:rPr lang="ru-RU" dirty="0" smtClean="0"/>
              <a:t> качественные показатели - актуальность и доступность исходных данных для реализации процессов СУОТ.</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85794"/>
            <a:ext cx="7024744" cy="686824"/>
          </a:xfrm>
        </p:spPr>
        <p:txBody>
          <a:bodyPr>
            <a:normAutofit fontScale="90000"/>
          </a:bodyPr>
          <a:lstStyle/>
          <a:p>
            <a:r>
              <a:rPr lang="ru-RU" dirty="0" smtClean="0"/>
              <a:t>Улучшение функционирования СУОТ</a:t>
            </a:r>
            <a:endParaRPr lang="ru-RU" dirty="0"/>
          </a:p>
        </p:txBody>
      </p:sp>
      <p:sp>
        <p:nvSpPr>
          <p:cNvPr id="3" name="Содержимое 2"/>
          <p:cNvSpPr>
            <a:spLocks noGrp="1"/>
          </p:cNvSpPr>
          <p:nvPr>
            <p:ph idx="1"/>
          </p:nvPr>
        </p:nvSpPr>
        <p:spPr>
          <a:xfrm>
            <a:off x="1043492" y="1785926"/>
            <a:ext cx="6777317" cy="4046703"/>
          </a:xfrm>
        </p:spPr>
        <p:txBody>
          <a:bodyPr>
            <a:normAutofit fontScale="85000" lnSpcReduction="20000"/>
          </a:bodyPr>
          <a:lstStyle/>
          <a:p>
            <a:pPr>
              <a:buNone/>
            </a:pPr>
            <a:r>
              <a:rPr lang="ru-RU" dirty="0" smtClean="0"/>
              <a:t>Процесс формирования корректирующих действий по совершенствованию функционирования направлен на повышение эффективности и результативности СУОТ путем:</a:t>
            </a:r>
          </a:p>
          <a:p>
            <a:r>
              <a:rPr lang="ru-RU" dirty="0" smtClean="0"/>
              <a:t> улучшения показателей деятельности организации в области охраны труда;</a:t>
            </a:r>
          </a:p>
          <a:p>
            <a:r>
              <a:rPr lang="ru-RU" dirty="0" smtClean="0"/>
              <a:t> поддержки участия работников в реализации мероприятий по постоянному улучшению СУОТ;</a:t>
            </a:r>
          </a:p>
          <a:p>
            <a:r>
              <a:rPr lang="ru-RU" dirty="0" smtClean="0"/>
              <a:t> доведения до сведения работников информации о соответствующих результатах деятельности организации по постоянному улучшению СУОТ.</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836712"/>
            <a:ext cx="7024744" cy="576064"/>
          </a:xfrm>
        </p:spPr>
        <p:txBody>
          <a:bodyPr>
            <a:noAutofit/>
          </a:bodyPr>
          <a:lstStyle/>
          <a:p>
            <a:r>
              <a:rPr lang="ru-RU" sz="2000" b="1" dirty="0" smtClean="0"/>
              <a:t>Процедуры</a:t>
            </a:r>
            <a:r>
              <a:rPr lang="ru-RU" sz="2000" b="1" dirty="0"/>
              <a:t>, направленные на достижение целей работодателя в области охраны </a:t>
            </a:r>
            <a:r>
              <a:rPr lang="ru-RU" sz="2000" b="1" dirty="0" smtClean="0"/>
              <a:t>труда   </a:t>
            </a:r>
            <a:endParaRPr lang="ru-RU" sz="2000" b="1" dirty="0"/>
          </a:p>
        </p:txBody>
      </p:sp>
      <p:sp>
        <p:nvSpPr>
          <p:cNvPr id="3" name="Объект 2"/>
          <p:cNvSpPr>
            <a:spLocks noGrp="1"/>
          </p:cNvSpPr>
          <p:nvPr>
            <p:ph idx="1"/>
          </p:nvPr>
        </p:nvSpPr>
        <p:spPr>
          <a:xfrm>
            <a:off x="1043492" y="1700808"/>
            <a:ext cx="6777317" cy="4131821"/>
          </a:xfrm>
        </p:spPr>
        <p:txBody>
          <a:bodyPr>
            <a:normAutofit fontScale="62500" lnSpcReduction="20000"/>
          </a:bodyPr>
          <a:lstStyle/>
          <a:p>
            <a:pPr marL="525780" indent="-457200">
              <a:buFont typeface="+mj-lt"/>
              <a:buAutoNum type="arabicParenR"/>
            </a:pPr>
            <a:r>
              <a:rPr lang="ru-RU" dirty="0" smtClean="0"/>
              <a:t>процедура </a:t>
            </a:r>
            <a:r>
              <a:rPr lang="ru-RU" dirty="0"/>
              <a:t>подготовки работников по охране труда;</a:t>
            </a:r>
          </a:p>
          <a:p>
            <a:pPr marL="525780" indent="-457200">
              <a:buFont typeface="+mj-lt"/>
              <a:buAutoNum type="arabicParenR"/>
            </a:pPr>
            <a:r>
              <a:rPr lang="ru-RU" dirty="0" smtClean="0"/>
              <a:t>процедура организации </a:t>
            </a:r>
            <a:r>
              <a:rPr lang="ru-RU" dirty="0"/>
              <a:t>и проведения оценки условий труда;</a:t>
            </a:r>
          </a:p>
          <a:p>
            <a:pPr marL="525780" indent="-457200">
              <a:buFont typeface="+mj-lt"/>
              <a:buAutoNum type="arabicParenR"/>
            </a:pPr>
            <a:r>
              <a:rPr lang="ru-RU" dirty="0" smtClean="0"/>
              <a:t>процедура </a:t>
            </a:r>
            <a:r>
              <a:rPr lang="ru-RU" dirty="0"/>
              <a:t>управления профессиональными рисками;</a:t>
            </a:r>
          </a:p>
          <a:p>
            <a:pPr marL="525780" indent="-457200">
              <a:buFont typeface="+mj-lt"/>
              <a:buAutoNum type="arabicParenR"/>
            </a:pPr>
            <a:r>
              <a:rPr lang="ru-RU" dirty="0" smtClean="0"/>
              <a:t>процедура </a:t>
            </a:r>
            <a:r>
              <a:rPr lang="ru-RU" dirty="0"/>
              <a:t>организации и проведения наблюдения за состоянием здоровья работников;</a:t>
            </a:r>
          </a:p>
          <a:p>
            <a:pPr marL="525780" indent="-457200">
              <a:buFont typeface="+mj-lt"/>
              <a:buAutoNum type="arabicParenR"/>
            </a:pPr>
            <a:r>
              <a:rPr lang="ru-RU" dirty="0" smtClean="0"/>
              <a:t>процедура </a:t>
            </a:r>
            <a:r>
              <a:rPr lang="ru-RU" dirty="0"/>
              <a:t>информирования работников об условиях труда на их рабочих местах, уровнях профессиональных рисков, а также о предоставляемых им гарантиях, полагающихся компенсациях;</a:t>
            </a:r>
          </a:p>
          <a:p>
            <a:pPr marL="525780" indent="-457200">
              <a:buFont typeface="+mj-lt"/>
              <a:buAutoNum type="arabicParenR"/>
            </a:pPr>
            <a:r>
              <a:rPr lang="ru-RU" dirty="0" smtClean="0"/>
              <a:t>процедура </a:t>
            </a:r>
            <a:r>
              <a:rPr lang="ru-RU" dirty="0"/>
              <a:t>обеспечения оптимальных режимов труда и отдыха работников;</a:t>
            </a:r>
          </a:p>
          <a:p>
            <a:pPr marL="525780" indent="-457200">
              <a:buFont typeface="+mj-lt"/>
              <a:buAutoNum type="arabicParenR"/>
            </a:pPr>
            <a:r>
              <a:rPr lang="ru-RU" dirty="0" smtClean="0"/>
              <a:t>процедура </a:t>
            </a:r>
            <a:r>
              <a:rPr lang="ru-RU" dirty="0"/>
              <a:t>обеспечения работников средствами индивидуальной и коллективной защиты, смывающими и обезвреживающими средствами;</a:t>
            </a:r>
          </a:p>
          <a:p>
            <a:pPr marL="525780" indent="-457200">
              <a:buFont typeface="+mj-lt"/>
              <a:buAutoNum type="arabicParenR"/>
            </a:pPr>
            <a:r>
              <a:rPr lang="ru-RU" dirty="0" smtClean="0"/>
              <a:t>процедура </a:t>
            </a:r>
            <a:r>
              <a:rPr lang="ru-RU" dirty="0"/>
              <a:t>обеспечения работников молоком и другими равноценными пищевыми продуктами, лечебно-профилактическим питанием;</a:t>
            </a:r>
          </a:p>
          <a:p>
            <a:pPr marL="525780" indent="-457200">
              <a:buFont typeface="+mj-lt"/>
              <a:buAutoNum type="arabicParenR"/>
            </a:pPr>
            <a:r>
              <a:rPr lang="ru-RU" dirty="0"/>
              <a:t>процедуры обеспечения безопасного выполнения подрядных работ и снабжения безопасной </a:t>
            </a:r>
            <a:r>
              <a:rPr lang="ru-RU" dirty="0" smtClean="0"/>
              <a:t>продукцией.</a:t>
            </a:r>
            <a:endParaRPr lang="ru-RU" dirty="0"/>
          </a:p>
          <a:p>
            <a:endParaRPr lang="ru-RU" dirty="0"/>
          </a:p>
        </p:txBody>
      </p:sp>
    </p:spTree>
    <p:extLst>
      <p:ext uri="{BB962C8B-B14F-4D97-AF65-F5344CB8AC3E}">
        <p14:creationId xmlns:p14="http://schemas.microsoft.com/office/powerpoint/2010/main" xmlns="" val="2211503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Процедура </a:t>
            </a:r>
            <a:r>
              <a:rPr lang="ru-RU" dirty="0"/>
              <a:t>подготовки работников по охране труда</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62497" y="2492896"/>
            <a:ext cx="5938019"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0132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312658" cy="792088"/>
          </a:xfrm>
        </p:spPr>
        <p:txBody>
          <a:bodyPr>
            <a:noAutofit/>
          </a:bodyPr>
          <a:lstStyle/>
          <a:p>
            <a:r>
              <a:rPr lang="ru-RU" sz="2800" dirty="0" smtClean="0"/>
              <a:t>Процедура </a:t>
            </a:r>
            <a:r>
              <a:rPr lang="ru-RU" sz="2800" dirty="0"/>
              <a:t>подготовки </a:t>
            </a:r>
            <a:r>
              <a:rPr lang="ru-RU" sz="2800" dirty="0" smtClean="0"/>
              <a:t/>
            </a:r>
            <a:br>
              <a:rPr lang="ru-RU" sz="2800" dirty="0" smtClean="0"/>
            </a:br>
            <a:r>
              <a:rPr lang="ru-RU" sz="2800" dirty="0" smtClean="0"/>
              <a:t>работников </a:t>
            </a:r>
            <a:r>
              <a:rPr lang="ru-RU" sz="2800" dirty="0"/>
              <a:t>по охране труда</a:t>
            </a:r>
          </a:p>
        </p:txBody>
      </p:sp>
      <p:sp>
        <p:nvSpPr>
          <p:cNvPr id="3" name="Объект 2"/>
          <p:cNvSpPr>
            <a:spLocks noGrp="1"/>
          </p:cNvSpPr>
          <p:nvPr>
            <p:ph idx="1"/>
          </p:nvPr>
        </p:nvSpPr>
        <p:spPr>
          <a:xfrm>
            <a:off x="755576" y="1700808"/>
            <a:ext cx="7560840" cy="4608512"/>
          </a:xfrm>
        </p:spPr>
        <p:txBody>
          <a:bodyPr>
            <a:normAutofit fontScale="47500" lnSpcReduction="20000"/>
          </a:bodyPr>
          <a:lstStyle/>
          <a:p>
            <a:pPr marL="68580" indent="0">
              <a:buNone/>
            </a:pPr>
            <a:r>
              <a:rPr lang="ru-RU" sz="2500" dirty="0" smtClean="0"/>
              <a:t>Работодатель</a:t>
            </a:r>
            <a:r>
              <a:rPr lang="ru-RU" sz="2500" dirty="0"/>
              <a:t>, исходя из специфики своей деятельности, устанавливает (определяет):</a:t>
            </a:r>
          </a:p>
          <a:p>
            <a:r>
              <a:rPr lang="ru-RU" sz="2500" dirty="0" smtClean="0"/>
              <a:t>требования </a:t>
            </a:r>
            <a:r>
              <a:rPr lang="ru-RU" sz="2500" dirty="0"/>
              <a:t>к необходимой профессиональной компетентности по охране труда работников, ее проверке, поддержанию и развитию;</a:t>
            </a:r>
          </a:p>
          <a:p>
            <a:r>
              <a:rPr lang="ru-RU" sz="2500" dirty="0" smtClean="0"/>
              <a:t>перечень </a:t>
            </a:r>
            <a:r>
              <a:rPr lang="ru-RU" sz="2500" dirty="0"/>
              <a:t>профессий (должностей) работников, проходящих стажировку по охране труда, с указанием ее продолжительности по каждой профессии (должности);</a:t>
            </a:r>
          </a:p>
          <a:p>
            <a:r>
              <a:rPr lang="ru-RU" sz="2500" dirty="0" smtClean="0"/>
              <a:t>перечень </a:t>
            </a:r>
            <a:r>
              <a:rPr lang="ru-RU" sz="2500" dirty="0"/>
              <a:t>профессий (должностей) работников, проходящих подготовку по охране труда в обучающих организациях, допущенных к оказанию услуг в области охраны труда;</a:t>
            </a:r>
          </a:p>
          <a:p>
            <a:r>
              <a:rPr lang="ru-RU" sz="2500" dirty="0" smtClean="0"/>
              <a:t>перечень </a:t>
            </a:r>
            <a:r>
              <a:rPr lang="ru-RU" sz="2500" dirty="0"/>
              <a:t>профессий (должностей) работников, проходящих подготовку по охране труда у работодателя;</a:t>
            </a:r>
          </a:p>
          <a:p>
            <a:r>
              <a:rPr lang="ru-RU" sz="2500" dirty="0" smtClean="0"/>
              <a:t>перечень </a:t>
            </a:r>
            <a:r>
              <a:rPr lang="ru-RU" sz="2500" dirty="0"/>
              <a:t>профессий (должностей) работников, освобожденных от прохождения первичного инструктажа на рабочем месте;</a:t>
            </a:r>
          </a:p>
          <a:p>
            <a:r>
              <a:rPr lang="ru-RU" sz="2500" dirty="0" smtClean="0"/>
              <a:t>работников</a:t>
            </a:r>
            <a:r>
              <a:rPr lang="ru-RU" sz="2500" dirty="0"/>
              <a:t>, ответственных за проведение инструктажа по охране труда на рабочем месте в структурных подразделениях работодателя, за проведение стажировки по охране труда;</a:t>
            </a:r>
          </a:p>
          <a:p>
            <a:r>
              <a:rPr lang="ru-RU" sz="2500" dirty="0" smtClean="0"/>
              <a:t>вопросы</a:t>
            </a:r>
            <a:r>
              <a:rPr lang="ru-RU" sz="2500" dirty="0"/>
              <a:t>, включаемые в программу инструктажа по охране труда;</a:t>
            </a:r>
          </a:p>
          <a:p>
            <a:r>
              <a:rPr lang="ru-RU" sz="2500" dirty="0" smtClean="0"/>
              <a:t>состав </a:t>
            </a:r>
            <a:r>
              <a:rPr lang="ru-RU" sz="2500" dirty="0"/>
              <a:t>комиссии работодателя по проверке знаний требований охраны труда;</a:t>
            </a:r>
          </a:p>
          <a:p>
            <a:r>
              <a:rPr lang="ru-RU" sz="2500" dirty="0" smtClean="0"/>
              <a:t>регламент </a:t>
            </a:r>
            <a:r>
              <a:rPr lang="ru-RU" sz="2500" dirty="0"/>
              <a:t>работы комиссии работодателя по проверке знаний требований охраны труда;</a:t>
            </a:r>
          </a:p>
          <a:p>
            <a:r>
              <a:rPr lang="ru-RU" sz="2500" dirty="0" smtClean="0"/>
              <a:t>перечень </a:t>
            </a:r>
            <a:r>
              <a:rPr lang="ru-RU" sz="2500" dirty="0"/>
              <a:t>вопросов по охране труда, по которым работники проходят проверку знаний в комиссии работодателя;</a:t>
            </a:r>
          </a:p>
          <a:p>
            <a:r>
              <a:rPr lang="ru-RU" sz="2500" dirty="0" smtClean="0"/>
              <a:t>порядок </a:t>
            </a:r>
            <a:r>
              <a:rPr lang="ru-RU" sz="2500" dirty="0"/>
              <a:t>организации подготовки по вопросам оказания первой помощи пострадавшим в результате аварий и несчастных случаев на производстве;</a:t>
            </a:r>
          </a:p>
          <a:p>
            <a:r>
              <a:rPr lang="ru-RU" sz="2500" dirty="0" smtClean="0"/>
              <a:t>порядок </a:t>
            </a:r>
            <a:r>
              <a:rPr lang="ru-RU" sz="2500" dirty="0"/>
              <a:t>организации и проведения инструктажа по охране труда;</a:t>
            </a:r>
          </a:p>
          <a:p>
            <a:r>
              <a:rPr lang="ru-RU" sz="2500" dirty="0" smtClean="0"/>
              <a:t>порядок </a:t>
            </a:r>
            <a:r>
              <a:rPr lang="ru-RU" sz="2500" dirty="0"/>
              <a:t>организации и проведения стажировки на рабочем месте и подготовки по охране труда.</a:t>
            </a:r>
          </a:p>
          <a:p>
            <a:pPr marL="68580" indent="0">
              <a:buNone/>
            </a:pPr>
            <a:endParaRPr lang="ru-RU" dirty="0"/>
          </a:p>
        </p:txBody>
      </p:sp>
    </p:spTree>
    <p:extLst>
      <p:ext uri="{BB962C8B-B14F-4D97-AF65-F5344CB8AC3E}">
        <p14:creationId xmlns:p14="http://schemas.microsoft.com/office/powerpoint/2010/main" xmlns="" val="1067905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85112"/>
          </a:xfrm>
        </p:spPr>
        <p:txBody>
          <a:bodyPr>
            <a:normAutofit fontScale="90000"/>
          </a:bodyPr>
          <a:lstStyle/>
          <a:p>
            <a:r>
              <a:rPr lang="ru-RU" sz="2800" dirty="0" smtClean="0"/>
              <a:t>Процедура </a:t>
            </a:r>
            <a:r>
              <a:rPr lang="ru-RU" sz="2800" dirty="0"/>
              <a:t>организации и проведения оценки условий труда</a:t>
            </a:r>
          </a:p>
        </p:txBody>
      </p:sp>
      <p:sp>
        <p:nvSpPr>
          <p:cNvPr id="3" name="Объект 2"/>
          <p:cNvSpPr>
            <a:spLocks noGrp="1"/>
          </p:cNvSpPr>
          <p:nvPr>
            <p:ph idx="1"/>
          </p:nvPr>
        </p:nvSpPr>
        <p:spPr>
          <a:xfrm>
            <a:off x="1043492" y="1556792"/>
            <a:ext cx="6777317" cy="4275837"/>
          </a:xfrm>
        </p:spPr>
        <p:txBody>
          <a:bodyPr>
            <a:normAutofit fontScale="62500" lnSpcReduction="20000"/>
          </a:bodyPr>
          <a:lstStyle/>
          <a:p>
            <a:pPr marL="68580" indent="0">
              <a:buNone/>
            </a:pPr>
            <a:r>
              <a:rPr lang="ru-RU" dirty="0" smtClean="0"/>
              <a:t>Работодатель</a:t>
            </a:r>
            <a:r>
              <a:rPr lang="ru-RU" dirty="0"/>
              <a:t>, исходя из специфики своей деятельности, устанавливает (определяет):</a:t>
            </a:r>
          </a:p>
          <a:p>
            <a:r>
              <a:rPr lang="ru-RU" dirty="0" smtClean="0"/>
              <a:t>порядок </a:t>
            </a:r>
            <a:r>
              <a:rPr lang="ru-RU" dirty="0"/>
              <a:t>создания и функционирования комиссии по проведению специальной оценки условий труда, а также права, обязанности и ответственность ее членов;</a:t>
            </a:r>
          </a:p>
          <a:p>
            <a:r>
              <a:rPr lang="ru-RU" dirty="0" smtClean="0"/>
              <a:t>особенности </a:t>
            </a:r>
            <a:r>
              <a:rPr lang="ru-RU" dirty="0"/>
              <a:t>функционирования комиссии по проведению специальной оценки условий труда при наличии у работодателя обособленных структурных подразделений;</a:t>
            </a:r>
          </a:p>
          <a:p>
            <a:r>
              <a:rPr lang="ru-RU" dirty="0" smtClean="0"/>
              <a:t>организационный </a:t>
            </a:r>
            <a:r>
              <a:rPr lang="ru-RU" dirty="0"/>
              <a:t>порядок проведения специальной оценки условий труда на рабочих местах работодателя в части деятельности комиссии по проведению специальной оценки условий труда;</a:t>
            </a:r>
          </a:p>
          <a:p>
            <a:r>
              <a:rPr lang="ru-RU" dirty="0" smtClean="0"/>
              <a:t>порядок </a:t>
            </a:r>
            <a:r>
              <a:rPr lang="ru-RU" dirty="0"/>
              <a:t>осуществления отбора и заключения гражданско-правового договора с организацией, проводящей специальную оценку условий труда, учитывающий необходимость привлечения к данной работе наиболее компетентной в отношении вида деятельности работодателя;</a:t>
            </a:r>
          </a:p>
          <a:p>
            <a:r>
              <a:rPr lang="ru-RU" dirty="0" smtClean="0"/>
              <a:t>порядок </a:t>
            </a:r>
            <a:r>
              <a:rPr lang="ru-RU" dirty="0"/>
              <a:t>урегулирования споров по вопросам специальной оценки условий труда;</a:t>
            </a:r>
          </a:p>
          <a:p>
            <a:r>
              <a:rPr lang="ru-RU" dirty="0" smtClean="0"/>
              <a:t>порядок </a:t>
            </a:r>
            <a:r>
              <a:rPr lang="ru-RU" dirty="0"/>
              <a:t>использования результатов специальной оценки условий труда.</a:t>
            </a:r>
          </a:p>
          <a:p>
            <a:pPr marL="68580" indent="0">
              <a:buNone/>
            </a:pPr>
            <a:endParaRPr lang="ru-RU" dirty="0"/>
          </a:p>
        </p:txBody>
      </p:sp>
    </p:spTree>
    <p:extLst>
      <p:ext uri="{BB962C8B-B14F-4D97-AF65-F5344CB8AC3E}">
        <p14:creationId xmlns:p14="http://schemas.microsoft.com/office/powerpoint/2010/main" xmlns="" val="174183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Процедура </a:t>
            </a:r>
            <a:r>
              <a:rPr lang="ru-RU" sz="3100" dirty="0"/>
              <a:t>управления профессиональными </a:t>
            </a:r>
            <a:r>
              <a:rPr lang="ru-RU" sz="3100" dirty="0" smtClean="0"/>
              <a:t>рисками</a:t>
            </a:r>
            <a:r>
              <a:rPr lang="ru-RU" dirty="0"/>
              <a:t/>
            </a:r>
            <a:br>
              <a:rPr lang="ru-RU" dirty="0"/>
            </a:br>
            <a:endParaRPr lang="ru-RU" dirty="0"/>
          </a:p>
        </p:txBody>
      </p:sp>
      <p:sp>
        <p:nvSpPr>
          <p:cNvPr id="3" name="Объект 2"/>
          <p:cNvSpPr>
            <a:spLocks noGrp="1"/>
          </p:cNvSpPr>
          <p:nvPr>
            <p:ph idx="1"/>
          </p:nvPr>
        </p:nvSpPr>
        <p:spPr>
          <a:xfrm>
            <a:off x="1043492" y="1628800"/>
            <a:ext cx="6777317" cy="4203829"/>
          </a:xfrm>
        </p:spPr>
        <p:txBody>
          <a:bodyPr>
            <a:normAutofit fontScale="85000" lnSpcReduction="10000"/>
          </a:bodyPr>
          <a:lstStyle/>
          <a:p>
            <a:pPr marL="68580" indent="0">
              <a:buNone/>
            </a:pPr>
            <a:r>
              <a:rPr lang="ru-RU" dirty="0" smtClean="0"/>
              <a:t>Работодатель исходя из специфики своей деятельности устанавливает (определяет) порядок реализации следующих мероприятий по управлению профессиональными рисками:</a:t>
            </a:r>
          </a:p>
          <a:p>
            <a:pPr marL="68580" indent="0">
              <a:buNone/>
            </a:pPr>
            <a:endParaRPr lang="ru-RU" dirty="0" smtClean="0"/>
          </a:p>
          <a:p>
            <a:pPr marL="68580" indent="0">
              <a:buNone/>
            </a:pPr>
            <a:r>
              <a:rPr lang="ru-RU" dirty="0" smtClean="0"/>
              <a:t>а) выявление опасностей;</a:t>
            </a:r>
          </a:p>
          <a:p>
            <a:pPr marL="68580" indent="0">
              <a:buNone/>
            </a:pPr>
            <a:r>
              <a:rPr lang="ru-RU" dirty="0" smtClean="0"/>
              <a:t>б) оценка уровней профессиональных рисков;</a:t>
            </a:r>
          </a:p>
          <a:p>
            <a:pPr marL="68580" indent="0">
              <a:buNone/>
            </a:pPr>
            <a:r>
              <a:rPr lang="ru-RU" dirty="0" smtClean="0"/>
              <a:t>в) снижение уровней профессиональных </a:t>
            </a:r>
            <a:r>
              <a:rPr lang="ru-RU" dirty="0"/>
              <a:t>рисков. </a:t>
            </a:r>
            <a:endParaRPr lang="ru-RU" dirty="0" smtClean="0"/>
          </a:p>
          <a:p>
            <a:pPr marL="68580" indent="0">
              <a:buNone/>
            </a:pPr>
            <a:endParaRPr lang="ru-RU" dirty="0" smtClean="0"/>
          </a:p>
          <a:p>
            <a:pPr marL="68580" indent="0">
              <a:buNone/>
            </a:pPr>
            <a:r>
              <a:rPr lang="ru-RU" dirty="0" smtClean="0"/>
              <a:t>Допускается </a:t>
            </a:r>
            <a:r>
              <a:rPr lang="ru-RU" dirty="0"/>
              <a:t>использование разных методов оценки уровня профессиональных рисков для разных процессов и операций</a:t>
            </a:r>
            <a:r>
              <a:rPr lang="ru-RU" dirty="0" smtClean="0"/>
              <a:t>. </a:t>
            </a:r>
          </a:p>
          <a:p>
            <a:pPr marL="68580" indent="0">
              <a:buNone/>
            </a:pPr>
            <a:endParaRPr lang="ru-RU" dirty="0" smtClean="0"/>
          </a:p>
          <a:p>
            <a:pPr marL="68580" indent="0">
              <a:buNone/>
            </a:pPr>
            <a:endParaRPr lang="ru-RU" dirty="0" smtClean="0"/>
          </a:p>
          <a:p>
            <a:pPr marL="68580" indent="0">
              <a:buNone/>
            </a:pPr>
            <a:endParaRPr lang="ru-RU" dirty="0" smtClean="0"/>
          </a:p>
          <a:p>
            <a:pPr marL="68580" indent="0">
              <a:buNone/>
            </a:pPr>
            <a:endParaRPr lang="ru-RU" dirty="0" smtClean="0"/>
          </a:p>
          <a:p>
            <a:pPr marL="68580" indent="0">
              <a:buNone/>
            </a:pPr>
            <a:endParaRPr lang="ru-RU" dirty="0"/>
          </a:p>
        </p:txBody>
      </p:sp>
    </p:spTree>
    <p:extLst>
      <p:ext uri="{BB962C8B-B14F-4D97-AF65-F5344CB8AC3E}">
        <p14:creationId xmlns:p14="http://schemas.microsoft.com/office/powerpoint/2010/main" xmlns="" val="955661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857232"/>
            <a:ext cx="7024744" cy="686824"/>
          </a:xfrm>
        </p:spPr>
        <p:txBody>
          <a:bodyPr>
            <a:normAutofit fontScale="90000"/>
          </a:bodyPr>
          <a:lstStyle/>
          <a:p>
            <a:r>
              <a:rPr lang="ru-RU" sz="2800" dirty="0" smtClean="0"/>
              <a:t>Процесс управления профессиональными рисками</a:t>
            </a:r>
            <a:endParaRPr lang="ru-RU" sz="2800" dirty="0"/>
          </a:p>
        </p:txBody>
      </p:sp>
      <p:sp>
        <p:nvSpPr>
          <p:cNvPr id="3" name="Содержимое 2"/>
          <p:cNvSpPr>
            <a:spLocks noGrp="1"/>
          </p:cNvSpPr>
          <p:nvPr>
            <p:ph idx="1"/>
          </p:nvPr>
        </p:nvSpPr>
        <p:spPr>
          <a:xfrm>
            <a:off x="1043492" y="1714488"/>
            <a:ext cx="6777317" cy="4118141"/>
          </a:xfrm>
        </p:spPr>
        <p:txBody>
          <a:bodyPr>
            <a:normAutofit fontScale="62500" lnSpcReduction="20000"/>
          </a:bodyPr>
          <a:lstStyle/>
          <a:p>
            <a:r>
              <a:rPr lang="ru-RU" dirty="0" smtClean="0"/>
              <a:t>Выявление (идентификация) опасностей, представляющих угрозу жизни и здоровью работников, и составление их перечня (реестра) рекомендуется проводить с учетом рекомендаций по классификации, обнаружению, распознаванию и описанию опасностей  (ст. 218 ТК РФ).</a:t>
            </a:r>
          </a:p>
          <a:p>
            <a:r>
              <a:rPr lang="ru-RU" dirty="0" smtClean="0"/>
              <a:t>Анализ и упорядочивание всех выявленных опасностей рекомендуется осуществлять исходя из приоритета необходимости исключения, снижения или поддержания на приемлемом уровне создаваемых ими профессиональных рисков с учетом не только штатных (нормальных) условий своей деятельности, но и случаев возможных отклонений в работе, в том числе связанных с возможными авариями и инцидентами на рабочих местах и подконтрольных работодателю объектах.</a:t>
            </a:r>
          </a:p>
          <a:p>
            <a:r>
              <a:rPr lang="ru-RU" dirty="0" smtClean="0"/>
              <a:t>Оценку уровня профессиональных рисков, связанных с выявленными опасностями, рекомендуется осуществлять для всех выявленных (идентифицированных) опасностей.</a:t>
            </a:r>
          </a:p>
          <a:p>
            <a:r>
              <a:rPr lang="ru-RU" dirty="0" smtClean="0"/>
              <a:t>Методы оценки уровня профессиональных рисков работодателю рекомендуется определять с учетом характера своей деятельности и рекомендаций по выбору методов оценки уровня профессиональных рисков , выявленных (идентифицированных) опасностей.</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548680"/>
            <a:ext cx="7024744" cy="720080"/>
          </a:xfrm>
        </p:spPr>
        <p:txBody>
          <a:bodyPr>
            <a:normAutofit/>
          </a:bodyPr>
          <a:lstStyle/>
          <a:p>
            <a:r>
              <a:rPr lang="ru-RU" dirty="0" smtClean="0"/>
              <a:t>Основа СУОТ</a:t>
            </a:r>
            <a:endParaRPr lang="ru-RU" dirty="0"/>
          </a:p>
        </p:txBody>
      </p:sp>
      <p:sp>
        <p:nvSpPr>
          <p:cNvPr id="3" name="Объект 2"/>
          <p:cNvSpPr>
            <a:spLocks noGrp="1"/>
          </p:cNvSpPr>
          <p:nvPr>
            <p:ph idx="1"/>
          </p:nvPr>
        </p:nvSpPr>
        <p:spPr>
          <a:xfrm>
            <a:off x="1043492" y="1412776"/>
            <a:ext cx="6777317" cy="4419853"/>
          </a:xfrm>
        </p:spPr>
        <p:txBody>
          <a:bodyPr/>
          <a:lstStyle/>
          <a:p>
            <a:pPr marL="68580" indent="0">
              <a:buNone/>
            </a:pPr>
            <a:r>
              <a:rPr lang="ru-RU" dirty="0" smtClean="0"/>
              <a:t>Принципы </a:t>
            </a:r>
            <a:r>
              <a:rPr lang="ru-RU" dirty="0"/>
              <a:t>стандартов ИСО</a:t>
            </a:r>
            <a:r>
              <a:rPr lang="ru-RU" dirty="0" smtClean="0"/>
              <a:t>:</a:t>
            </a:r>
          </a:p>
          <a:p>
            <a:pPr marL="68580" indent="0">
              <a:buNone/>
            </a:pPr>
            <a:r>
              <a:rPr lang="ru-RU" dirty="0" smtClean="0"/>
              <a:t> </a:t>
            </a:r>
            <a:r>
              <a:rPr lang="ru-RU" dirty="0"/>
              <a:t>«планируй – выполняй – контролируй – </a:t>
            </a:r>
            <a:r>
              <a:rPr lang="ru-RU" dirty="0" smtClean="0"/>
              <a:t>совершенствуй».</a:t>
            </a:r>
          </a:p>
          <a:p>
            <a:pPr marL="6858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7613" y="2924944"/>
            <a:ext cx="6700811"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4110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r>
              <a:rPr lang="ru-RU" dirty="0"/>
              <a:t>Идентификация опасностей</a:t>
            </a:r>
          </a:p>
        </p:txBody>
      </p:sp>
      <p:sp>
        <p:nvSpPr>
          <p:cNvPr id="3" name="Объект 2"/>
          <p:cNvSpPr>
            <a:spLocks noGrp="1"/>
          </p:cNvSpPr>
          <p:nvPr>
            <p:ph idx="1"/>
          </p:nvPr>
        </p:nvSpPr>
        <p:spPr>
          <a:xfrm>
            <a:off x="1043492" y="1556792"/>
            <a:ext cx="6777317" cy="4275837"/>
          </a:xfrm>
        </p:spPr>
        <p:txBody>
          <a:bodyPr>
            <a:normAutofit fontScale="92500" lnSpcReduction="20000"/>
          </a:bodyPr>
          <a:lstStyle/>
          <a:p>
            <a:pPr marL="68580" indent="0"/>
            <a:r>
              <a:rPr lang="ru-RU" dirty="0" smtClean="0"/>
              <a:t>Выявление (идентификация) опасностей, представляющих угрозу жизни и здоровью работников, и составление их перечня (реестра) рекомендуется проводить с учетом рекомендаций по классификации, обнаружению, распознаванию и описанию опасностей (ст. 218 ТК РФ).</a:t>
            </a:r>
          </a:p>
          <a:p>
            <a:pPr marL="68580" indent="0"/>
            <a:r>
              <a:rPr lang="ru-RU" dirty="0" smtClean="0"/>
              <a:t>Идентификация опасностей, представляющих угрозу жизни и здоровью работников, и составление их перечня осуществляются работодателем с привлечением службы (специалиста) охраны труда, комитета (комиссии) по охране труда, работников или уполномоченных ими представительных органов.</a:t>
            </a:r>
          </a:p>
        </p:txBody>
      </p:sp>
    </p:spTree>
    <p:extLst>
      <p:ext uri="{BB962C8B-B14F-4D97-AF65-F5344CB8AC3E}">
        <p14:creationId xmlns:p14="http://schemas.microsoft.com/office/powerpoint/2010/main" xmlns="" val="3361632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14356"/>
            <a:ext cx="7024744" cy="1214446"/>
          </a:xfrm>
        </p:spPr>
        <p:txBody>
          <a:bodyPr>
            <a:noAutofit/>
          </a:bodyPr>
          <a:lstStyle/>
          <a:p>
            <a:r>
              <a:rPr lang="ru-RU" sz="2400" dirty="0" smtClean="0"/>
              <a:t>Приложение 1. Примерный перечень опасностей и мер по управлению ими в рамках СУОТ</a:t>
            </a:r>
            <a:endParaRPr lang="ru-RU" sz="2400" dirty="0"/>
          </a:p>
        </p:txBody>
      </p:sp>
      <p:graphicFrame>
        <p:nvGraphicFramePr>
          <p:cNvPr id="4" name="Содержимое 3"/>
          <p:cNvGraphicFramePr>
            <a:graphicFrameLocks noGrp="1"/>
          </p:cNvGraphicFramePr>
          <p:nvPr>
            <p:ph idx="1"/>
          </p:nvPr>
        </p:nvGraphicFramePr>
        <p:xfrm>
          <a:off x="1357290" y="2071678"/>
          <a:ext cx="6777035" cy="3910968"/>
        </p:xfrm>
        <a:graphic>
          <a:graphicData uri="http://schemas.openxmlformats.org/drawingml/2006/table">
            <a:tbl>
              <a:tblPr firstRow="1" bandRow="1">
                <a:tableStyleId>{5C22544A-7EE6-4342-B048-85BDC9FD1C3A}</a:tableStyleId>
              </a:tblPr>
              <a:tblGrid>
                <a:gridCol w="1355407"/>
                <a:gridCol w="1355407"/>
                <a:gridCol w="1355407"/>
                <a:gridCol w="1355407"/>
                <a:gridCol w="1355407"/>
              </a:tblGrid>
              <a:tr h="1133924">
                <a:tc>
                  <a:txBody>
                    <a:bodyPr/>
                    <a:lstStyle/>
                    <a:p>
                      <a:pPr algn="ctr">
                        <a:spcAft>
                          <a:spcPts val="1115"/>
                        </a:spcAft>
                      </a:pPr>
                      <a:r>
                        <a:rPr lang="ru-RU" sz="1200" dirty="0">
                          <a:latin typeface="Times New Roman"/>
                          <a:ea typeface="Times New Roman"/>
                          <a:cs typeface="Times New Roman"/>
                        </a:rPr>
                        <a:t>Опасность </a:t>
                      </a:r>
                    </a:p>
                  </a:txBody>
                  <a:tcPr marL="94615" marR="94615" marT="47625" marB="47625" anchor="ctr"/>
                </a:tc>
                <a:tc>
                  <a:txBody>
                    <a:bodyPr/>
                    <a:lstStyle/>
                    <a:p>
                      <a:pPr algn="ctr">
                        <a:spcAft>
                          <a:spcPts val="1115"/>
                        </a:spcAft>
                      </a:pPr>
                      <a:r>
                        <a:rPr lang="ru-RU" sz="1200">
                          <a:latin typeface="Times New Roman"/>
                          <a:ea typeface="Times New Roman"/>
                          <a:cs typeface="Times New Roman"/>
                        </a:rPr>
                        <a:t>ID </a:t>
                      </a:r>
                    </a:p>
                  </a:txBody>
                  <a:tcPr marL="94615" marR="94615" marT="47625" marB="47625" anchor="ctr"/>
                </a:tc>
                <a:tc>
                  <a:txBody>
                    <a:bodyPr/>
                    <a:lstStyle/>
                    <a:p>
                      <a:pPr algn="ctr">
                        <a:spcAft>
                          <a:spcPts val="1115"/>
                        </a:spcAft>
                      </a:pPr>
                      <a:r>
                        <a:rPr lang="ru-RU" sz="1200">
                          <a:latin typeface="Times New Roman"/>
                          <a:ea typeface="Times New Roman"/>
                          <a:cs typeface="Times New Roman"/>
                        </a:rPr>
                        <a:t>Опасное событие </a:t>
                      </a:r>
                    </a:p>
                  </a:txBody>
                  <a:tcPr marL="94615" marR="94615" marT="47625" marB="47625" anchor="ctr"/>
                </a:tc>
                <a:tc>
                  <a:txBody>
                    <a:bodyPr/>
                    <a:lstStyle/>
                    <a:p>
                      <a:endParaRPr lang="ru-RU" sz="1100">
                        <a:latin typeface="Calibri"/>
                        <a:ea typeface="Times New Roman"/>
                        <a:cs typeface="Times New Roman"/>
                      </a:endParaRPr>
                    </a:p>
                  </a:txBody>
                  <a:tcPr marL="94615" marR="94615" marT="47625" marB="47625" anchor="ctr"/>
                </a:tc>
                <a:tc>
                  <a:txBody>
                    <a:bodyPr/>
                    <a:lstStyle/>
                    <a:p>
                      <a:pPr algn="ctr">
                        <a:spcAft>
                          <a:spcPts val="1115"/>
                        </a:spcAft>
                      </a:pPr>
                      <a:r>
                        <a:rPr lang="ru-RU" sz="1200" dirty="0">
                          <a:latin typeface="Times New Roman"/>
                          <a:ea typeface="Times New Roman"/>
                          <a:cs typeface="Times New Roman"/>
                        </a:rPr>
                        <a:t>Меры управления/контроля профессиональных рисков </a:t>
                      </a:r>
                    </a:p>
                  </a:txBody>
                  <a:tcPr marL="94615" marR="94615" marT="47625" marB="47625" anchor="ctr"/>
                </a:tc>
              </a:tr>
              <a:tr h="2777044">
                <a:tc>
                  <a:txBody>
                    <a:bodyPr/>
                    <a:lstStyle/>
                    <a:p>
                      <a:pPr algn="just">
                        <a:spcAft>
                          <a:spcPts val="1115"/>
                        </a:spcAft>
                      </a:pPr>
                      <a:r>
                        <a:rPr lang="ru-RU" sz="1200" dirty="0">
                          <a:latin typeface="Times New Roman"/>
                          <a:ea typeface="Times New Roman"/>
                          <a:cs typeface="Times New Roman"/>
                        </a:rPr>
                        <a:t>Наличие микроорганизмов-продуцентов, препаратов, содержащих живые клетки и споры микроорганизмов в окружающей среде: воздухе, воде, на поверхностях </a:t>
                      </a:r>
                    </a:p>
                  </a:txBody>
                  <a:tcPr marL="94615" marR="94615" marT="47625" marB="47625" anchor="ctr"/>
                </a:tc>
                <a:tc>
                  <a:txBody>
                    <a:bodyPr/>
                    <a:lstStyle/>
                    <a:p>
                      <a:pPr algn="ctr">
                        <a:spcAft>
                          <a:spcPts val="1115"/>
                        </a:spcAft>
                      </a:pPr>
                      <a:r>
                        <a:rPr lang="ru-RU" sz="1200">
                          <a:latin typeface="Times New Roman"/>
                          <a:ea typeface="Times New Roman"/>
                          <a:cs typeface="Times New Roman"/>
                        </a:rPr>
                        <a:t>1.1.</a:t>
                      </a:r>
                    </a:p>
                  </a:txBody>
                  <a:tcPr marL="94615" marR="94615" marT="47625" marB="47625" anchor="ctr"/>
                </a:tc>
                <a:tc>
                  <a:txBody>
                    <a:bodyPr/>
                    <a:lstStyle/>
                    <a:p>
                      <a:pPr algn="just">
                        <a:spcAft>
                          <a:spcPts val="1115"/>
                        </a:spcAft>
                      </a:pPr>
                      <a:r>
                        <a:rPr lang="ru-RU" sz="1200" dirty="0">
                          <a:latin typeface="Times New Roman"/>
                          <a:ea typeface="Times New Roman"/>
                          <a:cs typeface="Times New Roman"/>
                        </a:rPr>
                        <a:t>Заражение работника вследствие воздействия микроорганизмов-продуцентов, препаратов, содержащих живые клетки и споры микроорганизмов в воздухе, воде, на поверхностях </a:t>
                      </a:r>
                    </a:p>
                  </a:txBody>
                  <a:tcPr marL="94615" marR="94615" marT="47625" marB="47625" anchor="ctr"/>
                </a:tc>
                <a:tc>
                  <a:txBody>
                    <a:bodyPr/>
                    <a:lstStyle/>
                    <a:p>
                      <a:pPr algn="ctr">
                        <a:spcAft>
                          <a:spcPts val="1115"/>
                        </a:spcAft>
                      </a:pPr>
                      <a:r>
                        <a:rPr lang="ru-RU" sz="1200" dirty="0">
                          <a:latin typeface="Times New Roman"/>
                          <a:ea typeface="Times New Roman"/>
                          <a:cs typeface="Times New Roman"/>
                        </a:rPr>
                        <a:t>1.1.1 </a:t>
                      </a:r>
                    </a:p>
                  </a:txBody>
                  <a:tcPr marL="94615" marR="94615" marT="47625" marB="47625" anchor="ctr"/>
                </a:tc>
                <a:tc>
                  <a:txBody>
                    <a:bodyPr/>
                    <a:lstStyle/>
                    <a:p>
                      <a:pPr algn="just">
                        <a:spcAft>
                          <a:spcPts val="1115"/>
                        </a:spcAft>
                      </a:pPr>
                      <a:r>
                        <a:rPr lang="ru-RU" sz="1200" dirty="0">
                          <a:latin typeface="Times New Roman"/>
                          <a:ea typeface="Times New Roman"/>
                          <a:cs typeface="Times New Roman"/>
                        </a:rPr>
                        <a:t>Соблюдение требований охраны труда и санитарно-гигиенических требований, применение СИЗ </a:t>
                      </a:r>
                    </a:p>
                  </a:txBody>
                  <a:tcPr marL="94615" marR="94615" marT="47625" marB="47625" anchor="ct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5-шаговая методика оценки профессиональных  рисков</a:t>
            </a:r>
            <a:endParaRPr lang="ru-RU" dirty="0"/>
          </a:p>
        </p:txBody>
      </p:sp>
      <p:sp>
        <p:nvSpPr>
          <p:cNvPr id="3" name="Объект 2"/>
          <p:cNvSpPr>
            <a:spLocks noGrp="1"/>
          </p:cNvSpPr>
          <p:nvPr>
            <p:ph idx="1"/>
          </p:nvPr>
        </p:nvSpPr>
        <p:spPr/>
        <p:txBody>
          <a:bodyPr>
            <a:normAutofit fontScale="85000" lnSpcReduction="10000"/>
          </a:bodyPr>
          <a:lstStyle/>
          <a:p>
            <a:r>
              <a:rPr lang="ru-RU" dirty="0" smtClean="0"/>
              <a:t>1 шаг – найдите опасности.</a:t>
            </a:r>
          </a:p>
          <a:p>
            <a:r>
              <a:rPr lang="ru-RU" dirty="0" smtClean="0"/>
              <a:t>2 шаг – решите кто может пострадать и каким образом.</a:t>
            </a:r>
          </a:p>
          <a:p>
            <a:r>
              <a:rPr lang="ru-RU" dirty="0" smtClean="0"/>
              <a:t>3 шаг - оцените риски и решите адекватны ли существующие меры предосторожности или нужно сделать что-то еще.</a:t>
            </a:r>
          </a:p>
          <a:p>
            <a:r>
              <a:rPr lang="ru-RU" dirty="0" smtClean="0"/>
              <a:t>4 шаг - запишите все, что выяснили.</a:t>
            </a:r>
          </a:p>
          <a:p>
            <a:r>
              <a:rPr lang="ru-RU" dirty="0" smtClean="0"/>
              <a:t>5 шаг - проверьте свою оценку и              пересмотрите ее в случае  необходимости.</a:t>
            </a:r>
          </a:p>
          <a:p>
            <a:pPr marL="68580" indent="0">
              <a:buNone/>
            </a:pPr>
            <a:endParaRPr lang="ru-RU" dirty="0" smtClean="0"/>
          </a:p>
          <a:p>
            <a:pPr marL="68580" indent="0" algn="ctr">
              <a:buNone/>
            </a:pPr>
            <a:r>
              <a:rPr lang="ru-RU" b="1" dirty="0"/>
              <a:t>Не </a:t>
            </a:r>
            <a:r>
              <a:rPr lang="ru-RU" b="1" dirty="0" smtClean="0"/>
              <a:t>усложняйте!!!</a:t>
            </a:r>
            <a:endParaRPr lang="ru-RU" b="1" dirty="0"/>
          </a:p>
          <a:p>
            <a:pPr marL="68580" indent="0">
              <a:buNone/>
            </a:pPr>
            <a:endParaRPr lang="ru-RU" dirty="0" smtClean="0"/>
          </a:p>
          <a:p>
            <a:pPr marL="68580" indent="0">
              <a:buNone/>
            </a:pPr>
            <a:endParaRPr lang="ru-RU" dirty="0" smtClean="0"/>
          </a:p>
          <a:p>
            <a:pPr algn="just"/>
            <a:endParaRPr lang="ru-RU" dirty="0" smtClean="0"/>
          </a:p>
          <a:p>
            <a:endParaRPr lang="ru-RU" dirty="0"/>
          </a:p>
        </p:txBody>
      </p:sp>
    </p:spTree>
    <p:extLst>
      <p:ext uri="{BB962C8B-B14F-4D97-AF65-F5344CB8AC3E}">
        <p14:creationId xmlns:p14="http://schemas.microsoft.com/office/powerpoint/2010/main" xmlns="" val="1030523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20688"/>
            <a:ext cx="7024744" cy="792088"/>
          </a:xfrm>
        </p:spPr>
        <p:txBody>
          <a:bodyPr>
            <a:normAutofit fontScale="90000"/>
          </a:bodyPr>
          <a:lstStyle/>
          <a:p>
            <a:r>
              <a:rPr lang="ru-RU" dirty="0" smtClean="0"/>
              <a:t>Идентификация опасностей</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7584" y="1268760"/>
            <a:ext cx="7297331" cy="5215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855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73144"/>
          </a:xfrm>
        </p:spPr>
        <p:txBody>
          <a:bodyPr>
            <a:normAutofit fontScale="90000"/>
          </a:bodyPr>
          <a:lstStyle/>
          <a:p>
            <a:r>
              <a:rPr lang="ru-RU" sz="3200" dirty="0"/>
              <a:t>Определение опасности при проведении оценки </a:t>
            </a:r>
            <a:r>
              <a:rPr lang="ru-RU" sz="3200" dirty="0" smtClean="0"/>
              <a:t>рисков</a:t>
            </a:r>
            <a:endParaRPr lang="ru-RU" sz="3200" dirty="0"/>
          </a:p>
        </p:txBody>
      </p:sp>
      <p:sp>
        <p:nvSpPr>
          <p:cNvPr id="3" name="Объект 2"/>
          <p:cNvSpPr>
            <a:spLocks noGrp="1"/>
          </p:cNvSpPr>
          <p:nvPr>
            <p:ph idx="1"/>
          </p:nvPr>
        </p:nvSpPr>
        <p:spPr/>
        <p:txBody>
          <a:bodyPr>
            <a:normAutofit lnSpcReduction="10000"/>
          </a:bodyPr>
          <a:lstStyle/>
          <a:p>
            <a:r>
              <a:rPr lang="ru-RU" dirty="0"/>
              <a:t>Определите вероятность и тяжесть последствий для каждой из идентифицированных опасностей</a:t>
            </a:r>
          </a:p>
          <a:p>
            <a:r>
              <a:rPr lang="ru-RU" dirty="0"/>
              <a:t>Значения вероятности и тяжести последствий должны быть реалистичны</a:t>
            </a:r>
          </a:p>
          <a:p>
            <a:r>
              <a:rPr lang="ru-RU" dirty="0"/>
              <a:t>Обсудите результаты оценочной командой и  придите к  консенсусу</a:t>
            </a:r>
          </a:p>
          <a:p>
            <a:r>
              <a:rPr lang="ru-RU" dirty="0"/>
              <a:t>Занесите результаты в каталог опасностей</a:t>
            </a:r>
          </a:p>
          <a:p>
            <a:endParaRPr lang="ru-RU" dirty="0"/>
          </a:p>
        </p:txBody>
      </p:sp>
    </p:spTree>
    <p:extLst>
      <p:ext uri="{BB962C8B-B14F-4D97-AF65-F5344CB8AC3E}">
        <p14:creationId xmlns:p14="http://schemas.microsoft.com/office/powerpoint/2010/main" xmlns="" val="1568747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73144"/>
          </a:xfrm>
        </p:spPr>
        <p:txBody>
          <a:bodyPr>
            <a:normAutofit fontScale="90000"/>
          </a:bodyPr>
          <a:lstStyle/>
          <a:p>
            <a:r>
              <a:rPr lang="ru-RU" dirty="0" smtClean="0"/>
              <a:t>Вероятность события  и тяжесть последствий</a:t>
            </a:r>
            <a:endParaRPr lang="ru-RU" dirty="0"/>
          </a:p>
        </p:txBody>
      </p:sp>
      <p:sp>
        <p:nvSpPr>
          <p:cNvPr id="4" name="Объект 3"/>
          <p:cNvSpPr>
            <a:spLocks noGrp="1"/>
          </p:cNvSpPr>
          <p:nvPr>
            <p:ph sz="quarter" idx="13"/>
          </p:nvPr>
        </p:nvSpPr>
        <p:spPr>
          <a:xfrm>
            <a:off x="1042416" y="1772816"/>
            <a:ext cx="3419856" cy="4033624"/>
          </a:xfrm>
        </p:spPr>
        <p:txBody>
          <a:bodyPr>
            <a:normAutofit/>
          </a:bodyPr>
          <a:lstStyle/>
          <a:p>
            <a:pPr marL="68580" indent="0" algn="ctr">
              <a:buNone/>
            </a:pPr>
            <a:r>
              <a:rPr lang="ru-RU" b="1" dirty="0" smtClean="0"/>
              <a:t>Вероятность</a:t>
            </a:r>
          </a:p>
          <a:p>
            <a:pPr algn="just"/>
            <a:r>
              <a:rPr lang="ru-RU" sz="1600" dirty="0" smtClean="0"/>
              <a:t>Частота </a:t>
            </a:r>
            <a:r>
              <a:rPr lang="ru-RU" sz="1600" dirty="0"/>
              <a:t>проявления вредного </a:t>
            </a:r>
            <a:r>
              <a:rPr lang="ru-RU" sz="1600" dirty="0" smtClean="0"/>
              <a:t>воздействия</a:t>
            </a:r>
          </a:p>
          <a:p>
            <a:pPr algn="just"/>
            <a:r>
              <a:rPr lang="ru-RU" sz="1600" dirty="0" smtClean="0"/>
              <a:t>Продолжительность </a:t>
            </a:r>
            <a:r>
              <a:rPr lang="ru-RU" sz="1600" dirty="0"/>
              <a:t>вредного </a:t>
            </a:r>
            <a:r>
              <a:rPr lang="ru-RU" sz="1600" dirty="0" smtClean="0"/>
              <a:t>воздействия</a:t>
            </a:r>
          </a:p>
          <a:p>
            <a:pPr algn="just"/>
            <a:r>
              <a:rPr lang="ru-RU" sz="1600" dirty="0" smtClean="0"/>
              <a:t>Возможность </a:t>
            </a:r>
            <a:r>
              <a:rPr lang="ru-RU" sz="1600" dirty="0"/>
              <a:t>предвидеть заранее появление вредного </a:t>
            </a:r>
            <a:r>
              <a:rPr lang="ru-RU" sz="1600" dirty="0" smtClean="0"/>
              <a:t>воздействия</a:t>
            </a:r>
          </a:p>
          <a:p>
            <a:pPr algn="just"/>
            <a:r>
              <a:rPr lang="ru-RU" sz="1600" dirty="0" smtClean="0"/>
              <a:t>Возможность предотвратить вредное воздействие</a:t>
            </a:r>
            <a:endParaRPr lang="ru-RU" sz="1600" dirty="0"/>
          </a:p>
          <a:p>
            <a:pPr algn="just"/>
            <a:endParaRPr lang="ru-RU" sz="1600" dirty="0"/>
          </a:p>
          <a:p>
            <a:pPr marL="68580" indent="0" algn="just">
              <a:buNone/>
            </a:pPr>
            <a:endParaRPr lang="ru-RU" b="1" dirty="0"/>
          </a:p>
        </p:txBody>
      </p:sp>
      <p:sp>
        <p:nvSpPr>
          <p:cNvPr id="5" name="Объект 4"/>
          <p:cNvSpPr>
            <a:spLocks noGrp="1"/>
          </p:cNvSpPr>
          <p:nvPr>
            <p:ph sz="quarter" idx="14"/>
          </p:nvPr>
        </p:nvSpPr>
        <p:spPr>
          <a:xfrm>
            <a:off x="4645152" y="1772816"/>
            <a:ext cx="3419856" cy="4033623"/>
          </a:xfrm>
        </p:spPr>
        <p:txBody>
          <a:bodyPr/>
          <a:lstStyle/>
          <a:p>
            <a:pPr marL="68580" indent="0" algn="ctr">
              <a:buNone/>
            </a:pPr>
            <a:r>
              <a:rPr lang="ru-RU" b="1" dirty="0" smtClean="0"/>
              <a:t>Тяжесть</a:t>
            </a:r>
          </a:p>
          <a:p>
            <a:pPr lvl="0" algn="just">
              <a:buClr>
                <a:srgbClr val="94C600"/>
              </a:buClr>
            </a:pPr>
            <a:r>
              <a:rPr lang="ru-RU" sz="1700" dirty="0">
                <a:solidFill>
                  <a:srgbClr val="3E3D2D"/>
                </a:solidFill>
              </a:rPr>
              <a:t>Характер причиненного вреда </a:t>
            </a:r>
          </a:p>
          <a:p>
            <a:pPr lvl="0" algn="just">
              <a:buClr>
                <a:srgbClr val="94C600"/>
              </a:buClr>
            </a:pPr>
            <a:r>
              <a:rPr lang="ru-RU" sz="1700" dirty="0">
                <a:solidFill>
                  <a:srgbClr val="3E3D2D"/>
                </a:solidFill>
              </a:rPr>
              <a:t>Широта последствий</a:t>
            </a:r>
          </a:p>
          <a:p>
            <a:pPr lvl="0" algn="just">
              <a:buClr>
                <a:srgbClr val="94C600"/>
              </a:buClr>
            </a:pPr>
            <a:r>
              <a:rPr lang="ru-RU" sz="1700" dirty="0">
                <a:solidFill>
                  <a:srgbClr val="3E3D2D"/>
                </a:solidFill>
              </a:rPr>
              <a:t>Повторяемость вредного воздействия </a:t>
            </a:r>
          </a:p>
          <a:p>
            <a:pPr lvl="0" algn="just">
              <a:buClr>
                <a:srgbClr val="94C600"/>
              </a:buClr>
            </a:pPr>
            <a:r>
              <a:rPr lang="ru-RU" sz="1700" dirty="0">
                <a:solidFill>
                  <a:srgbClr val="3E3D2D"/>
                </a:solidFill>
              </a:rPr>
              <a:t>Продолжительность вредного воздействия </a:t>
            </a:r>
          </a:p>
          <a:p>
            <a:pPr algn="just"/>
            <a:endParaRPr lang="ru-RU" b="1" dirty="0"/>
          </a:p>
        </p:txBody>
      </p:sp>
    </p:spTree>
    <p:extLst>
      <p:ext uri="{BB962C8B-B14F-4D97-AF65-F5344CB8AC3E}">
        <p14:creationId xmlns:p14="http://schemas.microsoft.com/office/powerpoint/2010/main" xmlns="" val="2631947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Признаки тяжести </a:t>
            </a:r>
            <a:r>
              <a:rPr lang="ru-RU" dirty="0" smtClean="0"/>
              <a:t>последствий</a:t>
            </a:r>
            <a:endParaRPr lang="ru-RU" dirty="0"/>
          </a:p>
        </p:txBody>
      </p:sp>
      <p:sp>
        <p:nvSpPr>
          <p:cNvPr id="3" name="Объект 2"/>
          <p:cNvSpPr>
            <a:spLocks noGrp="1"/>
          </p:cNvSpPr>
          <p:nvPr>
            <p:ph idx="1"/>
          </p:nvPr>
        </p:nvSpPr>
        <p:spPr/>
        <p:txBody>
          <a:bodyPr>
            <a:normAutofit fontScale="77500" lnSpcReduction="20000"/>
          </a:bodyPr>
          <a:lstStyle/>
          <a:p>
            <a:pPr marL="0" indent="0" fontAlgn="base">
              <a:spcBef>
                <a:spcPts val="672"/>
              </a:spcBef>
              <a:buNone/>
            </a:pPr>
            <a:r>
              <a:rPr lang="ru-RU" sz="2800" dirty="0">
                <a:solidFill>
                  <a:schemeClr val="bg2">
                    <a:lumMod val="50000"/>
                  </a:schemeClr>
                </a:solidFill>
                <a:latin typeface="Arial"/>
              </a:rPr>
              <a:t>1 </a:t>
            </a:r>
            <a:r>
              <a:rPr lang="ru-RU" sz="2800" b="1" dirty="0">
                <a:solidFill>
                  <a:schemeClr val="bg2">
                    <a:lumMod val="50000"/>
                  </a:schemeClr>
                </a:solidFill>
                <a:latin typeface="Arial"/>
              </a:rPr>
              <a:t>Небольшие</a:t>
            </a:r>
            <a:r>
              <a:rPr lang="ru-RU" sz="2800" dirty="0">
                <a:solidFill>
                  <a:srgbClr val="FF00FF"/>
                </a:solidFill>
                <a:latin typeface="Arial"/>
              </a:rPr>
              <a:t> </a:t>
            </a:r>
            <a:endParaRPr lang="ru-RU" sz="1800" dirty="0">
              <a:latin typeface="Arial"/>
            </a:endParaRPr>
          </a:p>
          <a:p>
            <a:pPr marL="0" indent="0" fontAlgn="base">
              <a:spcBef>
                <a:spcPts val="576"/>
              </a:spcBef>
            </a:pPr>
            <a:r>
              <a:rPr lang="ru-RU" b="1" dirty="0">
                <a:solidFill>
                  <a:srgbClr val="C0504D"/>
                </a:solidFill>
                <a:latin typeface="Arial"/>
              </a:rPr>
              <a:t>Событие вызывает кратковременное заболевание или нарушение здоровья, которые не предполагают обращение за медицинской помощью.</a:t>
            </a:r>
            <a:r>
              <a:rPr lang="ru-RU" sz="2800" dirty="0">
                <a:solidFill>
                  <a:srgbClr val="000000"/>
                </a:solidFill>
                <a:latin typeface="Arial"/>
              </a:rPr>
              <a:t> </a:t>
            </a:r>
            <a:endParaRPr lang="ru-RU" sz="1800" dirty="0">
              <a:latin typeface="Arial"/>
            </a:endParaRPr>
          </a:p>
          <a:p>
            <a:pPr marL="0" indent="0" fontAlgn="base">
              <a:spcBef>
                <a:spcPts val="672"/>
              </a:spcBef>
              <a:buNone/>
            </a:pPr>
            <a:r>
              <a:rPr lang="ru-RU" sz="2800" b="1" dirty="0">
                <a:solidFill>
                  <a:schemeClr val="bg2">
                    <a:lumMod val="50000"/>
                  </a:schemeClr>
                </a:solidFill>
                <a:latin typeface="Arial"/>
              </a:rPr>
              <a:t>2 Средние</a:t>
            </a:r>
            <a:r>
              <a:rPr lang="ru-RU" sz="2800" dirty="0">
                <a:solidFill>
                  <a:schemeClr val="bg2">
                    <a:lumMod val="50000"/>
                  </a:schemeClr>
                </a:solidFill>
                <a:latin typeface="Arial"/>
              </a:rPr>
              <a:t> </a:t>
            </a:r>
            <a:endParaRPr lang="ru-RU" sz="1800" dirty="0">
              <a:solidFill>
                <a:schemeClr val="bg2">
                  <a:lumMod val="50000"/>
                </a:schemeClr>
              </a:solidFill>
              <a:latin typeface="Arial"/>
            </a:endParaRPr>
          </a:p>
          <a:p>
            <a:pPr marL="0" indent="0" fontAlgn="base">
              <a:spcBef>
                <a:spcPts val="576"/>
              </a:spcBef>
            </a:pPr>
            <a:r>
              <a:rPr lang="ru-RU" b="1" dirty="0">
                <a:solidFill>
                  <a:srgbClr val="C0504D"/>
                </a:solidFill>
                <a:latin typeface="Arial"/>
              </a:rPr>
              <a:t>Событие вызывает значительные и длительные последствия. Вызывает от 3 до 30 дней отсутствия на работе</a:t>
            </a:r>
            <a:r>
              <a:rPr lang="ru-RU" sz="2800" dirty="0">
                <a:solidFill>
                  <a:srgbClr val="000000"/>
                </a:solidFill>
                <a:latin typeface="Arial"/>
              </a:rPr>
              <a:t>  </a:t>
            </a:r>
            <a:endParaRPr lang="ru-RU" sz="1800" dirty="0">
              <a:latin typeface="Arial"/>
            </a:endParaRPr>
          </a:p>
          <a:p>
            <a:pPr marL="0" indent="0" fontAlgn="base">
              <a:spcBef>
                <a:spcPts val="672"/>
              </a:spcBef>
              <a:buNone/>
            </a:pPr>
            <a:r>
              <a:rPr lang="ru-RU" sz="2800" b="1" dirty="0">
                <a:solidFill>
                  <a:schemeClr val="bg2">
                    <a:lumMod val="50000"/>
                  </a:schemeClr>
                </a:solidFill>
                <a:latin typeface="Arial"/>
              </a:rPr>
              <a:t>3 Серьезные</a:t>
            </a:r>
            <a:r>
              <a:rPr lang="ru-RU" sz="2800" dirty="0">
                <a:solidFill>
                  <a:schemeClr val="bg2">
                    <a:lumMod val="50000"/>
                  </a:schemeClr>
                </a:solidFill>
                <a:latin typeface="Arial"/>
              </a:rPr>
              <a:t> </a:t>
            </a:r>
            <a:endParaRPr lang="ru-RU" sz="1800" dirty="0">
              <a:solidFill>
                <a:schemeClr val="bg2">
                  <a:lumMod val="50000"/>
                </a:schemeClr>
              </a:solidFill>
              <a:latin typeface="Arial"/>
            </a:endParaRPr>
          </a:p>
          <a:p>
            <a:pPr marL="0" indent="0" fontAlgn="base">
              <a:spcBef>
                <a:spcPts val="576"/>
              </a:spcBef>
            </a:pPr>
            <a:r>
              <a:rPr lang="ru-RU" b="1" dirty="0">
                <a:solidFill>
                  <a:srgbClr val="C0504D"/>
                </a:solidFill>
                <a:latin typeface="Arial"/>
              </a:rPr>
              <a:t>Событие вызывает постоянные и необратимые повреждения. Предполагает стационарное лечение и вызывает отсутствие на работе более 30 дней. </a:t>
            </a:r>
            <a:endParaRPr lang="ru-RU" sz="1800" dirty="0">
              <a:latin typeface="Arial"/>
            </a:endParaRPr>
          </a:p>
          <a:p>
            <a:endParaRPr lang="ru-RU" dirty="0"/>
          </a:p>
        </p:txBody>
      </p:sp>
    </p:spTree>
    <p:extLst>
      <p:ext uri="{BB962C8B-B14F-4D97-AF65-F5344CB8AC3E}">
        <p14:creationId xmlns:p14="http://schemas.microsoft.com/office/powerpoint/2010/main" xmlns="" val="209228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745152"/>
          </a:xfrm>
        </p:spPr>
        <p:txBody>
          <a:bodyPr>
            <a:normAutofit fontScale="90000"/>
          </a:bodyPr>
          <a:lstStyle/>
          <a:p>
            <a:r>
              <a:rPr lang="ru-RU" dirty="0"/>
              <a:t>Признаки вероятности </a:t>
            </a:r>
            <a:r>
              <a:rPr lang="ru-RU" dirty="0" smtClean="0"/>
              <a:t>события</a:t>
            </a:r>
            <a:endParaRPr lang="ru-RU" dirty="0"/>
          </a:p>
        </p:txBody>
      </p:sp>
      <p:sp>
        <p:nvSpPr>
          <p:cNvPr id="3" name="Объект 2"/>
          <p:cNvSpPr>
            <a:spLocks noGrp="1"/>
          </p:cNvSpPr>
          <p:nvPr>
            <p:ph idx="1"/>
          </p:nvPr>
        </p:nvSpPr>
        <p:spPr/>
        <p:txBody>
          <a:bodyPr>
            <a:normAutofit lnSpcReduction="10000"/>
          </a:bodyPr>
          <a:lstStyle/>
          <a:p>
            <a:pPr marL="0" indent="0" fontAlgn="base">
              <a:spcBef>
                <a:spcPts val="672"/>
              </a:spcBef>
              <a:buNone/>
            </a:pPr>
            <a:r>
              <a:rPr lang="ru-RU" dirty="0">
                <a:solidFill>
                  <a:schemeClr val="bg2">
                    <a:lumMod val="50000"/>
                  </a:schemeClr>
                </a:solidFill>
                <a:latin typeface="Arial"/>
              </a:rPr>
              <a:t>1 </a:t>
            </a:r>
            <a:r>
              <a:rPr lang="ru-RU" b="1" dirty="0">
                <a:solidFill>
                  <a:schemeClr val="bg2">
                    <a:lumMod val="50000"/>
                  </a:schemeClr>
                </a:solidFill>
                <a:latin typeface="Arial"/>
              </a:rPr>
              <a:t>Вероятность малая</a:t>
            </a:r>
            <a:r>
              <a:rPr lang="ru-RU" dirty="0">
                <a:solidFill>
                  <a:schemeClr val="bg2">
                    <a:lumMod val="50000"/>
                  </a:schemeClr>
                </a:solidFill>
                <a:latin typeface="Arial"/>
              </a:rPr>
              <a:t> </a:t>
            </a:r>
            <a:endParaRPr lang="ru-RU" sz="1600" dirty="0">
              <a:solidFill>
                <a:schemeClr val="bg2">
                  <a:lumMod val="50000"/>
                </a:schemeClr>
              </a:solidFill>
              <a:latin typeface="Arial"/>
            </a:endParaRPr>
          </a:p>
          <a:p>
            <a:pPr marL="0" indent="0" fontAlgn="base">
              <a:spcBef>
                <a:spcPts val="672"/>
              </a:spcBef>
            </a:pPr>
            <a:r>
              <a:rPr lang="ru-RU" b="1" dirty="0">
                <a:solidFill>
                  <a:srgbClr val="C0504D"/>
                </a:solidFill>
                <a:latin typeface="Arial"/>
              </a:rPr>
              <a:t>Событие, которое возникает редко и нерегулярно </a:t>
            </a:r>
            <a:endParaRPr lang="ru-RU" sz="1600" dirty="0">
              <a:latin typeface="Arial"/>
            </a:endParaRPr>
          </a:p>
          <a:p>
            <a:pPr marL="0" indent="0" fontAlgn="base">
              <a:spcBef>
                <a:spcPts val="672"/>
              </a:spcBef>
              <a:buNone/>
            </a:pPr>
            <a:r>
              <a:rPr lang="ru-RU" b="1" dirty="0" smtClean="0">
                <a:solidFill>
                  <a:schemeClr val="bg2">
                    <a:lumMod val="50000"/>
                  </a:schemeClr>
                </a:solidFill>
                <a:latin typeface="Arial"/>
              </a:rPr>
              <a:t>2 </a:t>
            </a:r>
            <a:r>
              <a:rPr lang="ru-RU" b="1" dirty="0">
                <a:solidFill>
                  <a:schemeClr val="bg2">
                    <a:lumMod val="50000"/>
                  </a:schemeClr>
                </a:solidFill>
                <a:latin typeface="Arial"/>
              </a:rPr>
              <a:t>Вероятность средняя</a:t>
            </a:r>
            <a:r>
              <a:rPr lang="ru-RU" dirty="0">
                <a:solidFill>
                  <a:schemeClr val="bg2">
                    <a:lumMod val="50000"/>
                  </a:schemeClr>
                </a:solidFill>
                <a:latin typeface="Arial"/>
              </a:rPr>
              <a:t> </a:t>
            </a:r>
            <a:endParaRPr lang="ru-RU" sz="1600" dirty="0">
              <a:solidFill>
                <a:schemeClr val="bg2">
                  <a:lumMod val="50000"/>
                </a:schemeClr>
              </a:solidFill>
              <a:latin typeface="Arial"/>
            </a:endParaRPr>
          </a:p>
          <a:p>
            <a:pPr marL="0" indent="0" fontAlgn="base">
              <a:spcBef>
                <a:spcPts val="672"/>
              </a:spcBef>
            </a:pPr>
            <a:r>
              <a:rPr lang="ru-RU" b="1" dirty="0">
                <a:solidFill>
                  <a:srgbClr val="C0504D"/>
                </a:solidFill>
                <a:latin typeface="Arial"/>
              </a:rPr>
              <a:t>Событие, которое возникает время от времени, но нерегулярно</a:t>
            </a:r>
            <a:endParaRPr lang="ru-RU" sz="1600" dirty="0">
              <a:latin typeface="Arial"/>
            </a:endParaRPr>
          </a:p>
          <a:p>
            <a:pPr marL="0" indent="0" fontAlgn="base">
              <a:spcBef>
                <a:spcPts val="672"/>
              </a:spcBef>
              <a:buNone/>
            </a:pPr>
            <a:r>
              <a:rPr lang="ru-RU" b="1" dirty="0">
                <a:solidFill>
                  <a:schemeClr val="bg2">
                    <a:lumMod val="50000"/>
                  </a:schemeClr>
                </a:solidFill>
                <a:latin typeface="Arial"/>
              </a:rPr>
              <a:t>3 Вероятность высокая</a:t>
            </a:r>
            <a:r>
              <a:rPr lang="ru-RU" dirty="0">
                <a:solidFill>
                  <a:schemeClr val="bg2">
                    <a:lumMod val="50000"/>
                  </a:schemeClr>
                </a:solidFill>
                <a:latin typeface="Arial"/>
              </a:rPr>
              <a:t> </a:t>
            </a:r>
            <a:endParaRPr lang="ru-RU" sz="1600" dirty="0">
              <a:solidFill>
                <a:schemeClr val="bg2">
                  <a:lumMod val="50000"/>
                </a:schemeClr>
              </a:solidFill>
              <a:latin typeface="Arial"/>
            </a:endParaRPr>
          </a:p>
          <a:p>
            <a:pPr marL="0" indent="0" fontAlgn="base">
              <a:spcBef>
                <a:spcPts val="672"/>
              </a:spcBef>
            </a:pPr>
            <a:r>
              <a:rPr lang="ru-RU" b="1" dirty="0">
                <a:solidFill>
                  <a:srgbClr val="C0504D"/>
                </a:solidFill>
                <a:latin typeface="Arial"/>
              </a:rPr>
              <a:t>Событие, которое возникает часто и регулярно.</a:t>
            </a:r>
            <a:r>
              <a:rPr lang="ru-RU" dirty="0">
                <a:solidFill>
                  <a:srgbClr val="000000"/>
                </a:solidFill>
                <a:latin typeface="Arial"/>
              </a:rPr>
              <a:t> </a:t>
            </a:r>
            <a:endParaRPr lang="ru-RU" sz="1600" dirty="0">
              <a:latin typeface="Arial"/>
            </a:endParaRPr>
          </a:p>
          <a:p>
            <a:endParaRPr lang="ru-RU" dirty="0"/>
          </a:p>
        </p:txBody>
      </p:sp>
    </p:spTree>
    <p:extLst>
      <p:ext uri="{BB962C8B-B14F-4D97-AF65-F5344CB8AC3E}">
        <p14:creationId xmlns:p14="http://schemas.microsoft.com/office/powerpoint/2010/main" xmlns="" val="3886199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745152"/>
          </a:xfrm>
        </p:spPr>
        <p:txBody>
          <a:bodyPr>
            <a:normAutofit fontScale="90000"/>
          </a:bodyPr>
          <a:lstStyle/>
          <a:p>
            <a:r>
              <a:rPr lang="ru-RU" dirty="0" smtClean="0"/>
              <a:t>Оценка </a:t>
            </a:r>
            <a:r>
              <a:rPr lang="ru-RU" dirty="0"/>
              <a:t>уровней профессиональных рисков</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71601" y="1775514"/>
            <a:ext cx="6624736" cy="4499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3754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Autofit/>
          </a:bodyPr>
          <a:lstStyle/>
          <a:p>
            <a:r>
              <a:rPr lang="ru-RU" sz="2800" dirty="0"/>
              <a:t>Пример ведения записей по идентификации и оценке рисков</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27584" y="1700808"/>
            <a:ext cx="7766638" cy="4586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545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439218" y="980728"/>
            <a:ext cx="6093221" cy="4851901"/>
          </a:xfrm>
        </p:spPr>
        <p:txBody>
          <a:bodyPr>
            <a:normAutofit lnSpcReduction="10000"/>
          </a:bodyPr>
          <a:lstStyle/>
          <a:p>
            <a:pPr marL="68580" indent="0" algn="just">
              <a:buNone/>
            </a:pPr>
            <a:r>
              <a:rPr lang="ru-RU" dirty="0"/>
              <a:t>Официальным российским документом по системам управления охраной труда является </a:t>
            </a:r>
            <a:endParaRPr lang="ru-RU" dirty="0" smtClean="0"/>
          </a:p>
          <a:p>
            <a:pPr marL="68580" indent="0" algn="just">
              <a:buNone/>
            </a:pPr>
            <a:endParaRPr lang="ru-RU" b="1" dirty="0" smtClean="0"/>
          </a:p>
          <a:p>
            <a:pPr marL="68580" indent="0" algn="just">
              <a:buNone/>
            </a:pPr>
            <a:r>
              <a:rPr lang="ru-RU" b="1" dirty="0" smtClean="0"/>
              <a:t>Межгосударственный </a:t>
            </a:r>
            <a:r>
              <a:rPr lang="ru-RU" b="1" dirty="0"/>
              <a:t>стандарт ГОСТ 12.0.230-2007 «Система стандартов безопасности труда. Системы управления охраной труда. Общие требования». </a:t>
            </a:r>
            <a:endParaRPr lang="ru-RU" b="1" dirty="0" smtClean="0"/>
          </a:p>
          <a:p>
            <a:pPr marL="68580" indent="0" algn="just">
              <a:buNone/>
            </a:pPr>
            <a:endParaRPr lang="ru-RU" b="1" dirty="0" smtClean="0"/>
          </a:p>
          <a:p>
            <a:pPr marL="68580" indent="0" algn="just">
              <a:buNone/>
            </a:pPr>
            <a:r>
              <a:rPr lang="ru-RU" sz="2200" dirty="0" smtClean="0"/>
              <a:t>Примерное положение о системе управления охраной труда (</a:t>
            </a:r>
            <a:r>
              <a:rPr lang="ru-RU" sz="1700" dirty="0" smtClean="0"/>
              <a:t>утв. Приказом Минтруда РФ 29.10.2021 №776Н</a:t>
            </a:r>
            <a:r>
              <a:rPr lang="ru-RU" sz="2200" dirty="0" smtClean="0"/>
              <a:t>) </a:t>
            </a:r>
            <a:endParaRPr lang="ru-RU"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2656"/>
            <a:ext cx="1971675" cy="298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7548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85112"/>
          </a:xfrm>
        </p:spPr>
        <p:txBody>
          <a:bodyPr>
            <a:normAutofit fontScale="90000"/>
          </a:bodyPr>
          <a:lstStyle/>
          <a:p>
            <a:r>
              <a:rPr lang="ru-RU" sz="2800" dirty="0"/>
              <a:t>Процедура управления профессиональными рисками</a:t>
            </a:r>
          </a:p>
        </p:txBody>
      </p:sp>
      <p:sp>
        <p:nvSpPr>
          <p:cNvPr id="3" name="Объект 2"/>
          <p:cNvSpPr>
            <a:spLocks noGrp="1"/>
          </p:cNvSpPr>
          <p:nvPr>
            <p:ph idx="1"/>
          </p:nvPr>
        </p:nvSpPr>
        <p:spPr>
          <a:xfrm>
            <a:off x="1043492" y="1484784"/>
            <a:ext cx="6777317" cy="4347845"/>
          </a:xfrm>
        </p:spPr>
        <p:txBody>
          <a:bodyPr>
            <a:normAutofit fontScale="70000" lnSpcReduction="20000"/>
          </a:bodyPr>
          <a:lstStyle/>
          <a:p>
            <a:pPr marL="68580" indent="0">
              <a:buNone/>
            </a:pPr>
            <a:r>
              <a:rPr lang="ru-RU" dirty="0" smtClean="0"/>
              <a:t>При </a:t>
            </a:r>
            <a:r>
              <a:rPr lang="ru-RU" dirty="0"/>
              <a:t>описании процедуры управления профессиональными рисками работодателем учитывается следующее:</a:t>
            </a:r>
          </a:p>
          <a:p>
            <a:r>
              <a:rPr lang="ru-RU" dirty="0" smtClean="0"/>
              <a:t>управление </a:t>
            </a:r>
            <a:r>
              <a:rPr lang="ru-RU" dirty="0"/>
              <a:t>профессиональными рисками осуществляется с учетом текущей, прошлой и будущей деятельности работодателя;</a:t>
            </a:r>
          </a:p>
          <a:p>
            <a:r>
              <a:rPr lang="ru-RU" dirty="0" smtClean="0"/>
              <a:t>тяжесть </a:t>
            </a:r>
            <a:r>
              <a:rPr lang="ru-RU" dirty="0"/>
              <a:t>возможного ущерба растет пропорционально увеличению числа людей, подвергающихся опасности;</a:t>
            </a:r>
          </a:p>
          <a:p>
            <a:r>
              <a:rPr lang="ru-RU" dirty="0" smtClean="0"/>
              <a:t>все </a:t>
            </a:r>
            <a:r>
              <a:rPr lang="ru-RU" dirty="0"/>
              <a:t>оцененные профессиональные риски подлежат управлению;</a:t>
            </a:r>
          </a:p>
          <a:p>
            <a:r>
              <a:rPr lang="ru-RU" dirty="0" smtClean="0"/>
              <a:t>процедуры </a:t>
            </a:r>
            <a:r>
              <a:rPr lang="ru-RU" dirty="0"/>
              <a:t>выявления опасностей и оценки уровня профессиональных рисков должны постоянно совершенствоваться и поддерживаться в рабочем состоянии с целью обеспечения эффективной реализации мер по их снижению;</a:t>
            </a:r>
          </a:p>
          <a:p>
            <a:r>
              <a:rPr lang="ru-RU" dirty="0" smtClean="0"/>
              <a:t>эффективность </a:t>
            </a:r>
            <a:r>
              <a:rPr lang="ru-RU" dirty="0"/>
              <a:t>разработанных мер по управлению профессиональными рисками должна постоянно оцениваться.</a:t>
            </a:r>
          </a:p>
          <a:p>
            <a:pPr marL="68580" indent="0">
              <a:buNone/>
            </a:pPr>
            <a:endParaRPr lang="ru-RU" dirty="0"/>
          </a:p>
        </p:txBody>
      </p:sp>
    </p:spTree>
    <p:extLst>
      <p:ext uri="{BB962C8B-B14F-4D97-AF65-F5344CB8AC3E}">
        <p14:creationId xmlns:p14="http://schemas.microsoft.com/office/powerpoint/2010/main" xmlns="" val="16912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17160"/>
          </a:xfrm>
        </p:spPr>
        <p:txBody>
          <a:bodyPr>
            <a:normAutofit fontScale="90000"/>
          </a:bodyPr>
          <a:lstStyle/>
          <a:p>
            <a:r>
              <a:rPr lang="ru-RU" dirty="0"/>
              <a:t>Управление рисками</a:t>
            </a:r>
            <a:br>
              <a:rPr lang="ru-RU" dirty="0"/>
            </a:br>
            <a:endParaRPr lang="ru-RU" dirty="0"/>
          </a:p>
        </p:txBody>
      </p:sp>
      <p:sp>
        <p:nvSpPr>
          <p:cNvPr id="3" name="Объект 2"/>
          <p:cNvSpPr>
            <a:spLocks noGrp="1"/>
          </p:cNvSpPr>
          <p:nvPr>
            <p:ph idx="1"/>
          </p:nvPr>
        </p:nvSpPr>
        <p:spPr>
          <a:xfrm>
            <a:off x="1043492" y="1700808"/>
            <a:ext cx="6777317" cy="4131821"/>
          </a:xfrm>
        </p:spPr>
        <p:txBody>
          <a:bodyPr>
            <a:normAutofit/>
          </a:bodyPr>
          <a:lstStyle/>
          <a:p>
            <a:r>
              <a:rPr lang="ru-RU" sz="2800" dirty="0"/>
              <a:t>Уменьшить риски, находящиеся в зоне высоких </a:t>
            </a:r>
            <a:r>
              <a:rPr lang="ru-RU" sz="2800" dirty="0" smtClean="0"/>
              <a:t>рисков.</a:t>
            </a:r>
            <a:endParaRPr lang="ru-RU" sz="2800" dirty="0"/>
          </a:p>
          <a:p>
            <a:r>
              <a:rPr lang="ru-RU" sz="2800" dirty="0"/>
              <a:t>Записать мероприятия необходимые для снижения риска, определить ответственных и дату </a:t>
            </a:r>
            <a:r>
              <a:rPr lang="ru-RU" sz="2800" dirty="0" smtClean="0"/>
              <a:t>исполнения.</a:t>
            </a:r>
            <a:endParaRPr lang="ru-RU" sz="2800" dirty="0"/>
          </a:p>
          <a:p>
            <a:r>
              <a:rPr lang="ru-RU" sz="2800" dirty="0"/>
              <a:t>Оценить остаточные </a:t>
            </a:r>
            <a:r>
              <a:rPr lang="ru-RU" sz="2800" dirty="0" smtClean="0"/>
              <a:t>риски.</a:t>
            </a:r>
            <a:endParaRPr lang="ru-RU" sz="2800" dirty="0"/>
          </a:p>
        </p:txBody>
      </p:sp>
    </p:spTree>
    <p:extLst>
      <p:ext uri="{BB962C8B-B14F-4D97-AF65-F5344CB8AC3E}">
        <p14:creationId xmlns:p14="http://schemas.microsoft.com/office/powerpoint/2010/main" xmlns="" val="2165269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027664"/>
            <a:ext cx="7384666" cy="385112"/>
          </a:xfrm>
        </p:spPr>
        <p:txBody>
          <a:bodyPr>
            <a:normAutofit fontScale="90000"/>
          </a:bodyPr>
          <a:lstStyle/>
          <a:p>
            <a:r>
              <a:rPr lang="ru-RU" sz="2800" dirty="0"/>
              <a:t>Процедура управления профессиональными рисками</a:t>
            </a:r>
          </a:p>
        </p:txBody>
      </p:sp>
      <p:sp>
        <p:nvSpPr>
          <p:cNvPr id="3" name="Объект 2"/>
          <p:cNvSpPr>
            <a:spLocks noGrp="1"/>
          </p:cNvSpPr>
          <p:nvPr>
            <p:ph idx="1"/>
          </p:nvPr>
        </p:nvSpPr>
        <p:spPr>
          <a:xfrm>
            <a:off x="1043492" y="1556792"/>
            <a:ext cx="6777317" cy="4275837"/>
          </a:xfrm>
        </p:spPr>
        <p:txBody>
          <a:bodyPr>
            <a:normAutofit fontScale="70000" lnSpcReduction="20000"/>
          </a:bodyPr>
          <a:lstStyle/>
          <a:p>
            <a:pPr marL="68580" indent="0">
              <a:buNone/>
            </a:pPr>
            <a:r>
              <a:rPr lang="ru-RU" dirty="0"/>
              <a:t>К мерам по исключению или снижению уровней профессиональных рисков относятся:</a:t>
            </a:r>
          </a:p>
          <a:p>
            <a:r>
              <a:rPr lang="ru-RU" dirty="0" smtClean="0"/>
              <a:t>исключение </a:t>
            </a:r>
            <a:r>
              <a:rPr lang="ru-RU" dirty="0"/>
              <a:t>опасной работы (процедуры);</a:t>
            </a:r>
          </a:p>
          <a:p>
            <a:r>
              <a:rPr lang="ru-RU" dirty="0" smtClean="0"/>
              <a:t>замена </a:t>
            </a:r>
            <a:r>
              <a:rPr lang="ru-RU" dirty="0"/>
              <a:t>опасной работы (процедуры) менее опасной;</a:t>
            </a:r>
          </a:p>
          <a:p>
            <a:r>
              <a:rPr lang="ru-RU" dirty="0" smtClean="0"/>
              <a:t>реализация </a:t>
            </a:r>
            <a:r>
              <a:rPr lang="ru-RU" dirty="0"/>
              <a:t>инженерных (технических) методов ограничения риска воздействия опасностей на работников;</a:t>
            </a:r>
          </a:p>
          <a:p>
            <a:r>
              <a:rPr lang="ru-RU" dirty="0" smtClean="0"/>
              <a:t>реализация </a:t>
            </a:r>
            <a:r>
              <a:rPr lang="ru-RU" dirty="0"/>
              <a:t>административных методов ограничения времени воздействия опасностей на работников;</a:t>
            </a:r>
          </a:p>
          <a:p>
            <a:r>
              <a:rPr lang="ru-RU" dirty="0" smtClean="0"/>
              <a:t>использование </a:t>
            </a:r>
            <a:r>
              <a:rPr lang="ru-RU" dirty="0"/>
              <a:t>средств индивидуальной защиты;</a:t>
            </a:r>
          </a:p>
          <a:p>
            <a:r>
              <a:rPr lang="ru-RU" dirty="0" smtClean="0"/>
              <a:t>страхование </a:t>
            </a:r>
            <a:r>
              <a:rPr lang="ru-RU" dirty="0"/>
              <a:t>профессионального риска.</a:t>
            </a:r>
          </a:p>
          <a:p>
            <a:pPr marL="68580" indent="0" algn="ctr">
              <a:buNone/>
            </a:pPr>
            <a:endParaRPr lang="ru-RU" b="1" dirty="0" smtClean="0"/>
          </a:p>
          <a:p>
            <a:pPr marL="68580" indent="0" algn="ctr">
              <a:buNone/>
            </a:pPr>
            <a:r>
              <a:rPr lang="ru-RU" b="1" dirty="0" smtClean="0"/>
              <a:t>Навык</a:t>
            </a:r>
            <a:r>
              <a:rPr lang="ru-RU" b="1" dirty="0"/>
              <a:t>, опыт и возможности могут повлиять на риск, однако ни один из этих факторов не должен использоваться как средство устранения опасности вместо уменьшения риска конструктивными мерами или защитными устройствами, если эти меры могут быть </a:t>
            </a:r>
            <a:r>
              <a:rPr lang="ru-RU" b="1" dirty="0" smtClean="0"/>
              <a:t>приняты!!!</a:t>
            </a:r>
            <a:endParaRPr lang="ru-RU" b="1" dirty="0"/>
          </a:p>
          <a:p>
            <a:pPr marL="68580" indent="0">
              <a:buNone/>
            </a:pPr>
            <a:endParaRPr lang="ru-RU" dirty="0"/>
          </a:p>
        </p:txBody>
      </p:sp>
    </p:spTree>
    <p:extLst>
      <p:ext uri="{BB962C8B-B14F-4D97-AF65-F5344CB8AC3E}">
        <p14:creationId xmlns:p14="http://schemas.microsoft.com/office/powerpoint/2010/main" xmlns="" val="322176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17160"/>
          </a:xfrm>
        </p:spPr>
        <p:txBody>
          <a:bodyPr>
            <a:normAutofit fontScale="90000"/>
          </a:bodyPr>
          <a:lstStyle/>
          <a:p>
            <a:r>
              <a:rPr lang="ru-RU" dirty="0"/>
              <a:t>Каталог устранения </a:t>
            </a:r>
            <a:r>
              <a:rPr lang="ru-RU" dirty="0" smtClean="0"/>
              <a:t>опасностей</a:t>
            </a:r>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09509" y="1916832"/>
            <a:ext cx="7340332"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5111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241096"/>
          </a:xfrm>
        </p:spPr>
        <p:txBody>
          <a:bodyPr>
            <a:normAutofit fontScale="90000"/>
          </a:bodyPr>
          <a:lstStyle/>
          <a:p>
            <a:r>
              <a:rPr lang="ru-RU" sz="2800" dirty="0" smtClean="0"/>
              <a:t>Управление документами СУОТ</a:t>
            </a:r>
            <a:endParaRPr lang="ru-RU" sz="2800" dirty="0"/>
          </a:p>
        </p:txBody>
      </p:sp>
      <p:sp>
        <p:nvSpPr>
          <p:cNvPr id="3" name="Объект 2"/>
          <p:cNvSpPr>
            <a:spLocks noGrp="1"/>
          </p:cNvSpPr>
          <p:nvPr>
            <p:ph idx="1"/>
          </p:nvPr>
        </p:nvSpPr>
        <p:spPr>
          <a:xfrm>
            <a:off x="1043492" y="1484784"/>
            <a:ext cx="6777317" cy="4347845"/>
          </a:xfrm>
        </p:spPr>
        <p:txBody>
          <a:bodyPr>
            <a:normAutofit fontScale="70000" lnSpcReduction="20000"/>
          </a:bodyPr>
          <a:lstStyle/>
          <a:p>
            <a:pPr marL="68580" indent="0">
              <a:buNone/>
            </a:pPr>
            <a:r>
              <a:rPr lang="ru-RU" dirty="0"/>
              <a:t>Работодателем устанавливаются </a:t>
            </a:r>
            <a:r>
              <a:rPr lang="ru-RU" dirty="0" smtClean="0"/>
              <a:t>лица</a:t>
            </a:r>
            <a:r>
              <a:rPr lang="ru-RU" dirty="0"/>
              <a:t>, ответственные за разработку и </a:t>
            </a:r>
            <a:r>
              <a:rPr lang="ru-RU" dirty="0" smtClean="0"/>
              <a:t>утверждение </a:t>
            </a:r>
            <a:r>
              <a:rPr lang="ru-RU" dirty="0"/>
              <a:t>документов СУОТ</a:t>
            </a:r>
            <a:r>
              <a:rPr lang="ru-RU" dirty="0" smtClean="0"/>
              <a:t>, порядок </a:t>
            </a:r>
            <a:r>
              <a:rPr lang="ru-RU" dirty="0"/>
              <a:t>разработки, согласования, утверждения и пересмотра документов СУОТ, сроки их хранения</a:t>
            </a:r>
            <a:r>
              <a:rPr lang="ru-RU" dirty="0" smtClean="0"/>
              <a:t>.</a:t>
            </a:r>
          </a:p>
          <a:p>
            <a:pPr marL="68580" indent="0">
              <a:buNone/>
            </a:pPr>
            <a:endParaRPr lang="ru-RU" dirty="0" smtClean="0"/>
          </a:p>
          <a:p>
            <a:pPr marL="68580" indent="0">
              <a:buNone/>
            </a:pPr>
            <a:r>
              <a:rPr lang="ru-RU" dirty="0" smtClean="0"/>
              <a:t>В </a:t>
            </a:r>
            <a:r>
              <a:rPr lang="ru-RU" dirty="0"/>
              <a:t>качестве особого вида документов СУОТ, которые не подлежат пересмотру, актуализации, обновлению и изменению, определяется контрольно-учетные документы СУОТ (записи), включая:</a:t>
            </a:r>
          </a:p>
          <a:p>
            <a:r>
              <a:rPr lang="ru-RU" dirty="0" smtClean="0"/>
              <a:t>акты </a:t>
            </a:r>
            <a:r>
              <a:rPr lang="ru-RU" dirty="0"/>
              <a:t>и иные записи данных, вытекающие из осуществления СУОТ;</a:t>
            </a:r>
          </a:p>
          <a:p>
            <a:r>
              <a:rPr lang="ru-RU" dirty="0" smtClean="0"/>
              <a:t>журналы </a:t>
            </a:r>
            <a:r>
              <a:rPr lang="ru-RU" dirty="0"/>
              <a:t>учета и акты записей данных об авариях, несчастных случаях, профессиональных заболеваниях;</a:t>
            </a:r>
          </a:p>
          <a:p>
            <a:r>
              <a:rPr lang="ru-RU" smtClean="0"/>
              <a:t>записи </a:t>
            </a:r>
            <a:r>
              <a:rPr lang="ru-RU" dirty="0"/>
              <a:t>данных о воздействиях вредных (опасных) факторов производственной среды и трудового процесса на работников и наблюдении за условиями труда и за состоянием здоровья работников;</a:t>
            </a:r>
          </a:p>
          <a:p>
            <a:r>
              <a:rPr lang="ru-RU" smtClean="0"/>
              <a:t>результаты </a:t>
            </a:r>
            <a:r>
              <a:rPr lang="ru-RU" dirty="0"/>
              <a:t>контроля функционирования СУОТ.</a:t>
            </a:r>
          </a:p>
          <a:p>
            <a:pPr marL="68580" indent="0">
              <a:buNone/>
            </a:pPr>
            <a:endParaRPr lang="ru-RU" dirty="0"/>
          </a:p>
        </p:txBody>
      </p:sp>
    </p:spTree>
    <p:extLst>
      <p:ext uri="{BB962C8B-B14F-4D97-AF65-F5344CB8AC3E}">
        <p14:creationId xmlns:p14="http://schemas.microsoft.com/office/powerpoint/2010/main" xmlns="" val="2391619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576064"/>
          </a:xfrm>
        </p:spPr>
        <p:txBody>
          <a:bodyPr>
            <a:normAutofit fontScale="90000"/>
          </a:bodyPr>
          <a:lstStyle/>
          <a:p>
            <a:r>
              <a:rPr lang="ru-RU" sz="3200" dirty="0" smtClean="0"/>
              <a:t>Управление документами СУОТ</a:t>
            </a:r>
            <a:endParaRPr lang="ru-RU" sz="3200" dirty="0"/>
          </a:p>
        </p:txBody>
      </p:sp>
      <p:sp>
        <p:nvSpPr>
          <p:cNvPr id="3" name="Объект 2"/>
          <p:cNvSpPr>
            <a:spLocks noGrp="1"/>
          </p:cNvSpPr>
          <p:nvPr>
            <p:ph idx="1"/>
          </p:nvPr>
        </p:nvSpPr>
        <p:spPr>
          <a:xfrm>
            <a:off x="1043492" y="1412776"/>
            <a:ext cx="7344932" cy="4752528"/>
          </a:xfrm>
        </p:spPr>
        <p:txBody>
          <a:bodyPr>
            <a:normAutofit fontScale="70000" lnSpcReduction="20000"/>
          </a:bodyPr>
          <a:lstStyle/>
          <a:p>
            <a:pPr marL="68580" indent="0" algn="just">
              <a:buNone/>
            </a:pPr>
            <a:r>
              <a:rPr lang="ru-RU" dirty="0"/>
              <a:t>Обязательными самостоятельными документами системы являются </a:t>
            </a:r>
            <a:r>
              <a:rPr lang="ru-RU" b="1" dirty="0" smtClean="0"/>
              <a:t>политика</a:t>
            </a:r>
            <a:r>
              <a:rPr lang="ru-RU" dirty="0" smtClean="0"/>
              <a:t> охраны </a:t>
            </a:r>
            <a:r>
              <a:rPr lang="ru-RU" dirty="0"/>
              <a:t>труда и </a:t>
            </a:r>
            <a:r>
              <a:rPr lang="ru-RU" b="1" dirty="0"/>
              <a:t>положение</a:t>
            </a:r>
            <a:r>
              <a:rPr lang="ru-RU" dirty="0"/>
              <a:t> о системе управления охраной труда. Эти документы предназначены для внутреннего и внешнего пользования</a:t>
            </a:r>
            <a:r>
              <a:rPr lang="ru-RU" dirty="0" smtClean="0"/>
              <a:t>.</a:t>
            </a:r>
          </a:p>
          <a:p>
            <a:pPr marL="68580" indent="0" algn="just">
              <a:buNone/>
            </a:pPr>
            <a:endParaRPr lang="ru-RU" dirty="0" smtClean="0"/>
          </a:p>
          <a:p>
            <a:pPr marL="68580" indent="0" algn="just">
              <a:buNone/>
            </a:pPr>
            <a:r>
              <a:rPr lang="ru-RU" dirty="0" smtClean="0"/>
              <a:t>Помимо этого документы СУОТ включают </a:t>
            </a:r>
            <a:r>
              <a:rPr lang="ru-RU" dirty="0"/>
              <a:t>в себя:</a:t>
            </a:r>
          </a:p>
          <a:p>
            <a:pPr marL="68580" indent="0" algn="just">
              <a:buNone/>
            </a:pPr>
            <a:r>
              <a:rPr lang="ru-RU" dirty="0" smtClean="0"/>
              <a:t>- </a:t>
            </a:r>
            <a:r>
              <a:rPr lang="ru-RU" dirty="0"/>
              <a:t>программы охраны труда;</a:t>
            </a:r>
          </a:p>
          <a:p>
            <a:pPr marL="68580" indent="0" algn="just">
              <a:buNone/>
            </a:pPr>
            <a:r>
              <a:rPr lang="ru-RU" dirty="0"/>
              <a:t>- распределение ключевых управленческих обязанностей по охране труда и по обеспечению функционирования системы управления;</a:t>
            </a:r>
          </a:p>
          <a:p>
            <a:pPr marL="68580" indent="0" algn="just">
              <a:buNone/>
            </a:pPr>
            <a:r>
              <a:rPr lang="ru-RU" dirty="0"/>
              <a:t>- перечень основных опасностей и рисков, вытекающих из деятельности организации, мероприятия по их предотвращению, снижению и уменьшению;</a:t>
            </a:r>
          </a:p>
          <a:p>
            <a:pPr marL="68580" indent="0" algn="just">
              <a:buNone/>
            </a:pPr>
            <a:r>
              <a:rPr lang="ru-RU" dirty="0"/>
              <a:t>- положения, процедуры, методики, инструкции или другие внутренние документы, используемые в рамках системы управления;</a:t>
            </a:r>
          </a:p>
          <a:p>
            <a:pPr marL="68580" indent="0" algn="just">
              <a:buNone/>
            </a:pPr>
            <a:r>
              <a:rPr lang="ru-RU" dirty="0"/>
              <a:t>- записи (журналы, протоколы, акты, отчеты), выполняемые при проверках, контроле и анализах, акты проверок и расследований, протоколы совещаний и измерений, журналы осмотров и инструктажей.</a:t>
            </a:r>
          </a:p>
          <a:p>
            <a:pPr marL="68580" indent="0" algn="just">
              <a:buNone/>
            </a:pP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1416" y="2132856"/>
            <a:ext cx="1806679" cy="1015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3196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241096"/>
          </a:xfrm>
        </p:spPr>
        <p:txBody>
          <a:bodyPr>
            <a:normAutofit fontScale="90000"/>
          </a:bodyPr>
          <a:lstStyle/>
          <a:p>
            <a:r>
              <a:rPr lang="ru-RU" sz="3200" dirty="0"/>
              <a:t>Управление документами СУОТ</a:t>
            </a:r>
          </a:p>
        </p:txBody>
      </p:sp>
      <p:sp>
        <p:nvSpPr>
          <p:cNvPr id="3" name="Объект 2"/>
          <p:cNvSpPr>
            <a:spLocks noGrp="1"/>
          </p:cNvSpPr>
          <p:nvPr>
            <p:ph idx="1"/>
          </p:nvPr>
        </p:nvSpPr>
        <p:spPr>
          <a:xfrm>
            <a:off x="1043492" y="1412776"/>
            <a:ext cx="7272924" cy="4752528"/>
          </a:xfrm>
        </p:spPr>
        <p:txBody>
          <a:bodyPr>
            <a:normAutofit fontScale="85000" lnSpcReduction="20000"/>
          </a:bodyPr>
          <a:lstStyle/>
          <a:p>
            <a:pPr marL="68580" indent="0">
              <a:buNone/>
            </a:pPr>
            <a:r>
              <a:rPr lang="ru-RU" dirty="0"/>
              <a:t>Документация системы управления охраной труда должна:</a:t>
            </a:r>
          </a:p>
          <a:p>
            <a:r>
              <a:rPr lang="ru-RU" dirty="0" smtClean="0"/>
              <a:t>быть </a:t>
            </a:r>
            <a:r>
              <a:rPr lang="ru-RU" dirty="0"/>
              <a:t>понятна пользователям;</a:t>
            </a:r>
          </a:p>
          <a:p>
            <a:r>
              <a:rPr lang="ru-RU" dirty="0" smtClean="0"/>
              <a:t>периодически </a:t>
            </a:r>
            <a:r>
              <a:rPr lang="ru-RU" dirty="0"/>
              <a:t>анализироваться и, при необходимости, своевременно корректироваться;</a:t>
            </a:r>
          </a:p>
          <a:p>
            <a:r>
              <a:rPr lang="ru-RU" dirty="0" smtClean="0"/>
              <a:t>быть </a:t>
            </a:r>
            <a:r>
              <a:rPr lang="ru-RU" dirty="0"/>
              <a:t>доступной для работников, которых она касается и кому предназначена</a:t>
            </a:r>
            <a:r>
              <a:rPr lang="ru-RU" dirty="0" smtClean="0"/>
              <a:t>.</a:t>
            </a:r>
          </a:p>
          <a:p>
            <a:pPr marL="68580" indent="0">
              <a:buNone/>
            </a:pPr>
            <a:endParaRPr lang="ru-RU" dirty="0"/>
          </a:p>
          <a:p>
            <a:pPr marL="68580" indent="0">
              <a:buNone/>
            </a:pPr>
            <a:r>
              <a:rPr lang="ru-RU" dirty="0" smtClean="0"/>
              <a:t>Записи </a:t>
            </a:r>
            <a:r>
              <a:rPr lang="ru-RU" dirty="0"/>
              <a:t>по охране труда (журналы</a:t>
            </a:r>
            <a:r>
              <a:rPr lang="ru-RU" dirty="0" smtClean="0"/>
              <a:t>,</a:t>
            </a:r>
          </a:p>
          <a:p>
            <a:pPr marL="68580" indent="0">
              <a:buNone/>
            </a:pPr>
            <a:r>
              <a:rPr lang="ru-RU" dirty="0" smtClean="0"/>
              <a:t>протоколы</a:t>
            </a:r>
            <a:r>
              <a:rPr lang="ru-RU" dirty="0"/>
              <a:t>, акты, отчеты) следует:</a:t>
            </a:r>
          </a:p>
          <a:p>
            <a:r>
              <a:rPr lang="ru-RU" dirty="0" smtClean="0"/>
              <a:t>систематически </a:t>
            </a:r>
            <a:r>
              <a:rPr lang="ru-RU" dirty="0"/>
              <a:t>вести и оптимизировать;</a:t>
            </a:r>
          </a:p>
          <a:p>
            <a:r>
              <a:rPr lang="ru-RU" dirty="0" smtClean="0"/>
              <a:t>оформлять </a:t>
            </a:r>
            <a:r>
              <a:rPr lang="ru-RU" dirty="0"/>
              <a:t>так, чтобы можно было их легко определять;</a:t>
            </a:r>
          </a:p>
          <a:p>
            <a:r>
              <a:rPr lang="ru-RU" dirty="0" smtClean="0"/>
              <a:t>хранить </a:t>
            </a:r>
            <a:r>
              <a:rPr lang="ru-RU" dirty="0"/>
              <a:t>в соответствии с установленным определенным сроком;</a:t>
            </a:r>
          </a:p>
          <a:p>
            <a:r>
              <a:rPr lang="ru-RU" dirty="0" smtClean="0"/>
              <a:t>располагать </a:t>
            </a:r>
            <a:r>
              <a:rPr lang="ru-RU" dirty="0"/>
              <a:t>в местах, удобных для пользования.</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3140968"/>
            <a:ext cx="2704845" cy="1239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9730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7024744" cy="360040"/>
          </a:xfrm>
        </p:spPr>
        <p:txBody>
          <a:bodyPr>
            <a:normAutofit fontScale="90000"/>
          </a:bodyPr>
          <a:lstStyle/>
          <a:p>
            <a:r>
              <a:rPr lang="ru-RU" sz="3200" dirty="0" smtClean="0"/>
              <a:t>Управление записями СУОТ</a:t>
            </a:r>
            <a:endParaRPr lang="ru-RU" sz="3200" dirty="0"/>
          </a:p>
        </p:txBody>
      </p:sp>
      <p:sp>
        <p:nvSpPr>
          <p:cNvPr id="3" name="Объект 2"/>
          <p:cNvSpPr>
            <a:spLocks noGrp="1"/>
          </p:cNvSpPr>
          <p:nvPr>
            <p:ph idx="1"/>
          </p:nvPr>
        </p:nvSpPr>
        <p:spPr>
          <a:xfrm>
            <a:off x="611560" y="1340768"/>
            <a:ext cx="7992888" cy="5040560"/>
          </a:xfrm>
        </p:spPr>
        <p:txBody>
          <a:bodyPr>
            <a:normAutofit fontScale="62500" lnSpcReduction="20000"/>
          </a:bodyPr>
          <a:lstStyle/>
          <a:p>
            <a:pPr marL="68580" indent="0" algn="just">
              <a:buNone/>
            </a:pPr>
            <a:r>
              <a:rPr lang="ru-RU" sz="1800" b="1" dirty="0"/>
              <a:t>Записи СУОТ – это особый вид документов, которые не подлежат пересмотру, актуализации и обновлению. </a:t>
            </a:r>
            <a:endParaRPr lang="ru-RU" sz="1800" b="1" dirty="0" smtClean="0"/>
          </a:p>
          <a:p>
            <a:pPr marL="68580" indent="0" algn="just">
              <a:buNone/>
            </a:pPr>
            <a:r>
              <a:rPr lang="ru-RU" sz="1800" b="1" dirty="0" smtClean="0"/>
              <a:t>В </a:t>
            </a:r>
            <a:r>
              <a:rPr lang="ru-RU" sz="1800" b="1" dirty="0"/>
              <a:t>записи запрещается вносить изменения и правки. </a:t>
            </a:r>
            <a:endParaRPr lang="ru-RU" sz="1800" b="1" dirty="0" smtClean="0"/>
          </a:p>
          <a:p>
            <a:pPr marL="68580" indent="0" algn="just">
              <a:buNone/>
            </a:pPr>
            <a:endParaRPr lang="ru-RU" sz="1800" dirty="0" smtClean="0"/>
          </a:p>
          <a:p>
            <a:pPr marL="68580" indent="0" algn="just">
              <a:buNone/>
            </a:pPr>
            <a:endParaRPr lang="ru-RU" sz="1800" dirty="0" smtClean="0"/>
          </a:p>
          <a:p>
            <a:pPr marL="68580" indent="0" algn="just">
              <a:buNone/>
            </a:pPr>
            <a:r>
              <a:rPr lang="ru-RU" sz="1800" dirty="0" smtClean="0"/>
              <a:t>Примерный </a:t>
            </a:r>
            <a:r>
              <a:rPr lang="ru-RU" sz="1800" dirty="0"/>
              <a:t>перечень записей СУОТ:</a:t>
            </a:r>
          </a:p>
          <a:p>
            <a:pPr marL="68580" indent="0" algn="just">
              <a:buNone/>
            </a:pPr>
            <a:r>
              <a:rPr lang="ru-RU" sz="1800" dirty="0" smtClean="0"/>
              <a:t>    </a:t>
            </a:r>
            <a:r>
              <a:rPr lang="ru-RU" sz="1800" dirty="0"/>
              <a:t>1. Протоколы заседаний комиссии по проверке знаний требований охраны труда работников. </a:t>
            </a:r>
          </a:p>
          <a:p>
            <a:pPr marL="68580" indent="0" algn="just">
              <a:buNone/>
            </a:pPr>
            <a:r>
              <a:rPr lang="ru-RU" sz="1800" dirty="0"/>
              <a:t>    2. Журналы, в которых ведутся: </a:t>
            </a:r>
          </a:p>
          <a:p>
            <a:pPr marL="68580" indent="0" algn="just">
              <a:buNone/>
            </a:pPr>
            <a:r>
              <a:rPr lang="ru-RU" sz="1800" dirty="0"/>
              <a:t>    - регистрация вводных инструктажей по охране труда; </a:t>
            </a:r>
          </a:p>
          <a:p>
            <a:pPr marL="68580" indent="0" algn="just">
              <a:buNone/>
            </a:pPr>
            <a:r>
              <a:rPr lang="ru-RU" sz="1800" dirty="0"/>
              <a:t>    - регистрация первичных, периодических, целевых и внеплановых инструктажей на рабочем месте; </a:t>
            </a:r>
          </a:p>
          <a:p>
            <a:pPr marL="68580" indent="0" algn="just">
              <a:buNone/>
            </a:pPr>
            <a:r>
              <a:rPr lang="ru-RU" sz="1800" dirty="0"/>
              <a:t>    - регистрация инструктажей по охране труда для подрядных организаций и других лиц, находящихся на территории работодателя; </a:t>
            </a:r>
          </a:p>
          <a:p>
            <a:pPr marL="68580" indent="0" algn="just">
              <a:buNone/>
            </a:pPr>
            <a:r>
              <a:rPr lang="ru-RU" sz="1800" dirty="0"/>
              <a:t>    - учет инструкций по охране труда для работников; </a:t>
            </a:r>
          </a:p>
          <a:p>
            <a:pPr marL="68580" indent="0" algn="just">
              <a:buNone/>
            </a:pPr>
            <a:r>
              <a:rPr lang="ru-RU" sz="1800" dirty="0"/>
              <a:t>    - учет выдачи инструкций по охране труда работникам; </a:t>
            </a:r>
          </a:p>
          <a:p>
            <a:pPr marL="68580" indent="0" algn="just">
              <a:buNone/>
            </a:pPr>
            <a:r>
              <a:rPr lang="ru-RU" sz="1800" dirty="0"/>
              <a:t>    - регистрации несчастных случаев на производстве, а также другие журналы, предусмотренные нормативными правовыми актами по охране труда. </a:t>
            </a:r>
          </a:p>
          <a:p>
            <a:pPr marL="68580" indent="0" algn="just">
              <a:buNone/>
            </a:pPr>
            <a:r>
              <a:rPr lang="ru-RU" sz="1800" dirty="0"/>
              <a:t>    3. Карточки выдачи средств индивидуальной защиты, смывающих и обезвреживающих средств. </a:t>
            </a:r>
          </a:p>
          <a:p>
            <a:pPr marL="68580" indent="0" algn="just">
              <a:buNone/>
            </a:pPr>
            <a:r>
              <a:rPr lang="ru-RU" sz="1800" dirty="0"/>
              <a:t>    4. Заключения о прохождении работниками предварительных, периодических и других медицинских осмотров (обследований). </a:t>
            </a:r>
          </a:p>
          <a:p>
            <a:pPr marL="68580" indent="0" algn="just">
              <a:buNone/>
            </a:pPr>
            <a:r>
              <a:rPr lang="ru-RU" sz="1800" dirty="0"/>
              <a:t>    5. Разрешительные документы на проведение работ повышенной опасности (наряд-допуск). </a:t>
            </a:r>
          </a:p>
          <a:p>
            <a:pPr marL="68580" indent="0" algn="just">
              <a:buNone/>
            </a:pPr>
            <a:r>
              <a:rPr lang="ru-RU" sz="1800" dirty="0"/>
              <a:t>    6. Акты проведения испытаний производственного оборудования, транспорта, подъемных устройств, оснастки, инструмента, средств подготовки инструмента. </a:t>
            </a:r>
          </a:p>
          <a:p>
            <a:pPr marL="68580" indent="0" algn="just">
              <a:buNone/>
            </a:pPr>
            <a:r>
              <a:rPr lang="ru-RU" sz="1800" dirty="0"/>
              <a:t>    7. Результаты специальной оценки условий труда. </a:t>
            </a:r>
          </a:p>
          <a:p>
            <a:pPr marL="68580" indent="0" algn="just">
              <a:buNone/>
            </a:pPr>
            <a:r>
              <a:rPr lang="ru-RU" sz="1800" dirty="0"/>
              <a:t>    8. Результаты текущего, реагирующего контроля. </a:t>
            </a:r>
          </a:p>
          <a:p>
            <a:pPr marL="68580" indent="0" algn="just">
              <a:buNone/>
            </a:pPr>
            <a:r>
              <a:rPr lang="ru-RU" sz="1800" dirty="0"/>
              <a:t>    9. Результаты аудита СУОТ. </a:t>
            </a:r>
          </a:p>
          <a:p>
            <a:pPr marL="68580" indent="0" algn="just">
              <a:buNone/>
            </a:pPr>
            <a:r>
              <a:rPr lang="ru-RU" sz="1800" dirty="0"/>
              <a:t>    10. Результаты анализа функционирования системы управления охраной труда высшим руководством. </a:t>
            </a:r>
          </a:p>
          <a:p>
            <a:pPr marL="68580" indent="0" algn="just">
              <a:buNone/>
            </a:pPr>
            <a:endParaRPr lang="ru-RU" sz="1800" dirty="0"/>
          </a:p>
        </p:txBody>
      </p:sp>
    </p:spTree>
    <p:extLst>
      <p:ext uri="{BB962C8B-B14F-4D97-AF65-F5344CB8AC3E}">
        <p14:creationId xmlns:p14="http://schemas.microsoft.com/office/powerpoint/2010/main" xmlns="" val="3248257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r>
              <a:rPr lang="ru-RU" sz="2800" dirty="0"/>
              <a:t>Передача и обмен информацией об охране труда</a:t>
            </a:r>
          </a:p>
        </p:txBody>
      </p:sp>
      <p:sp>
        <p:nvSpPr>
          <p:cNvPr id="3" name="Объект 2"/>
          <p:cNvSpPr>
            <a:spLocks noGrp="1"/>
          </p:cNvSpPr>
          <p:nvPr>
            <p:ph idx="1"/>
          </p:nvPr>
        </p:nvSpPr>
        <p:spPr>
          <a:xfrm>
            <a:off x="1043492" y="1700808"/>
            <a:ext cx="7344932" cy="4608512"/>
          </a:xfrm>
        </p:spPr>
        <p:txBody>
          <a:bodyPr>
            <a:normAutofit fontScale="62500" lnSpcReduction="20000"/>
          </a:bodyPr>
          <a:lstStyle/>
          <a:p>
            <a:pPr marL="68580" indent="0" algn="just">
              <a:lnSpc>
                <a:spcPct val="120000"/>
              </a:lnSpc>
              <a:spcBef>
                <a:spcPts val="0"/>
              </a:spcBef>
              <a:buNone/>
            </a:pPr>
            <a:r>
              <a:rPr lang="ru-RU" dirty="0"/>
              <a:t>В организации </a:t>
            </a:r>
            <a:r>
              <a:rPr lang="ru-RU" dirty="0" smtClean="0"/>
              <a:t>должна быть разработана </a:t>
            </a:r>
            <a:r>
              <a:rPr lang="ru-RU" dirty="0"/>
              <a:t>и документально оформлена процедура обмена информацией по охране труда между структурными </a:t>
            </a:r>
            <a:r>
              <a:rPr lang="ru-RU" dirty="0" smtClean="0"/>
              <a:t>подразделениями, содержащая следующие элементы </a:t>
            </a:r>
            <a:r>
              <a:rPr lang="ru-RU" dirty="0"/>
              <a:t>обмена информацией: </a:t>
            </a:r>
          </a:p>
          <a:p>
            <a:pPr algn="just">
              <a:lnSpc>
                <a:spcPct val="120000"/>
              </a:lnSpc>
              <a:spcBef>
                <a:spcPts val="0"/>
              </a:spcBef>
              <a:buFont typeface="Wingdings" pitchFamily="2" charset="2"/>
              <a:buChar char="ü"/>
            </a:pPr>
            <a:r>
              <a:rPr lang="ru-RU" dirty="0" smtClean="0"/>
              <a:t>порядок </a:t>
            </a:r>
            <a:r>
              <a:rPr lang="ru-RU" dirty="0"/>
              <a:t>согласования и пересмотра локальных нормативных актов по охране труда, соответствующий требованиям, утвержденным уполномоченным федеральным органом исполнительной власти; </a:t>
            </a:r>
          </a:p>
          <a:p>
            <a:pPr algn="just">
              <a:lnSpc>
                <a:spcPct val="120000"/>
              </a:lnSpc>
              <a:spcBef>
                <a:spcPts val="0"/>
              </a:spcBef>
              <a:buFont typeface="Wingdings" pitchFamily="2" charset="2"/>
              <a:buChar char="ü"/>
            </a:pPr>
            <a:r>
              <a:rPr lang="ru-RU" dirty="0" smtClean="0"/>
              <a:t>порядок </a:t>
            </a:r>
            <a:r>
              <a:rPr lang="ru-RU" dirty="0"/>
              <a:t>рассмотрения обращений работников и поступающих от них предложений по улучшению условий труда и совершенствованию СУОТ; </a:t>
            </a:r>
          </a:p>
          <a:p>
            <a:pPr algn="just">
              <a:lnSpc>
                <a:spcPct val="120000"/>
              </a:lnSpc>
              <a:spcBef>
                <a:spcPts val="0"/>
              </a:spcBef>
              <a:buFont typeface="Wingdings" pitchFamily="2" charset="2"/>
              <a:buChar char="ü"/>
            </a:pPr>
            <a:r>
              <a:rPr lang="ru-RU" dirty="0" smtClean="0"/>
              <a:t>порядок </a:t>
            </a:r>
            <a:r>
              <a:rPr lang="ru-RU" dirty="0"/>
              <a:t>формирования, размещения и постоянной актуализации информационных материалов (наглядных пособий, плакатов, стендов, документов по охране труда) на территории организации, включая требования к обеспечению достаточности таких материалов, доступности мест их размещения, сроков актуализации и лиц, ответственных за информационные материалы внутри структурных подразделений организации. </a:t>
            </a:r>
          </a:p>
          <a:p>
            <a:pPr marL="68580" indent="0" algn="just">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0312" y="692696"/>
            <a:ext cx="104775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9305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601136"/>
          </a:xfrm>
        </p:spPr>
        <p:txBody>
          <a:bodyPr>
            <a:normAutofit fontScale="90000"/>
          </a:bodyPr>
          <a:lstStyle/>
          <a:p>
            <a:r>
              <a:rPr lang="ru-RU" sz="3200" dirty="0"/>
              <a:t>Подготовленность к аварийным ситуациям</a:t>
            </a:r>
          </a:p>
        </p:txBody>
      </p:sp>
      <p:sp>
        <p:nvSpPr>
          <p:cNvPr id="3" name="Объект 2"/>
          <p:cNvSpPr>
            <a:spLocks noGrp="1"/>
          </p:cNvSpPr>
          <p:nvPr>
            <p:ph idx="1"/>
          </p:nvPr>
        </p:nvSpPr>
        <p:spPr>
          <a:xfrm>
            <a:off x="1043492" y="1772816"/>
            <a:ext cx="7344932" cy="4059813"/>
          </a:xfrm>
        </p:spPr>
        <p:txBody>
          <a:bodyPr>
            <a:normAutofit fontScale="70000" lnSpcReduction="20000"/>
          </a:bodyPr>
          <a:lstStyle/>
          <a:p>
            <a:pPr algn="just"/>
            <a:r>
              <a:rPr lang="ru-RU" dirty="0" smtClean="0"/>
              <a:t>В организации должны быть разработаны и внедрены планы действий персонала в возможных аварийных ситуациях, ликвидации их последствий. </a:t>
            </a:r>
          </a:p>
          <a:p>
            <a:pPr algn="just"/>
            <a:r>
              <a:rPr lang="ru-RU" dirty="0" smtClean="0"/>
              <a:t>Для разработки мероприятий по предупреждению аварийных ситуаций, готовности к ним и к ликвидации их последствий определяют возможный характер аварийных ситуаций, предусмотрены предотвращение или снижение связанных с ними рисков. </a:t>
            </a:r>
          </a:p>
          <a:p>
            <a:pPr algn="just"/>
            <a:r>
              <a:rPr lang="ru-RU" dirty="0" smtClean="0"/>
              <a:t>Мероприятия своевременно корректируют, при необходимости, вносят изменения. Мероприятия разработаны в соответствии с видом, характером и масштабом деятельности организации. </a:t>
            </a:r>
          </a:p>
          <a:p>
            <a:pPr algn="just"/>
            <a:r>
              <a:rPr lang="ru-RU" dirty="0"/>
              <a:t>Мероприятия по предупреждению аварийных ситуаций, обеспечению готовности к ним и к ликвидации их последствий должны быть согласованы с внешними аварийными службами и другими компетентными органами.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5373216"/>
            <a:ext cx="1858009" cy="123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435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664602"/>
          </a:xfrm>
        </p:spPr>
        <p:txBody>
          <a:bodyPr>
            <a:normAutofit fontScale="90000"/>
          </a:bodyPr>
          <a:lstStyle/>
          <a:p>
            <a:r>
              <a:rPr lang="ru-RU" sz="2000" dirty="0"/>
              <a:t>При создании и обеспечении функционирования СУОТ рекомендуется руководствоваться</a:t>
            </a:r>
          </a:p>
        </p:txBody>
      </p:sp>
      <p:sp>
        <p:nvSpPr>
          <p:cNvPr id="3" name="Объект 2"/>
          <p:cNvSpPr>
            <a:spLocks noGrp="1"/>
          </p:cNvSpPr>
          <p:nvPr>
            <p:ph idx="1"/>
          </p:nvPr>
        </p:nvSpPr>
        <p:spPr>
          <a:xfrm>
            <a:off x="1043492" y="1500174"/>
            <a:ext cx="6777317" cy="4714908"/>
          </a:xfrm>
        </p:spPr>
        <p:txBody>
          <a:bodyPr>
            <a:normAutofit fontScale="47500" lnSpcReduction="20000"/>
          </a:bodyPr>
          <a:lstStyle/>
          <a:p>
            <a:r>
              <a:rPr lang="ru-RU" sz="2500" dirty="0"/>
              <a:t>ГОСТ 12.0.230-2007 "ССБТ. Системы управления охраной труда. Общие </a:t>
            </a:r>
            <a:r>
              <a:rPr lang="ru-RU" sz="2500" dirty="0" smtClean="0"/>
              <a:t>требования"</a:t>
            </a:r>
            <a:endParaRPr lang="ru-RU" sz="2500" dirty="0"/>
          </a:p>
          <a:p>
            <a:r>
              <a:rPr lang="ru-RU" sz="2500" dirty="0" smtClean="0"/>
              <a:t>ГОСТ </a:t>
            </a:r>
            <a:r>
              <a:rPr lang="ru-RU" sz="2500" dirty="0"/>
              <a:t>Р 12.0.007-2009 "ССБТ. Система управления охраной труда в организации. Общие требования по разработке, применению, оценке и совершенствованию</a:t>
            </a:r>
            <a:r>
              <a:rPr lang="ru-RU" sz="2500" dirty="0" smtClean="0"/>
              <a:t>"</a:t>
            </a:r>
            <a:endParaRPr lang="ru-RU" sz="2500" dirty="0"/>
          </a:p>
          <a:p>
            <a:r>
              <a:rPr lang="ru-RU" sz="2500" dirty="0" smtClean="0"/>
              <a:t>ГОСТ </a:t>
            </a:r>
            <a:r>
              <a:rPr lang="ru-RU" sz="2500" dirty="0"/>
              <a:t>Р 12.0.008-2009 "ССБТ. Системы управления охраной труда в организациях. Проверка (аудит</a:t>
            </a:r>
            <a:r>
              <a:rPr lang="ru-RU" sz="2500" dirty="0" smtClean="0"/>
              <a:t>)"</a:t>
            </a:r>
            <a:endParaRPr lang="ru-RU" sz="2500" dirty="0"/>
          </a:p>
          <a:p>
            <a:r>
              <a:rPr lang="ru-RU" sz="2500" dirty="0" smtClean="0"/>
              <a:t>ГОСТ </a:t>
            </a:r>
            <a:r>
              <a:rPr lang="ru-RU" sz="2500" dirty="0"/>
              <a:t>Р 12.0.009-2009 "ССБТ. Система управления охраной труда на малых предприятиях. Требования и рекомендации по </a:t>
            </a:r>
            <a:r>
              <a:rPr lang="ru-RU" sz="2500" dirty="0" smtClean="0"/>
              <a:t>применению»</a:t>
            </a:r>
          </a:p>
          <a:p>
            <a:r>
              <a:rPr lang="ru-RU" sz="2500" dirty="0"/>
              <a:t>ГОСТ 12.0.230.1-2015 "ССБТ. Системы управления охраной труда. Руководство по применению ГОСТ 12.0.230-2007"</a:t>
            </a:r>
          </a:p>
          <a:p>
            <a:r>
              <a:rPr lang="ru-RU" sz="2500" dirty="0"/>
              <a:t>ГОСТ 12.0.230.2-2015 "ССБТ. Системы управления охраной труда в организациях. Оценка соответствия. Требования"</a:t>
            </a:r>
          </a:p>
          <a:p>
            <a:r>
              <a:rPr lang="ru-RU" sz="2500" dirty="0" smtClean="0"/>
              <a:t>ГОСТ </a:t>
            </a:r>
            <a:r>
              <a:rPr lang="ru-RU" sz="2500" dirty="0"/>
              <a:t>12.0.230.3-2016 "ССБТ. Система стандартов безопасности труда. Системы управления охраной труда. Оценка результативности и </a:t>
            </a:r>
            <a:r>
              <a:rPr lang="ru-RU" sz="2500" dirty="0" smtClean="0"/>
              <a:t>эффективности«</a:t>
            </a:r>
          </a:p>
          <a:p>
            <a:r>
              <a:rPr lang="ru-RU" sz="2500" dirty="0" smtClean="0"/>
              <a:t>ГОСТ 12.0.230.4-2018 "Система стандартов безопасности труда. Системы управления охраной труда. Методы идентификации опасностей на различных этапах выполнения работ" утвержден приказом </a:t>
            </a:r>
            <a:r>
              <a:rPr lang="ru-RU" sz="2500" dirty="0" err="1" smtClean="0"/>
              <a:t>Росстандарта</a:t>
            </a:r>
            <a:r>
              <a:rPr lang="ru-RU" sz="2500" dirty="0" smtClean="0"/>
              <a:t> от 7 сентября 2018 года N 577-ст.</a:t>
            </a:r>
          </a:p>
          <a:p>
            <a:r>
              <a:rPr lang="ru-RU" sz="2500" dirty="0" smtClean="0"/>
              <a:t>ГОСТ 12.0.230.5-2018 "Система стандартов безопасности труда. Системы управления охраной труда. Методы оценки риска для обеспечения безопасности выполнения работ" утвержден приказом </a:t>
            </a:r>
            <a:r>
              <a:rPr lang="ru-RU" sz="2500" dirty="0" err="1" smtClean="0"/>
              <a:t>Росстандарта</a:t>
            </a:r>
            <a:r>
              <a:rPr lang="ru-RU" sz="2500" dirty="0" smtClean="0"/>
              <a:t> от 7 сентября 2018 года N 578.</a:t>
            </a:r>
          </a:p>
          <a:p>
            <a:r>
              <a:rPr lang="ru-RU" sz="2500" dirty="0" smtClean="0"/>
              <a:t>ГОСТ 12.0.230.6-2018 "Система стандартов безопасности труда. Системы управления охраной труда. Обеспечение совместимости системы управления охраной труда с другими системами управления" утвержден приказом </a:t>
            </a:r>
            <a:r>
              <a:rPr lang="ru-RU" sz="2500" dirty="0" err="1" smtClean="0"/>
              <a:t>Росстандарта</a:t>
            </a:r>
            <a:r>
              <a:rPr lang="ru-RU" sz="2500" dirty="0" smtClean="0"/>
              <a:t> от 7 сентября 2018 года N 579-ст.</a:t>
            </a:r>
          </a:p>
          <a:p>
            <a:endParaRPr lang="ru-RU" dirty="0"/>
          </a:p>
          <a:p>
            <a:endParaRPr lang="ru-RU" dirty="0"/>
          </a:p>
        </p:txBody>
      </p:sp>
    </p:spTree>
    <p:extLst>
      <p:ext uri="{BB962C8B-B14F-4D97-AF65-F5344CB8AC3E}">
        <p14:creationId xmlns:p14="http://schemas.microsoft.com/office/powerpoint/2010/main" xmlns="" val="2950995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Презентацию можно скачать по адресу: </a:t>
            </a:r>
            <a:endParaRPr lang="ru-RU" dirty="0"/>
          </a:p>
        </p:txBody>
      </p:sp>
      <p:sp>
        <p:nvSpPr>
          <p:cNvPr id="3" name="Объект 2"/>
          <p:cNvSpPr>
            <a:spLocks noGrp="1"/>
          </p:cNvSpPr>
          <p:nvPr>
            <p:ph idx="1"/>
          </p:nvPr>
        </p:nvSpPr>
        <p:spPr/>
        <p:txBody>
          <a:bodyPr/>
          <a:lstStyle/>
          <a:p>
            <a:pPr marL="68580" indent="0">
              <a:buNone/>
            </a:pPr>
            <a:endParaRPr lang="ru-RU" dirty="0" smtClean="0"/>
          </a:p>
          <a:p>
            <a:pPr marL="68580" indent="0">
              <a:buNone/>
            </a:pPr>
            <a:endParaRPr lang="ru-RU" dirty="0"/>
          </a:p>
          <a:p>
            <a:pPr marL="68580" indent="0">
              <a:buNone/>
            </a:pPr>
            <a:r>
              <a:rPr lang="ru-RU" dirty="0" smtClean="0"/>
              <a:t>sout-pmf.nethouse.ru </a:t>
            </a:r>
          </a:p>
          <a:p>
            <a:pPr marL="68580" indent="0">
              <a:buNone/>
            </a:pPr>
            <a:r>
              <a:rPr lang="ru-RU" dirty="0" smtClean="0"/>
              <a:t>Электронная </a:t>
            </a:r>
            <a:r>
              <a:rPr lang="ru-RU" dirty="0"/>
              <a:t>библиотека - ПРЕЗЕНТАЦИИ - Система управления охраной труда (СУОТ)</a:t>
            </a:r>
          </a:p>
        </p:txBody>
      </p:sp>
    </p:spTree>
    <p:extLst>
      <p:ext uri="{BB962C8B-B14F-4D97-AF65-F5344CB8AC3E}">
        <p14:creationId xmlns:p14="http://schemas.microsoft.com/office/powerpoint/2010/main" xmlns="" val="361871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57120"/>
          </a:xfrm>
        </p:spPr>
        <p:txBody>
          <a:bodyPr>
            <a:normAutofit fontScale="90000"/>
          </a:bodyPr>
          <a:lstStyle/>
          <a:p>
            <a:r>
              <a:rPr lang="ru-RU" sz="2400" dirty="0"/>
              <a:t>Основа СУОТ - </a:t>
            </a:r>
            <a:r>
              <a:rPr lang="ru-RU" sz="2400" dirty="0" smtClean="0"/>
              <a:t>принцип </a:t>
            </a:r>
            <a:r>
              <a:rPr lang="ru-RU" sz="2400" dirty="0"/>
              <a:t>последовательного выполнения функций управления</a:t>
            </a:r>
          </a:p>
        </p:txBody>
      </p:sp>
      <p:sp>
        <p:nvSpPr>
          <p:cNvPr id="3" name="Объект 2"/>
          <p:cNvSpPr>
            <a:spLocks noGrp="1"/>
          </p:cNvSpPr>
          <p:nvPr>
            <p:ph idx="1"/>
          </p:nvPr>
        </p:nvSpPr>
        <p:spPr>
          <a:xfrm>
            <a:off x="539436" y="1988840"/>
            <a:ext cx="5616740" cy="3672408"/>
          </a:xfrm>
        </p:spPr>
        <p:txBody>
          <a:bodyPr>
            <a:normAutofit fontScale="55000" lnSpcReduction="20000"/>
          </a:bodyPr>
          <a:lstStyle/>
          <a:p>
            <a:pPr algn="just"/>
            <a:r>
              <a:rPr lang="ru-RU" b="1" dirty="0" smtClean="0"/>
              <a:t>концепция </a:t>
            </a:r>
            <a:r>
              <a:rPr lang="ru-RU" b="1" dirty="0"/>
              <a:t>(политика)</a:t>
            </a:r>
            <a:r>
              <a:rPr lang="ru-RU" dirty="0"/>
              <a:t>: разрабатывают руководящую идею (замысел), теоретическое построение системы управления охраны труда в организации;</a:t>
            </a:r>
          </a:p>
          <a:p>
            <a:pPr algn="just"/>
            <a:r>
              <a:rPr lang="ru-RU" b="1" dirty="0" smtClean="0"/>
              <a:t>организация</a:t>
            </a:r>
            <a:r>
              <a:rPr lang="ru-RU" dirty="0" smtClean="0"/>
              <a:t>: </a:t>
            </a:r>
            <a:r>
              <a:rPr lang="ru-RU" dirty="0"/>
              <a:t>организация работ по созданию, применению и обеспечению функционирования системы управления охраной труда;</a:t>
            </a:r>
          </a:p>
          <a:p>
            <a:pPr algn="just"/>
            <a:r>
              <a:rPr lang="ru-RU" b="1" dirty="0" smtClean="0"/>
              <a:t>планирование </a:t>
            </a:r>
            <a:r>
              <a:rPr lang="ru-RU" b="1" dirty="0"/>
              <a:t>и </a:t>
            </a:r>
            <a:r>
              <a:rPr lang="ru-RU" b="1" dirty="0" smtClean="0"/>
              <a:t>применение</a:t>
            </a:r>
            <a:r>
              <a:rPr lang="ru-RU" dirty="0" smtClean="0"/>
              <a:t>: </a:t>
            </a:r>
            <a:r>
              <a:rPr lang="ru-RU" dirty="0"/>
              <a:t>разрабатывают цели и процессы, необходимые для достижения результатов, в соответствии с концепцией (политикой) охраны труда организации, а также внедряют процессы обеспечения охраны труда;</a:t>
            </a:r>
          </a:p>
          <a:p>
            <a:pPr algn="just"/>
            <a:r>
              <a:rPr lang="ru-RU" b="1" dirty="0" smtClean="0"/>
              <a:t> оценка </a:t>
            </a:r>
            <a:r>
              <a:rPr lang="ru-RU" b="1" dirty="0"/>
              <a:t>(контроль</a:t>
            </a:r>
            <a:r>
              <a:rPr lang="ru-RU" b="1" dirty="0" smtClean="0"/>
              <a:t>)</a:t>
            </a:r>
            <a:r>
              <a:rPr lang="ru-RU" dirty="0" smtClean="0"/>
              <a:t>: </a:t>
            </a:r>
            <a:r>
              <a:rPr lang="ru-RU" dirty="0"/>
              <a:t>осуществляют проверку процессов обеспечения охраны труда, при которой процессы контролируют и измеряют, а также анализируют на соответствие концепции (политики) охраны труда, целевым и плановым показателям, законодательным и прочим требованиям. Результаты анализа докладывают;</a:t>
            </a:r>
          </a:p>
          <a:p>
            <a:pPr algn="just"/>
            <a:r>
              <a:rPr lang="ru-RU" b="1" dirty="0" smtClean="0"/>
              <a:t>действия </a:t>
            </a:r>
            <a:r>
              <a:rPr lang="ru-RU" b="1" dirty="0"/>
              <a:t>по </a:t>
            </a:r>
            <a:r>
              <a:rPr lang="ru-RU" b="1" dirty="0" smtClean="0"/>
              <a:t>совершенствованию: </a:t>
            </a:r>
            <a:r>
              <a:rPr lang="ru-RU" dirty="0"/>
              <a:t>рассматривают результаты анализа руководством, принимают решения по улучшению результативности системы управления охраной труда и осуществляют ее постоянное совершенствование.</a:t>
            </a:r>
          </a:p>
          <a:p>
            <a:pPr marL="6858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56176" y="4005064"/>
            <a:ext cx="2228588" cy="219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793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936104"/>
          </a:xfrm>
        </p:spPr>
        <p:txBody>
          <a:bodyPr>
            <a:normAutofit fontScale="90000"/>
          </a:bodyPr>
          <a:lstStyle/>
          <a:p>
            <a:r>
              <a:rPr lang="ru-RU" dirty="0"/>
              <a:t>Принцип непрерывного совершенствования СУОТ</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411760" y="1916832"/>
            <a:ext cx="4414961" cy="441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517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1862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3917</TotalTime>
  <Words>4301</Words>
  <Application>Microsoft Office PowerPoint</Application>
  <PresentationFormat>Экран (4:3)</PresentationFormat>
  <Paragraphs>438</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Остин</vt:lpstr>
      <vt:lpstr>Система управления охраной труда </vt:lpstr>
      <vt:lpstr>Слайд 2</vt:lpstr>
      <vt:lpstr>За основу разрабатываемых и внедряемых сегодня систем управления охраной труда чаще всего принимается:</vt:lpstr>
      <vt:lpstr>Основа СУОТ</vt:lpstr>
      <vt:lpstr>Слайд 5</vt:lpstr>
      <vt:lpstr>При создании и обеспечении функционирования СУОТ рекомендуется руководствоваться</vt:lpstr>
      <vt:lpstr>Основа СУОТ - принцип последовательного выполнения функций управления</vt:lpstr>
      <vt:lpstr>Принцип непрерывного совершенствования СУОТ</vt:lpstr>
      <vt:lpstr>Слайд 9</vt:lpstr>
      <vt:lpstr>1 марта 2022 года вступило в силу  Примерное положение о СУОТ </vt:lpstr>
      <vt:lpstr>     Основные элементы СУОТ</vt:lpstr>
      <vt:lpstr>Структура Примерного положения</vt:lpstr>
      <vt:lpstr>Системный подход</vt:lpstr>
      <vt:lpstr>Разработка и внедрение СУОТ</vt:lpstr>
      <vt:lpstr> Политика  (стратегия)  охраны труда</vt:lpstr>
      <vt:lpstr>Работодателю рекомендуется обеспечивать:</vt:lpstr>
      <vt:lpstr>Планирование</vt:lpstr>
      <vt:lpstr>Формулировка  целей СУОТ  </vt:lpstr>
      <vt:lpstr>        Цель — это желаемая позиция в будущем, которой пытается достичь организация</vt:lpstr>
      <vt:lpstr>SMART-подход </vt:lpstr>
      <vt:lpstr>Примеры целей  </vt:lpstr>
      <vt:lpstr>Схема построения «Дерева целей»</vt:lpstr>
      <vt:lpstr>Обеспечение функционирования СУОТ</vt:lpstr>
      <vt:lpstr> Информирование работников в рамках СУОТ</vt:lpstr>
      <vt:lpstr>Информирование может осуществляться в форме:</vt:lpstr>
      <vt:lpstr>Функционирование</vt:lpstr>
      <vt:lpstr>Функционирование</vt:lpstr>
      <vt:lpstr>Оценка результатов деятельности</vt:lpstr>
      <vt:lpstr>Работодателю рекомендуется </vt:lpstr>
      <vt:lpstr>Виды контроля функционирования СУОТ</vt:lpstr>
      <vt:lpstr>Работодателю рекомендуется оценивать следующие показатели:</vt:lpstr>
      <vt:lpstr>Примерный перечень показателей контроля функционирования СУОТ</vt:lpstr>
      <vt:lpstr>Улучшение функционирования СУОТ</vt:lpstr>
      <vt:lpstr>Процедуры, направленные на достижение целей работодателя в области охраны труда   </vt:lpstr>
      <vt:lpstr>Процедура подготовки работников по охране труда</vt:lpstr>
      <vt:lpstr>Процедура подготовки  работников по охране труда</vt:lpstr>
      <vt:lpstr>Процедура организации и проведения оценки условий труда</vt:lpstr>
      <vt:lpstr>Процедура управления профессиональными рисками </vt:lpstr>
      <vt:lpstr>Процесс управления профессиональными рисками</vt:lpstr>
      <vt:lpstr>Идентификация опасностей</vt:lpstr>
      <vt:lpstr>Приложение 1. Примерный перечень опасностей и мер по управлению ими в рамках СУОТ</vt:lpstr>
      <vt:lpstr>5-шаговая методика оценки профессиональных  рисков</vt:lpstr>
      <vt:lpstr>Идентификация опасностей</vt:lpstr>
      <vt:lpstr>Определение опасности при проведении оценки рисков</vt:lpstr>
      <vt:lpstr>Вероятность события  и тяжесть последствий</vt:lpstr>
      <vt:lpstr>Признаки тяжести последствий</vt:lpstr>
      <vt:lpstr>Признаки вероятности события</vt:lpstr>
      <vt:lpstr>Оценка уровней профессиональных рисков</vt:lpstr>
      <vt:lpstr>Пример ведения записей по идентификации и оценке рисков</vt:lpstr>
      <vt:lpstr>Процедура управления профессиональными рисками</vt:lpstr>
      <vt:lpstr>Управление рисками </vt:lpstr>
      <vt:lpstr>Процедура управления профессиональными рисками</vt:lpstr>
      <vt:lpstr>Каталог устранения опасностей</vt:lpstr>
      <vt:lpstr>Управление документами СУОТ</vt:lpstr>
      <vt:lpstr>Управление документами СУОТ</vt:lpstr>
      <vt:lpstr>Управление документами СУОТ</vt:lpstr>
      <vt:lpstr>Управление записями СУОТ</vt:lpstr>
      <vt:lpstr>Передача и обмен информацией об охране труда</vt:lpstr>
      <vt:lpstr>Подготовленность к аварийным ситуациям</vt:lpstr>
      <vt:lpstr>Презентацию можно скачать по адресу: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управления охраной труда</dc:title>
  <dc:creator>avp</dc:creator>
  <cp:lastModifiedBy>PMF NAUKA</cp:lastModifiedBy>
  <cp:revision>196</cp:revision>
  <dcterms:created xsi:type="dcterms:W3CDTF">2016-03-14T12:57:33Z</dcterms:created>
  <dcterms:modified xsi:type="dcterms:W3CDTF">2022-03-01T12:22:51Z</dcterms:modified>
</cp:coreProperties>
</file>