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colors8.xml" ContentType="application/vnd.ms-office.chartcolor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olors6.xml" ContentType="application/vnd.ms-office.chartcolor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9.xml" ContentType="application/vnd.ms-office.chartstyle+xml"/>
  <Override PartName="/ppt/charts/style7.xml" ContentType="application/vnd.ms-office.chartstyle+xml"/>
  <Override PartName="/ppt/charts/style8.xml" ContentType="application/vnd.ms-office.chart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charts/style6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colors9.xml" ContentType="application/vnd.ms-office.chartcolorstyle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olors7.xml" ContentType="application/vnd.ms-office.chartcolor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olors5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9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Pt>
            <c:idx val="1"/>
            <c:spPr>
              <a:solidFill>
                <a:srgbClr val="0070C0"/>
              </a:solidFill>
              <a:ln>
                <a:noFill/>
              </a:ln>
              <a:effectLst/>
            </c:spPr>
          </c:dPt>
          <c:dPt>
            <c:idx val="2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3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/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Лист1!$A$2:$A$5</c:f>
              <c:strCache>
                <c:ptCount val="4"/>
                <c:pt idx="0">
                  <c:v>"5"</c:v>
                </c:pt>
                <c:pt idx="1">
                  <c:v>"4"</c:v>
                </c:pt>
                <c:pt idx="2">
                  <c:v>"3"</c:v>
                </c:pt>
                <c:pt idx="3">
                  <c:v>"2"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2">
                  <c:v>1</c:v>
                </c:pt>
                <c:pt idx="3">
                  <c:v>5</c:v>
                </c:pt>
              </c:numCache>
            </c:numRef>
          </c:val>
        </c:ser>
        <c:gapWidth val="219"/>
        <c:overlap val="-27"/>
        <c:axId val="82089472"/>
        <c:axId val="82091008"/>
      </c:barChart>
      <c:catAx>
        <c:axId val="8208947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2091008"/>
        <c:crosses val="autoZero"/>
        <c:auto val="1"/>
        <c:lblAlgn val="ctr"/>
        <c:lblOffset val="100"/>
      </c:catAx>
      <c:valAx>
        <c:axId val="8209100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2089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Pt>
            <c:idx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2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3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/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Лист1!$A$2:$A$5</c:f>
              <c:strCache>
                <c:ptCount val="4"/>
                <c:pt idx="0">
                  <c:v>"5"</c:v>
                </c:pt>
                <c:pt idx="1">
                  <c:v>"4"</c:v>
                </c:pt>
                <c:pt idx="2">
                  <c:v>"3"</c:v>
                </c:pt>
                <c:pt idx="3">
                  <c:v>"2"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8</c:v>
                </c:pt>
                <c:pt idx="2">
                  <c:v>7</c:v>
                </c:pt>
                <c:pt idx="3">
                  <c:v>4.5</c:v>
                </c:pt>
              </c:numCache>
            </c:numRef>
          </c:val>
        </c:ser>
        <c:gapWidth val="219"/>
        <c:overlap val="-27"/>
        <c:axId val="75740672"/>
        <c:axId val="75742208"/>
      </c:barChart>
      <c:catAx>
        <c:axId val="7574067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5742208"/>
        <c:crosses val="autoZero"/>
        <c:auto val="1"/>
        <c:lblAlgn val="ctr"/>
        <c:lblOffset val="100"/>
      </c:catAx>
      <c:valAx>
        <c:axId val="7574220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5740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Pt>
            <c:idx val="2"/>
            <c:spPr>
              <a:solidFill>
                <a:srgbClr val="00B050"/>
              </a:solidFill>
              <a:ln>
                <a:noFill/>
              </a:ln>
              <a:effectLst/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Лист1!$A$2:$A$5</c:f>
              <c:strCache>
                <c:ptCount val="4"/>
                <c:pt idx="0">
                  <c:v>"5"</c:v>
                </c:pt>
                <c:pt idx="1">
                  <c:v>"4"</c:v>
                </c:pt>
                <c:pt idx="2">
                  <c:v>"3"</c:v>
                </c:pt>
                <c:pt idx="3">
                  <c:v>"2"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</c:ser>
        <c:gapWidth val="219"/>
        <c:overlap val="-27"/>
        <c:axId val="75987968"/>
        <c:axId val="75993856"/>
      </c:barChart>
      <c:catAx>
        <c:axId val="7598796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5993856"/>
        <c:crosses val="autoZero"/>
        <c:auto val="1"/>
        <c:lblAlgn val="ctr"/>
        <c:lblOffset val="100"/>
      </c:catAx>
      <c:valAx>
        <c:axId val="7599385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59879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Pt>
            <c:idx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2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3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/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Лист1!$A$2:$A$5</c:f>
              <c:strCache>
                <c:ptCount val="4"/>
                <c:pt idx="0">
                  <c:v>"5"</c:v>
                </c:pt>
                <c:pt idx="1">
                  <c:v>"4"</c:v>
                </c:pt>
                <c:pt idx="2">
                  <c:v>"3"</c:v>
                </c:pt>
                <c:pt idx="3">
                  <c:v>"2"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6</c:v>
                </c:pt>
                <c:pt idx="3">
                  <c:v>4.5</c:v>
                </c:pt>
              </c:numCache>
            </c:numRef>
          </c:val>
        </c:ser>
        <c:gapWidth val="219"/>
        <c:overlap val="-27"/>
        <c:axId val="85997056"/>
        <c:axId val="85998592"/>
      </c:barChart>
      <c:catAx>
        <c:axId val="8599705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998592"/>
        <c:crosses val="autoZero"/>
        <c:auto val="1"/>
        <c:lblAlgn val="ctr"/>
        <c:lblOffset val="100"/>
      </c:catAx>
      <c:valAx>
        <c:axId val="8599859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997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Pt>
            <c:idx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2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3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/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Лист1!$A$2:$A$5</c:f>
              <c:strCache>
                <c:ptCount val="4"/>
                <c:pt idx="0">
                  <c:v>"5"</c:v>
                </c:pt>
                <c:pt idx="1">
                  <c:v>"4"</c:v>
                </c:pt>
                <c:pt idx="2">
                  <c:v>"3"</c:v>
                </c:pt>
                <c:pt idx="3">
                  <c:v>"2"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6</c:v>
                </c:pt>
                <c:pt idx="3">
                  <c:v>4.5</c:v>
                </c:pt>
              </c:numCache>
            </c:numRef>
          </c:val>
        </c:ser>
        <c:gapWidth val="219"/>
        <c:overlap val="-27"/>
        <c:axId val="86159360"/>
        <c:axId val="86160896"/>
      </c:barChart>
      <c:catAx>
        <c:axId val="8615936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6160896"/>
        <c:crosses val="autoZero"/>
        <c:auto val="1"/>
        <c:lblAlgn val="ctr"/>
        <c:lblOffset val="100"/>
      </c:catAx>
      <c:valAx>
        <c:axId val="8616089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6159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Pt>
            <c:idx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2"/>
            <c:spPr>
              <a:solidFill>
                <a:srgbClr val="00B050"/>
              </a:solidFill>
              <a:ln>
                <a:noFill/>
              </a:ln>
              <a:effectLst/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Лист1!$A$2:$A$5</c:f>
              <c:strCache>
                <c:ptCount val="4"/>
                <c:pt idx="0">
                  <c:v>"5"</c:v>
                </c:pt>
                <c:pt idx="1">
                  <c:v>"4"</c:v>
                </c:pt>
                <c:pt idx="2">
                  <c:v>"3"</c:v>
                </c:pt>
                <c:pt idx="3">
                  <c:v>"2"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gapWidth val="219"/>
        <c:overlap val="-27"/>
        <c:axId val="85358464"/>
        <c:axId val="85360000"/>
      </c:barChart>
      <c:catAx>
        <c:axId val="8535846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360000"/>
        <c:crosses val="autoZero"/>
        <c:auto val="1"/>
        <c:lblAlgn val="ctr"/>
        <c:lblOffset val="100"/>
      </c:catAx>
      <c:valAx>
        <c:axId val="85360000"/>
        <c:scaling>
          <c:orientation val="minMax"/>
          <c:max val="4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358464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Pt>
            <c:idx val="2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3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/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Лист1!$A$2:$A$5</c:f>
              <c:strCache>
                <c:ptCount val="4"/>
                <c:pt idx="0">
                  <c:v>"5"</c:v>
                </c:pt>
                <c:pt idx="1">
                  <c:v>"4"</c:v>
                </c:pt>
                <c:pt idx="2">
                  <c:v>"3"</c:v>
                </c:pt>
                <c:pt idx="3">
                  <c:v>"2"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gapWidth val="219"/>
        <c:overlap val="-27"/>
        <c:axId val="91559424"/>
        <c:axId val="91560960"/>
      </c:barChart>
      <c:catAx>
        <c:axId val="9155942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1560960"/>
        <c:crosses val="autoZero"/>
        <c:auto val="1"/>
        <c:lblAlgn val="ctr"/>
        <c:lblOffset val="100"/>
      </c:catAx>
      <c:valAx>
        <c:axId val="9156096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1559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Pt>
            <c:idx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2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3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/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Лист1!$A$2:$A$5</c:f>
              <c:strCache>
                <c:ptCount val="4"/>
                <c:pt idx="0">
                  <c:v>"5"</c:v>
                </c:pt>
                <c:pt idx="1">
                  <c:v>"4"</c:v>
                </c:pt>
                <c:pt idx="2">
                  <c:v>"3"</c:v>
                </c:pt>
                <c:pt idx="3">
                  <c:v>"2"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</c:numCache>
            </c:numRef>
          </c:val>
        </c:ser>
        <c:gapWidth val="219"/>
        <c:overlap val="-27"/>
        <c:axId val="92450816"/>
        <c:axId val="92452352"/>
      </c:barChart>
      <c:catAx>
        <c:axId val="9245081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2452352"/>
        <c:crosses val="autoZero"/>
        <c:auto val="1"/>
        <c:lblAlgn val="ctr"/>
        <c:lblOffset val="100"/>
      </c:catAx>
      <c:valAx>
        <c:axId val="9245235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2450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spPr>
              <a:solidFill>
                <a:schemeClr val="accent3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spPr>
              <a:solidFill>
                <a:srgbClr val="7030A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spPr>
              <a:solidFill>
                <a:srgbClr val="CC0099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6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7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Бурашевская</c:v>
                </c:pt>
                <c:pt idx="1">
                  <c:v>Верхневолжская</c:v>
                </c:pt>
                <c:pt idx="2">
                  <c:v>Езвинская</c:v>
                </c:pt>
                <c:pt idx="3">
                  <c:v>Квакшинская</c:v>
                </c:pt>
                <c:pt idx="4">
                  <c:v>Пушкинская</c:v>
                </c:pt>
                <c:pt idx="5">
                  <c:v>Тургиновская</c:v>
                </c:pt>
                <c:pt idx="6">
                  <c:v>Щербининская</c:v>
                </c:pt>
                <c:pt idx="7">
                  <c:v>Эммаусская</c:v>
                </c:pt>
              </c:strCache>
            </c:strRef>
          </c:cat>
          <c:val>
            <c:numRef>
              <c:f>Лист1!$B$2:$B$9</c:f>
              <c:numCache>
                <c:formatCode>0%</c:formatCode>
                <c:ptCount val="8"/>
                <c:pt idx="0">
                  <c:v>0.6000000000000002</c:v>
                </c:pt>
                <c:pt idx="1">
                  <c:v>0.53</c:v>
                </c:pt>
                <c:pt idx="2">
                  <c:v>0.33000000000000013</c:v>
                </c:pt>
                <c:pt idx="3">
                  <c:v>0.38000000000000012</c:v>
                </c:pt>
                <c:pt idx="4">
                  <c:v>0.27</c:v>
                </c:pt>
                <c:pt idx="5">
                  <c:v>0.67000000000000026</c:v>
                </c:pt>
                <c:pt idx="6">
                  <c:v>9.0000000000000024E-2</c:v>
                </c:pt>
                <c:pt idx="7">
                  <c:v>0.3000000000000001</c:v>
                </c:pt>
              </c:numCache>
            </c:numRef>
          </c:val>
        </c:ser>
        <c:gapWidth val="100"/>
        <c:overlap val="-24"/>
        <c:axId val="92364800"/>
        <c:axId val="92366336"/>
      </c:barChart>
      <c:catAx>
        <c:axId val="9236480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2366336"/>
        <c:crosses val="autoZero"/>
        <c:auto val="1"/>
        <c:lblAlgn val="ctr"/>
        <c:lblOffset val="100"/>
      </c:catAx>
      <c:valAx>
        <c:axId val="92366336"/>
        <c:scaling>
          <c:orientation val="minMax"/>
          <c:max val="1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2364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438CC-307C-46A1-85A5-B7024B1478F2}" type="datetimeFigureOut">
              <a:rPr lang="ru-RU"/>
              <a:pPr>
                <a:defRPr/>
              </a:pPr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1607-7AE1-4FEA-A144-C6C0E30128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54391-2051-4387-BD49-8EF5EE7912DF}" type="datetimeFigureOut">
              <a:rPr lang="ru-RU"/>
              <a:pPr>
                <a:defRPr/>
              </a:pPr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2FE0A-1218-440B-99A8-74113FA81E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9AEF2-070A-4487-A19D-6CA55AA12ECD}" type="datetimeFigureOut">
              <a:rPr lang="ru-RU"/>
              <a:pPr>
                <a:defRPr/>
              </a:pPr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5D554-029C-4F80-85E0-C6B529D08B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635FF-A152-49A2-8D9E-57AD294EBC6E}" type="datetimeFigureOut">
              <a:rPr lang="ru-RU"/>
              <a:pPr>
                <a:defRPr/>
              </a:pPr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6E98F-97A1-44F1-8EA1-168155E02D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AF82C-019F-4CDC-9985-ED837CEB600E}" type="datetimeFigureOut">
              <a:rPr lang="ru-RU"/>
              <a:pPr>
                <a:defRPr/>
              </a:pPr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CE482-2DE6-427C-A3BD-65AC5ED857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A2382-16FE-4C35-8BD2-E15E988B9E44}" type="datetimeFigureOut">
              <a:rPr lang="ru-RU"/>
              <a:pPr>
                <a:defRPr/>
              </a:pPr>
              <a:t>18.01.2017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20A65-642A-4CBC-8D05-E67EEAEDE4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636FD-42D5-4E7A-942C-E4EFDAB223B7}" type="datetimeFigureOut">
              <a:rPr lang="ru-RU"/>
              <a:pPr>
                <a:defRPr/>
              </a:pPr>
              <a:t>18.01.2017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C0E86-7802-445D-A1BE-8783CDEB67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41C4D-1A74-4EC0-9CB9-6A5A4488B10E}" type="datetimeFigureOut">
              <a:rPr lang="ru-RU"/>
              <a:pPr>
                <a:defRPr/>
              </a:pPr>
              <a:t>18.01.2017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56F7F-3D6B-41D3-811B-1E60309257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D177B-C241-4C47-97C3-C833E04F0B71}" type="datetimeFigureOut">
              <a:rPr lang="ru-RU"/>
              <a:pPr>
                <a:defRPr/>
              </a:pPr>
              <a:t>18.01.2017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F1ABC-9AA9-4792-A839-F0320F625E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561D1-2CB6-4C6C-B008-99FB7037D1BA}" type="datetimeFigureOut">
              <a:rPr lang="ru-RU"/>
              <a:pPr>
                <a:defRPr/>
              </a:pPr>
              <a:t>18.01.2017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C8B00-41BA-438E-9F27-125E209736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B9CD3-BB46-4CB1-A44E-BB90B1080CEC}" type="datetimeFigureOut">
              <a:rPr lang="ru-RU"/>
              <a:pPr>
                <a:defRPr/>
              </a:pPr>
              <a:t>18.01.2017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5072B-A81B-427F-B247-ED5B11F96A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681471-28F9-45D0-82FC-6B936F08FC7C}" type="datetimeFigureOut">
              <a:rPr lang="ru-RU"/>
              <a:pPr>
                <a:defRPr/>
              </a:pPr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2F55955-3990-4704-BFA4-0F9D3BED1B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27376" y="260648"/>
            <a:ext cx="561662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Анализ мониторинга по геометрии,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8 класс</a:t>
            </a:r>
            <a:endParaRPr lang="ru-RU" sz="6000" b="1" dirty="0">
              <a:ln w="24500" cmpd="dbl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3928" y="4293096"/>
            <a:ext cx="5220072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Эммаусский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образовательный округ, декабрь, 2016 г.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Виноградова Е.Н., заместитель директора по НМР МОУ «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Эмаусская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СОШ»</a:t>
            </a:r>
            <a:endParaRPr lang="ru-RU" sz="2000" b="1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14313" y="142875"/>
            <a:ext cx="8929687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41272" y="338726"/>
            <a:ext cx="4631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n/>
                <a:solidFill>
                  <a:schemeClr val="accent4"/>
                </a:solidFill>
              </a:rPr>
              <a:t>МОУ «Эммаусская СОШ»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87624" y="1057797"/>
            <a:ext cx="7492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Выполняли работу – 20 из 23                     КЗ – 30%</a:t>
            </a:r>
            <a:endParaRPr lang="ru-RU" sz="240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867558589"/>
              </p:ext>
            </p:extLst>
          </p:nvPr>
        </p:nvGraphicFramePr>
        <p:xfrm>
          <a:off x="577246" y="1782672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78098"/>
          </a:xfrm>
        </p:spPr>
        <p:txBody>
          <a:bodyPr/>
          <a:lstStyle/>
          <a:p>
            <a:r>
              <a:rPr lang="ru-RU" dirty="0" smtClean="0"/>
              <a:t>Качество знаний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516605548"/>
              </p:ext>
            </p:extLst>
          </p:nvPr>
        </p:nvGraphicFramePr>
        <p:xfrm>
          <a:off x="323528" y="620688"/>
          <a:ext cx="8496944" cy="6120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2092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6" name="Группа 12"/>
          <p:cNvGrpSpPr>
            <a:grpSpLocks/>
          </p:cNvGrpSpPr>
          <p:nvPr/>
        </p:nvGrpSpPr>
        <p:grpSpPr bwMode="auto">
          <a:xfrm>
            <a:off x="811213" y="1285875"/>
            <a:ext cx="7577210" cy="2195096"/>
            <a:chOff x="810853" y="1285860"/>
            <a:chExt cx="7577737" cy="2194679"/>
          </a:xfrm>
        </p:grpSpPr>
        <p:sp>
          <p:nvSpPr>
            <p:cNvPr id="5" name="TextBox 4"/>
            <p:cNvSpPr txBox="1"/>
            <p:nvPr/>
          </p:nvSpPr>
          <p:spPr>
            <a:xfrm>
              <a:off x="1571317" y="1357284"/>
              <a:ext cx="6817273" cy="21232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400" b="1" dirty="0" smtClean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Всего обучающихся в 8 классах – </a:t>
              </a:r>
              <a:r>
                <a:rPr lang="ru-RU" sz="4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120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400" b="1" dirty="0" smtClean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Выполняли работу - </a:t>
              </a:r>
              <a:r>
                <a:rPr lang="ru-RU" sz="44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101</a:t>
              </a:r>
              <a:endParaRPr lang="ru-RU" sz="4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3078" name="Picture 5" descr="C:\Documents and Settings\Admin\Рабочий стол\презентация\75b4eecffafdg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82291" y="1285860"/>
              <a:ext cx="617875" cy="642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9" name="Picture 5" descr="C:\Documents and Settings\Admin\Рабочий стол\презентация\75b4eecffafdg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82291" y="1928802"/>
              <a:ext cx="617875" cy="642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0" name="Picture 5" descr="C:\Documents and Settings\Admin\Рабочий стол\презентация\75b4eecffafdg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0853" y="2643182"/>
              <a:ext cx="617875" cy="642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83768" y="380564"/>
            <a:ext cx="4838825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800" b="1" dirty="0" smtClean="0">
                <a:ln/>
                <a:solidFill>
                  <a:schemeClr val="accent4"/>
                </a:solidFill>
              </a:rPr>
              <a:t>МОУ «</a:t>
            </a:r>
            <a:r>
              <a:rPr lang="ru-RU" sz="2800" b="1" dirty="0" err="1" smtClean="0">
                <a:ln/>
                <a:solidFill>
                  <a:schemeClr val="accent4"/>
                </a:solidFill>
              </a:rPr>
              <a:t>Бурашевская</a:t>
            </a:r>
            <a:r>
              <a:rPr lang="ru-RU" sz="2800" b="1" dirty="0" smtClean="0">
                <a:ln/>
                <a:solidFill>
                  <a:schemeClr val="accent4"/>
                </a:solidFill>
              </a:rPr>
              <a:t> СОШ»</a:t>
            </a:r>
            <a:endParaRPr lang="ru-RU" sz="2800" b="1" dirty="0">
              <a:ln/>
              <a:solidFill>
                <a:schemeClr val="accent4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51177" y="1016147"/>
            <a:ext cx="4387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Выполняли работу – 15 из 18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128267" y="1004946"/>
            <a:ext cx="1675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КЗ – 60%  </a:t>
            </a:r>
            <a:endParaRPr lang="ru-RU" sz="2400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="" xmlns:p14="http://schemas.microsoft.com/office/powerpoint/2010/main" val="342658883"/>
              </p:ext>
            </p:extLst>
          </p:nvPr>
        </p:nvGraphicFramePr>
        <p:xfrm>
          <a:off x="683568" y="184482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14313" y="142875"/>
            <a:ext cx="8929687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3728" y="312153"/>
            <a:ext cx="54544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ln/>
                <a:solidFill>
                  <a:schemeClr val="accent4"/>
                </a:solidFill>
              </a:rPr>
              <a:t>МОУ «Верхневолжская СОШ»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3180" y="1066205"/>
            <a:ext cx="7492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Выполняли работу – 19 из 22                   КЗ – 53% </a:t>
            </a:r>
            <a:endParaRPr lang="ru-RU" sz="2400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="" xmlns:p14="http://schemas.microsoft.com/office/powerpoint/2010/main" val="2758559530"/>
              </p:ext>
            </p:extLst>
          </p:nvPr>
        </p:nvGraphicFramePr>
        <p:xfrm>
          <a:off x="611560" y="193533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14313" y="142875"/>
            <a:ext cx="8929687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65457" y="338726"/>
            <a:ext cx="43330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ln/>
                <a:solidFill>
                  <a:schemeClr val="accent4"/>
                </a:solidFill>
              </a:rPr>
              <a:t>МОУ «</a:t>
            </a:r>
            <a:r>
              <a:rPr lang="ru-RU" sz="2800" b="1" dirty="0" err="1">
                <a:ln/>
                <a:solidFill>
                  <a:schemeClr val="accent4"/>
                </a:solidFill>
              </a:rPr>
              <a:t>Езвинская</a:t>
            </a:r>
            <a:r>
              <a:rPr lang="ru-RU" sz="2800" b="1" dirty="0">
                <a:ln/>
                <a:solidFill>
                  <a:schemeClr val="accent4"/>
                </a:solidFill>
              </a:rPr>
              <a:t> СОШ»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99592" y="1057797"/>
            <a:ext cx="72340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Выполняли работу – 6 из 6                      КЗ – 33%</a:t>
            </a:r>
            <a:endParaRPr lang="ru-RU" sz="240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3836227595"/>
              </p:ext>
            </p:extLst>
          </p:nvPr>
        </p:nvGraphicFramePr>
        <p:xfrm>
          <a:off x="702503" y="179959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14313" y="142875"/>
            <a:ext cx="8929687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3524" y="388219"/>
            <a:ext cx="48108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ln/>
                <a:solidFill>
                  <a:schemeClr val="accent4"/>
                </a:solidFill>
              </a:rPr>
              <a:t>МОУ «</a:t>
            </a:r>
            <a:r>
              <a:rPr lang="ru-RU" sz="2800" b="1" dirty="0" err="1">
                <a:ln/>
                <a:solidFill>
                  <a:schemeClr val="accent4"/>
                </a:solidFill>
              </a:rPr>
              <a:t>Квакшинская</a:t>
            </a:r>
            <a:r>
              <a:rPr lang="ru-RU" sz="2800" b="1" dirty="0">
                <a:ln/>
                <a:solidFill>
                  <a:schemeClr val="accent4"/>
                </a:solidFill>
              </a:rPr>
              <a:t> СОШ»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4242" y="1228110"/>
            <a:ext cx="7492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Выполняли работу – 13 из 15                     КЗ – 38%</a:t>
            </a:r>
            <a:endParaRPr lang="ru-RU" sz="240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301746446"/>
              </p:ext>
            </p:extLst>
          </p:nvPr>
        </p:nvGraphicFramePr>
        <p:xfrm>
          <a:off x="539552" y="2029207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14313" y="142875"/>
            <a:ext cx="8929687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752" y="365997"/>
            <a:ext cx="46328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ln/>
                <a:solidFill>
                  <a:schemeClr val="accent4"/>
                </a:solidFill>
              </a:rPr>
              <a:t>МОУ «Пушкинская СОШ»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27584" y="1152932"/>
            <a:ext cx="7894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Выполняли работу – 11 из 12                          КЗ – 27%</a:t>
            </a:r>
            <a:endParaRPr lang="ru-RU" sz="240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282885742"/>
              </p:ext>
            </p:extLst>
          </p:nvPr>
        </p:nvGraphicFramePr>
        <p:xfrm>
          <a:off x="539552" y="178633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14313" y="142875"/>
            <a:ext cx="8929687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79712" y="432126"/>
            <a:ext cx="48972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ln/>
                <a:solidFill>
                  <a:schemeClr val="accent4"/>
                </a:solidFill>
              </a:rPr>
              <a:t>МОУ «</a:t>
            </a:r>
            <a:r>
              <a:rPr lang="ru-RU" sz="2800" b="1" dirty="0" err="1">
                <a:ln/>
                <a:solidFill>
                  <a:schemeClr val="accent4"/>
                </a:solidFill>
              </a:rPr>
              <a:t>Тургиновская</a:t>
            </a:r>
            <a:r>
              <a:rPr lang="ru-RU" sz="2800" b="1" dirty="0">
                <a:ln/>
                <a:solidFill>
                  <a:schemeClr val="accent4"/>
                </a:solidFill>
              </a:rPr>
              <a:t> СОШ»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99592" y="1053467"/>
            <a:ext cx="6979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Выполняли работу – 6 из 9                   КЗ – 67%</a:t>
            </a:r>
            <a:endParaRPr lang="ru-RU" sz="240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4191243905"/>
              </p:ext>
            </p:extLst>
          </p:nvPr>
        </p:nvGraphicFramePr>
        <p:xfrm>
          <a:off x="683568" y="1790671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972616" y="1248033"/>
            <a:ext cx="8929687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3728" y="301620"/>
            <a:ext cx="51675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ln/>
                <a:solidFill>
                  <a:schemeClr val="accent4"/>
                </a:solidFill>
              </a:rPr>
              <a:t>МОУ «</a:t>
            </a:r>
            <a:r>
              <a:rPr lang="ru-RU" sz="2800" b="1" dirty="0" err="1">
                <a:ln/>
                <a:solidFill>
                  <a:schemeClr val="accent4"/>
                </a:solidFill>
              </a:rPr>
              <a:t>Щербининская</a:t>
            </a:r>
            <a:r>
              <a:rPr lang="ru-RU" sz="2800" b="1" dirty="0">
                <a:ln/>
                <a:solidFill>
                  <a:schemeClr val="accent4"/>
                </a:solidFill>
              </a:rPr>
              <a:t> ООШ»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57531" y="1063367"/>
            <a:ext cx="6957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Выполняли работу – 11 из 15                 КЗ – 9%</a:t>
            </a:r>
            <a:endParaRPr lang="ru-RU" sz="240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2421984494"/>
              </p:ext>
            </p:extLst>
          </p:nvPr>
        </p:nvGraphicFramePr>
        <p:xfrm>
          <a:off x="444227" y="1763559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161</Words>
  <Application>Microsoft Office PowerPoint</Application>
  <PresentationFormat>Экран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Качество знаний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школа</cp:lastModifiedBy>
  <cp:revision>46</cp:revision>
  <dcterms:modified xsi:type="dcterms:W3CDTF">2017-01-18T12:33:11Z</dcterms:modified>
</cp:coreProperties>
</file>