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258" r:id="rId4"/>
    <p:sldId id="311" r:id="rId5"/>
    <p:sldId id="281" r:id="rId6"/>
    <p:sldId id="276" r:id="rId7"/>
    <p:sldId id="264" r:id="rId8"/>
    <p:sldId id="266" r:id="rId9"/>
    <p:sldId id="268" r:id="rId10"/>
    <p:sldId id="313" r:id="rId11"/>
    <p:sldId id="271" r:id="rId12"/>
    <p:sldId id="274" r:id="rId13"/>
    <p:sldId id="277" r:id="rId14"/>
    <p:sldId id="275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95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0D25-B024-4E61-B8CF-531F2BB250B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FE8A-0315-4364-B3FB-7238BEDE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ИЦШ\Рабочий стол\Семинар Пушк\папк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496944" cy="6408712"/>
          </a:xfrm>
          <a:prstGeom prst="rect">
            <a:avLst/>
          </a:prstGeom>
          <a:noFill/>
        </p:spPr>
      </p:pic>
      <p:pic>
        <p:nvPicPr>
          <p:cNvPr id="6" name="Picture 1" descr="D:\Documents and Settings\ИЦШ\Рабочий стол\Семинар Пушк\DSC0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852936"/>
            <a:ext cx="3816424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4288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4149080"/>
            <a:ext cx="1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5373216"/>
            <a:ext cx="518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 педагог-библиотекарь</a:t>
            </a:r>
          </a:p>
          <a:p>
            <a:pPr algn="ctr"/>
            <a:r>
              <a:rPr lang="ru-RU" dirty="0" smtClean="0"/>
              <a:t>МОУ «</a:t>
            </a:r>
            <a:r>
              <a:rPr lang="ru-RU" dirty="0" err="1" smtClean="0"/>
              <a:t>Эммаусская</a:t>
            </a:r>
            <a:r>
              <a:rPr lang="ru-RU" dirty="0" smtClean="0"/>
              <a:t> СОШ» Шабанова Ж.В.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836712"/>
            <a:ext cx="46805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548680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ПРИОБЩЕНИЕ  ДЕТЕЙ И ПОДРОСТКОВ К  ЧТЕНИЮ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ИЦШ\Рабочий стол\Семинар Пушк\2012-12-11-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680520" cy="2880320"/>
          </a:xfrm>
          <a:prstGeom prst="rect">
            <a:avLst/>
          </a:prstGeom>
          <a:noFill/>
        </p:spPr>
      </p:pic>
      <p:pic>
        <p:nvPicPr>
          <p:cNvPr id="1027" name="Picture 3" descr="D:\Documents and Settings\ИЦШ\Рабочий стол\Семинар Пушк\фото\Изображение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446449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404664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виде познавательного часа во всех классах начальной школы МОУ «</a:t>
            </a:r>
            <a:r>
              <a:rPr lang="ru-RU" dirty="0" err="1" smtClean="0"/>
              <a:t>Эммаусская</a:t>
            </a:r>
            <a:r>
              <a:rPr lang="ru-RU" dirty="0" smtClean="0"/>
              <a:t> СОШ» с ребятами проводились уроки знакомства с библиотеками мира, с историей появления книги.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конце уроков проводились викторины, ребята рассказывали то, о чём узнали на уроке, дополняли своими рассказами.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5327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67544" y="1340768"/>
            <a:ext cx="8424936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Tx/>
              <a:buChar char="•"/>
            </a:pPr>
            <a:r>
              <a:rPr lang="ru-RU" sz="2000" b="1" dirty="0"/>
              <a:t>беседа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библиографический обзор литературы 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библиографический список литературы, указатель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игра</a:t>
            </a:r>
            <a:r>
              <a:rPr lang="ru-RU" sz="2000" b="1" dirty="0"/>
              <a:t>, конкурс, </a:t>
            </a:r>
            <a:r>
              <a:rPr lang="ru-RU" sz="2000" b="1" dirty="0" smtClean="0"/>
              <a:t>викторина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информационный стенд, плакат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книжная выставка, стол просмотра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презентация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тематическая неделя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тематическое и персональное чтения</a:t>
            </a:r>
          </a:p>
          <a:p>
            <a:pPr marL="274638" indent="-274638">
              <a:buFontTx/>
              <a:buChar char="•"/>
            </a:pPr>
            <a:r>
              <a:rPr lang="ru-RU" sz="2000" b="1" dirty="0" smtClean="0"/>
              <a:t>библиотечные уроки</a:t>
            </a:r>
          </a:p>
          <a:p>
            <a:pPr marL="274638" indent="-274638"/>
            <a:endParaRPr lang="ru-RU" sz="2400" b="1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95536" y="54868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Общими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ВСЕХ ГРУПП ПОЛЬЗОВАТЕЛЕЙ</a:t>
            </a:r>
            <a:r>
              <a:rPr lang="ru-RU" sz="2400" b="1" dirty="0"/>
              <a:t>, независимо от возраста являются:</a:t>
            </a:r>
          </a:p>
        </p:txBody>
      </p:sp>
      <p:pic>
        <p:nvPicPr>
          <p:cNvPr id="1026" name="Picture 2" descr="D:\Documents and Settings\ИЦШ\Рабочий стол\Семинар Пушк\Новая папка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3348880" cy="2232248"/>
          </a:xfrm>
          <a:prstGeom prst="rect">
            <a:avLst/>
          </a:prstGeom>
          <a:noFill/>
        </p:spPr>
      </p:pic>
      <p:pic>
        <p:nvPicPr>
          <p:cNvPr id="12289" name="Picture 1" descr="D:\Documents and Settings\ИЦШ\Рабочий стол\Семинар Пушк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437112"/>
            <a:ext cx="3384376" cy="2232248"/>
          </a:xfrm>
          <a:prstGeom prst="rect">
            <a:avLst/>
          </a:prstGeom>
          <a:noFill/>
        </p:spPr>
      </p:pic>
      <p:pic>
        <p:nvPicPr>
          <p:cNvPr id="2" name="Picture 2" descr="D:\Documents and Settings\ИЦШ\Рабочий стол\Семинар Пушк\Изображение 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76872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5327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07504" y="692696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/>
              <a:t>Инновационные формы работы: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7544" y="2492896"/>
            <a:ext cx="50405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ü"/>
            </a:pPr>
            <a:endParaRPr lang="ru-RU" sz="2000" b="1" dirty="0" smtClean="0"/>
          </a:p>
          <a:p>
            <a:pPr marL="274638" indent="-274638"/>
            <a:endParaRPr lang="ru-RU" sz="2000" b="1" dirty="0"/>
          </a:p>
        </p:txBody>
      </p:sp>
      <p:pic>
        <p:nvPicPr>
          <p:cNvPr id="2051" name="Picture 3" descr="D:\Documents and Settings\ИЦШ\Рабочий стол\Семинар Пушк\Новая папка\DSCF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528392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1412776"/>
            <a:ext cx="8211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ним относятся: работа с фондом </a:t>
            </a:r>
            <a:r>
              <a:rPr lang="ru-RU" dirty="0" err="1" smtClean="0"/>
              <a:t>медиатеки</a:t>
            </a:r>
            <a:r>
              <a:rPr lang="ru-RU" dirty="0" smtClean="0"/>
              <a:t>, работа над созданием презентаций, посвящённых писателям, их книгам.</a:t>
            </a:r>
          </a:p>
          <a:p>
            <a:pPr algn="ctr"/>
            <a:r>
              <a:rPr lang="ru-RU" dirty="0" smtClean="0"/>
              <a:t>Библиотечные уроки почти все проводятся в сопровождении не только книжных выставок, но и  демонстрацией презентаций, либо показом фильмов, мультфильмов по произведениям изучаемого автора, после чего ребята с удовольствием разбирают книги в библиотеке.</a:t>
            </a:r>
            <a:endParaRPr lang="ru-RU" dirty="0"/>
          </a:p>
        </p:txBody>
      </p:sp>
      <p:pic>
        <p:nvPicPr>
          <p:cNvPr id="11265" name="Picture 1" descr="D:\Documents and Settings\ИЦШ\Рабочий стол\Семинар Пушк\Михалков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744416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ФОРМЫ старые – ПОДХОДЫ новые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435280" cy="468052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100" b="1" dirty="0" smtClean="0"/>
              <a:t>Сетевые технологии расширяют возможности библиографического обслуживания и представления информации читателю.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100" b="1" dirty="0" smtClean="0"/>
              <a:t>        Одним из направлений информационного обслуживания с использованием компьютерной технологии является электронный каталог нашей школьной библиотеки. Любой читатель может зайти через интернет и узнать о наличии в </a:t>
            </a:r>
            <a:r>
              <a:rPr lang="ru-RU" sz="3100" b="1" dirty="0" err="1" smtClean="0"/>
              <a:t>Эммаусской</a:t>
            </a:r>
            <a:r>
              <a:rPr lang="ru-RU" sz="3100" b="1" dirty="0" smtClean="0"/>
              <a:t> школьной библиотеке необходимой ему книги.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dirty="0" smtClean="0"/>
              <a:t>         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D:\Documents and Settings\ИЦШ\Рабочий стол\Семинар Пушк\Новая папка\IMG_1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600400" cy="2664296"/>
          </a:xfrm>
          <a:prstGeom prst="rect">
            <a:avLst/>
          </a:prstGeom>
          <a:noFill/>
        </p:spPr>
      </p:pic>
      <p:pic>
        <p:nvPicPr>
          <p:cNvPr id="3074" name="Picture 2" descr="D:\Documents and Settings\ИЦШ\Рабочий стол\Семинар Пушк\фото ИЦШ\DSCF2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5327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536" y="188640"/>
            <a:ext cx="8280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4013" algn="ctr"/>
            <a:r>
              <a:rPr lang="ru-RU" sz="2800" b="1" dirty="0"/>
              <a:t>Какую бы форму работы </a:t>
            </a:r>
            <a:r>
              <a:rPr lang="ru-RU" sz="2800" b="1" dirty="0" smtClean="0"/>
              <a:t>мы </a:t>
            </a:r>
            <a:r>
              <a:rPr lang="ru-RU" sz="2800" b="1" dirty="0"/>
              <a:t>не избрали, одним из обязательных условий ее организации и проведения </a:t>
            </a:r>
            <a:r>
              <a:rPr lang="ru-RU" sz="2800" b="1" dirty="0" smtClean="0"/>
              <a:t> является </a:t>
            </a:r>
            <a:r>
              <a:rPr lang="ru-RU" sz="2800" b="1" dirty="0"/>
              <a:t>реклама книги и чтения. </a:t>
            </a:r>
          </a:p>
        </p:txBody>
      </p:sp>
      <p:pic>
        <p:nvPicPr>
          <p:cNvPr id="7169" name="Picture 1" descr="C:\Users\B1\Desktop\библ\материалы по планированию\неделя детской книги 2014\кн неделя 2014\DSCN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45599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MCj040618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413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2" descr="DSC024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2132856"/>
            <a:ext cx="2278062" cy="175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Image1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 r="37486"/>
          <a:stretch>
            <a:fillRect/>
          </a:stretch>
        </p:blipFill>
        <p:spPr bwMode="auto">
          <a:xfrm>
            <a:off x="179512" y="1844824"/>
            <a:ext cx="1800225" cy="21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632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53136"/>
            <a:ext cx="293881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cuments and Settings\ИЦШ\Рабочий стол\Семинар Пушк\папк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836712"/>
            <a:ext cx="6732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 </a:t>
            </a:r>
          </a:p>
          <a:p>
            <a:pPr algn="ctr"/>
            <a:r>
              <a:rPr lang="ru-RU" sz="4400" b="1" dirty="0" smtClean="0"/>
              <a:t>Всем творческих успехов!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ИЦШ\Рабочий стол\Семинар Пушк\папка\shablon-knigi-prevyu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3" y="0"/>
            <a:ext cx="8712967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204864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«Чтение  - это окошко, через которое дети </a:t>
            </a:r>
            <a:r>
              <a:rPr lang="ru-RU" sz="2800" smtClean="0"/>
              <a:t>познают мир и  самих </a:t>
            </a:r>
            <a:r>
              <a:rPr lang="ru-RU" sz="2800" dirty="0" smtClean="0"/>
              <a:t>себя!» </a:t>
            </a:r>
          </a:p>
          <a:p>
            <a:r>
              <a:rPr lang="ru-RU" dirty="0" smtClean="0"/>
              <a:t>                                                 </a:t>
            </a:r>
            <a:r>
              <a:rPr lang="ru-RU" b="1" dirty="0" smtClean="0"/>
              <a:t>В.Сухомлинский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Почему необходимо приобщение к чтению?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indent="441325">
              <a:buNone/>
            </a:pPr>
            <a:endParaRPr lang="ru-RU" sz="2000" b="1" i="1" dirty="0" smtClean="0"/>
          </a:p>
          <a:p>
            <a:pPr marL="441325" indent="-441325" algn="ctr">
              <a:buNone/>
              <a:tabLst>
                <a:tab pos="457200" algn="l"/>
              </a:tabLst>
            </a:pPr>
            <a:r>
              <a:rPr lang="ru-RU" b="1" dirty="0" smtClean="0"/>
              <a:t>       Чтение имеет огромное социальное значение: </a:t>
            </a:r>
          </a:p>
          <a:p>
            <a:pPr marL="441325" indent="-441325" algn="ctr">
              <a:buNone/>
              <a:tabLst>
                <a:tab pos="457200" algn="l"/>
              </a:tabLst>
            </a:pPr>
            <a:r>
              <a:rPr lang="ru-RU" b="1" dirty="0" smtClean="0"/>
              <a:t>     - обеспечивает равенство жизненного старта для девочек и мальчиков, бедных и богатых, здоровых и больных;</a:t>
            </a:r>
          </a:p>
          <a:p>
            <a:pPr marL="441325" indent="-441325" algn="ctr">
              <a:buNone/>
              <a:tabLst>
                <a:tab pos="457200" algn="l"/>
              </a:tabLst>
            </a:pPr>
            <a:r>
              <a:rPr lang="ru-RU" b="1" dirty="0" smtClean="0"/>
              <a:t>     -развивает интеллект, восприятие, память и воображение;</a:t>
            </a:r>
          </a:p>
          <a:p>
            <a:pPr marL="441325" indent="-441325" algn="ctr">
              <a:buNone/>
              <a:tabLst>
                <a:tab pos="457200" algn="l"/>
              </a:tabLst>
            </a:pPr>
            <a:r>
              <a:rPr lang="ru-RU" b="1" dirty="0" smtClean="0"/>
              <a:t>     -обогащает внутренний мир. </a:t>
            </a:r>
          </a:p>
          <a:p>
            <a:endParaRPr lang="ru-RU" dirty="0"/>
          </a:p>
        </p:txBody>
      </p:sp>
      <p:pic>
        <p:nvPicPr>
          <p:cNvPr id="18433" name="Picture 1" descr="D:\Documents and Settings\ИЦШ\Рабочий стол\Семинар Пушк\IMG_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410445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ИЦШ\Рабочий стол\Семинар Пушк\папка\0008-008-Novaja-missija-shkolnoj-biblioteki-podgotovka-podrastajuschego-poko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Новые информационные технологии сегодня стремительно вошли в библиотечную деятельность, сделали библиотеки более привлекательными для так называемого «цифрового» поколения, вывели библиотечную деятельность на иной, более продуктивный, чем прежде уровень. Но задача библиотеки – привлечение к чтению – при этом не изменилась, а лишь приобрела новую глубину и содержание, получила новый потенциал.</a:t>
            </a:r>
          </a:p>
          <a:p>
            <a:pPr>
              <a:buNone/>
            </a:pPr>
            <a:r>
              <a:rPr lang="ru-RU" b="1" dirty="0" smtClean="0"/>
              <a:t>      Сегодня проблемы чтения в России выходят на первый план как проблемы государственного значения.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323528"/>
            <a:ext cx="8229600" cy="67547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«Новая модель» чтения предполагает: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-наличие </a:t>
            </a:r>
            <a:r>
              <a:rPr lang="ru-RU" sz="2800" b="1" dirty="0" err="1" smtClean="0"/>
              <a:t>медиасреды</a:t>
            </a:r>
            <a:r>
              <a:rPr lang="ru-RU" sz="2800" b="1" dirty="0" smtClean="0"/>
              <a:t>;</a:t>
            </a:r>
            <a:br>
              <a:rPr lang="ru-RU" sz="2800" b="1" dirty="0" smtClean="0"/>
            </a:br>
            <a:r>
              <a:rPr lang="ru-RU" sz="2800" b="1" dirty="0" smtClean="0"/>
              <a:t>-изучение основ информационной грамотности и информационной культуры.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D:\Documents and Settings\ИЦШ\Рабочий стол\Семинар Пушк\Новая папка\DSCF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816424" cy="2736304"/>
          </a:xfrm>
          <a:prstGeom prst="rect">
            <a:avLst/>
          </a:prstGeom>
          <a:noFill/>
        </p:spPr>
      </p:pic>
      <p:pic>
        <p:nvPicPr>
          <p:cNvPr id="16386" name="Picture 2" descr="D:\Documents and Settings\ИЦШ\Рабочий стол\Семинар Пушк\IMG_1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5327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1520" y="620688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/>
              <a:t>Кто должен приобщать к чтению?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6516216" y="4725144"/>
            <a:ext cx="2089150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библиотекари</a:t>
            </a: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3059832" y="6165304"/>
            <a:ext cx="20891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родители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95536" y="4077072"/>
            <a:ext cx="20891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педагоги</a:t>
            </a:r>
          </a:p>
        </p:txBody>
      </p:sp>
      <p:pic>
        <p:nvPicPr>
          <p:cNvPr id="17" name="Picture 9" descr="C:\My Documents\1Мои рисунки\библиотека\boy,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1268760"/>
            <a:ext cx="2232248" cy="28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1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20764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B1\Desktop\Библиотекарь_Лозбич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76872"/>
            <a:ext cx="2151060" cy="224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B1\Desktop\rod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149080"/>
            <a:ext cx="1770236" cy="179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512" y="116632"/>
            <a:ext cx="8785225" cy="65517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1650" y="54868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 dirty="0" smtClean="0"/>
              <a:t>С  чего  начать  работу    </a:t>
            </a:r>
          </a:p>
          <a:p>
            <a:pPr algn="ctr"/>
            <a:r>
              <a:rPr lang="ru-RU" sz="2800" b="1" u="sng" dirty="0" smtClean="0"/>
              <a:t>по  привлечению детей  к чтению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95536" y="1804174"/>
            <a:ext cx="81371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/>
              <a:t>овладевать </a:t>
            </a:r>
            <a:r>
              <a:rPr lang="ru-RU" sz="2400" b="1" dirty="0"/>
              <a:t>психологическими навыками;</a:t>
            </a:r>
          </a:p>
          <a:p>
            <a:pPr marL="354013" indent="-354013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/>
              <a:t>строить свое общение с детьми, опираясь на эстетический и нравственный потенциал литературы и искусства;</a:t>
            </a:r>
          </a:p>
          <a:p>
            <a:pPr marL="354013" indent="-354013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/>
              <a:t>быть мудрым, терпеливым;</a:t>
            </a:r>
          </a:p>
          <a:p>
            <a:pPr marL="354013" indent="-354013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/>
              <a:t>создавать неформальную обстановку;</a:t>
            </a:r>
          </a:p>
          <a:p>
            <a:pPr marL="354013" indent="-354013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/>
              <a:t>предоставлять знания направляющего характера; </a:t>
            </a:r>
          </a:p>
          <a:p>
            <a:pPr marL="354013" indent="-354013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/>
              <a:t>организовывать выполнение творческих или игровых работ.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5327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51520" y="2348880"/>
            <a:ext cx="4824413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Tx/>
              <a:buChar char="•"/>
            </a:pPr>
            <a:r>
              <a:rPr lang="ru-RU" sz="2000" b="1" dirty="0"/>
              <a:t>обсуждение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творческий конкурс (рисунков, иллюстрированных книг, сочинений, чтецов, рукописной книги и т.п.)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викторина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турнир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КВН</a:t>
            </a:r>
          </a:p>
          <a:p>
            <a:pPr marL="274638" indent="-274638">
              <a:buFontTx/>
              <a:buChar char="•"/>
            </a:pPr>
            <a:r>
              <a:rPr lang="ru-RU" sz="2000" b="1" dirty="0"/>
              <a:t>познавательный час и др.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23528" y="908720"/>
            <a:ext cx="8351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2800" b="1" dirty="0"/>
              <a:t>При организации </a:t>
            </a:r>
            <a:r>
              <a:rPr lang="ru-RU" sz="2800" b="1" dirty="0" smtClean="0"/>
              <a:t>работы со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школьниками</a:t>
            </a:r>
            <a:r>
              <a:rPr lang="ru-RU" sz="2800" b="1" dirty="0" smtClean="0"/>
              <a:t> используются :</a:t>
            </a:r>
            <a:endParaRPr lang="ru-RU" sz="2800" b="1" dirty="0"/>
          </a:p>
        </p:txBody>
      </p:sp>
      <p:pic>
        <p:nvPicPr>
          <p:cNvPr id="2050" name="Picture 2" descr="D:\Documents and Settings\ИЦШ\Рабочий стол\Семинар Пушк\фото ИЦШ\DSCF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439248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491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Почему необходимо приобщение к чтению?</vt:lpstr>
      <vt:lpstr>Слайд 4</vt:lpstr>
      <vt:lpstr>Слайд 5</vt:lpstr>
      <vt:lpstr>«Новая модель» чтения предполагает:  -наличие медиасреды; -изучение основ информационной грамотности и информационной культуры. </vt:lpstr>
      <vt:lpstr>Слайд 7</vt:lpstr>
      <vt:lpstr>Слайд 8</vt:lpstr>
      <vt:lpstr>Слайд 9</vt:lpstr>
      <vt:lpstr>Слайд 10</vt:lpstr>
      <vt:lpstr>Слайд 11</vt:lpstr>
      <vt:lpstr>Слайд 12</vt:lpstr>
      <vt:lpstr>ФОРМЫ старые – ПОДХОДЫ новые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и методы привлечения к чтению</dc:title>
  <dc:creator>B1</dc:creator>
  <cp:lastModifiedBy>Библиотекарь</cp:lastModifiedBy>
  <cp:revision>192</cp:revision>
  <dcterms:created xsi:type="dcterms:W3CDTF">2014-12-22T06:44:17Z</dcterms:created>
  <dcterms:modified xsi:type="dcterms:W3CDTF">2017-04-27T07:14:59Z</dcterms:modified>
</cp:coreProperties>
</file>