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0000FF"/>
    <a:srgbClr val="00CC00"/>
    <a:srgbClr val="CC00CC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0933977455716599E-2"/>
                  <c:y val="-5.5454207418499789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</c:v>
                </c:pt>
              </c:strCache>
            </c:strRef>
          </c:tx>
          <c:dLbls>
            <c:dLbl>
              <c:idx val="0"/>
              <c:layout>
                <c:manualLayout>
                  <c:x val="2.0933977455716599E-2"/>
                  <c:y val="-4.6698509745737977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7375201288244784E-2"/>
                  <c:y val="-4.9616922427078762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0.47000000000000003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3.5426731078904997E-2"/>
                  <c:y val="-5.5454207418499789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hape val="box"/>
        <c:axId val="67367680"/>
        <c:axId val="67369216"/>
        <c:axId val="0"/>
      </c:bar3DChart>
      <c:catAx>
        <c:axId val="67367680"/>
        <c:scaling>
          <c:orientation val="minMax"/>
        </c:scaling>
        <c:axPos val="b"/>
        <c:numFmt formatCode="General" sourceLinked="1"/>
        <c:tickLblPos val="nextTo"/>
        <c:crossAx val="67369216"/>
        <c:crosses val="autoZero"/>
        <c:auto val="1"/>
        <c:lblAlgn val="ctr"/>
        <c:lblOffset val="100"/>
      </c:catAx>
      <c:valAx>
        <c:axId val="67369216"/>
        <c:scaling>
          <c:orientation val="minMax"/>
        </c:scaling>
        <c:axPos val="l"/>
        <c:majorGridlines/>
        <c:numFmt formatCode="0%" sourceLinked="1"/>
        <c:tickLblPos val="nextTo"/>
        <c:crossAx val="673676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посещавших ДОУ</c:v>
                </c:pt>
                <c:pt idx="1">
                  <c:v>не посещавших ДОУ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633590" y="2011566"/>
            <a:ext cx="5928189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Итоги стартового мониторинга </a:t>
            </a:r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первоклассников,</a:t>
            </a:r>
            <a:b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2016-2017 </a:t>
            </a:r>
            <a:r>
              <a:rPr lang="ru-RU" sz="4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</a:t>
            </a:r>
            <a:r>
              <a:rPr lang="ru-RU" sz="4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год</a:t>
            </a:r>
            <a:endParaRPr lang="ru-RU" sz="4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2912" y="4011629"/>
            <a:ext cx="5178175" cy="48587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Эммаусский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образовательный округ</a:t>
            </a:r>
            <a:endParaRPr lang="ru-RU" sz="28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80187" y="5191444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Виноградова Е.Н., заместитель директора по НМР МОУ «Эммаусская СОШ»</a:t>
            </a:r>
            <a:endParaRPr kumimoji="0" lang="ru-RU" sz="24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49" y="563632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Всего школ в округе - 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8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2117" y="2034283"/>
            <a:ext cx="50137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Всего первоклассников – </a:t>
            </a:r>
            <a:r>
              <a:rPr lang="ru-RU" sz="4000" b="1" dirty="0" smtClean="0">
                <a:solidFill>
                  <a:srgbClr val="C00000"/>
                </a:solidFill>
              </a:rPr>
              <a:t>185</a:t>
            </a:r>
          </a:p>
          <a:p>
            <a:pPr algn="ctr"/>
            <a:r>
              <a:rPr lang="ru-RU" sz="3200" dirty="0" smtClean="0"/>
              <a:t>В </a:t>
            </a:r>
            <a:r>
              <a:rPr lang="ru-RU" sz="3200" dirty="0" smtClean="0"/>
              <a:t>мониторинге приняло участие </a:t>
            </a:r>
            <a:r>
              <a:rPr lang="ru-RU" sz="4000" b="1" dirty="0" smtClean="0">
                <a:solidFill>
                  <a:srgbClr val="C00000"/>
                </a:solidFill>
              </a:rPr>
              <a:t>174</a:t>
            </a:r>
            <a:r>
              <a:rPr lang="ru-RU" sz="3200" dirty="0" smtClean="0"/>
              <a:t> первоклассника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216" y="365126"/>
            <a:ext cx="565913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Назначение диагностических методик: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8539" y="1825625"/>
            <a:ext cx="6133672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– </a:t>
            </a:r>
            <a:r>
              <a:rPr lang="ru-RU" sz="2400" dirty="0" smtClean="0">
                <a:solidFill>
                  <a:srgbClr val="00B050"/>
                </a:solidFill>
              </a:rPr>
              <a:t>обнаружить стартовые возможности первоклассников в </a:t>
            </a:r>
            <a:r>
              <a:rPr lang="ru-RU" sz="2400" dirty="0" err="1" smtClean="0">
                <a:solidFill>
                  <a:srgbClr val="00B050"/>
                </a:solidFill>
              </a:rPr>
              <a:t>сформированности</a:t>
            </a:r>
            <a:r>
              <a:rPr lang="ru-RU" sz="2400" dirty="0" smtClean="0">
                <a:solidFill>
                  <a:srgbClr val="00B050"/>
                </a:solidFill>
              </a:rPr>
              <a:t> предпосылок к продуктивной учебной деятельности;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– выявить индивидуальные различия между детьми.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862" y="365126"/>
            <a:ext cx="6234487" cy="1325563"/>
          </a:xfrm>
        </p:spPr>
        <p:txBody>
          <a:bodyPr/>
          <a:lstStyle/>
          <a:p>
            <a:r>
              <a:rPr lang="ru-RU" b="1" dirty="0" smtClean="0"/>
              <a:t>методики позволяют установить: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1123" y="1551398"/>
            <a:ext cx="7428215" cy="51473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владение основными компонентами деятельности (восприятием цели, планированием деятельности, выбором средств для ее достижения, выполнением деятельности в соответствии с поставленной целью, самоконтролем и в случае необходимости коррекцией сделанного); уровень ее произвольности;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– интеллектуальную готовность: элементарное владение мыслительными механизмами (анализом, синтезом, сравнением, обобщением); способность к использованию знаний и умений в новых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условиях;умение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переключаться с одного найденного решения на поиск другого;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– развитие устной речи (внешнюю характеристику, связность);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C00CC"/>
                </a:solidFill>
              </a:rPr>
              <a:t>– фонетический слух, перекодирование, графические навыки, владение </a:t>
            </a:r>
            <a:r>
              <a:rPr lang="ru-RU" dirty="0" err="1" smtClean="0">
                <a:solidFill>
                  <a:srgbClr val="CC00CC"/>
                </a:solidFill>
              </a:rPr>
              <a:t>предчисловыми</a:t>
            </a:r>
            <a:r>
              <a:rPr lang="ru-RU" dirty="0" smtClean="0">
                <a:solidFill>
                  <a:srgbClr val="CC00CC"/>
                </a:solidFill>
              </a:rPr>
              <a:t> представлениями («мало», «много», «столько же», «больше на...», «меньше на...»), представление о счете, упорядочивании, геометрических фигурах.</a:t>
            </a:r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684" y="365126"/>
            <a:ext cx="6203665" cy="1325563"/>
          </a:xfrm>
        </p:spPr>
        <p:txBody>
          <a:bodyPr/>
          <a:lstStyle/>
          <a:p>
            <a:r>
              <a:rPr lang="ru-RU" dirty="0" smtClean="0"/>
              <a:t>Использованные методики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5105" y="1571946"/>
            <a:ext cx="6760395" cy="509598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«</a:t>
            </a:r>
            <a:r>
              <a:rPr lang="ru-RU" b="1" dirty="0" smtClean="0">
                <a:solidFill>
                  <a:schemeClr val="accent2"/>
                </a:solidFill>
              </a:rPr>
              <a:t>Рисование бус» (методика И.И. </a:t>
            </a:r>
            <a:r>
              <a:rPr lang="ru-RU" b="1" dirty="0" err="1" smtClean="0">
                <a:solidFill>
                  <a:schemeClr val="accent2"/>
                </a:solidFill>
              </a:rPr>
              <a:t>Аргинской</a:t>
            </a:r>
            <a:r>
              <a:rPr lang="ru-RU" b="1" dirty="0" smtClean="0">
                <a:solidFill>
                  <a:schemeClr val="accent2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«Продолжи узор» (модифицированный вариант методики Г.Ф. </a:t>
            </a:r>
            <a:r>
              <a:rPr lang="ru-RU" b="1" dirty="0" err="1" smtClean="0">
                <a:solidFill>
                  <a:srgbClr val="C00000"/>
                </a:solidFill>
              </a:rPr>
              <a:t>Кумариной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CC00CC"/>
                </a:solidFill>
              </a:rPr>
              <a:t>«Раскрашивание </a:t>
            </a:r>
            <a:r>
              <a:rPr lang="ru-RU" b="1" dirty="0" smtClean="0">
                <a:solidFill>
                  <a:srgbClr val="CC00CC"/>
                </a:solidFill>
              </a:rPr>
              <a:t>фигур» (методика Н.Я. Чутко</a:t>
            </a:r>
            <a:r>
              <a:rPr lang="ru-RU" b="1" dirty="0" smtClean="0">
                <a:solidFill>
                  <a:srgbClr val="CC00CC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«Заселение дома» (методика И.И.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Аргинской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B0F0"/>
                </a:solidFill>
              </a:rPr>
              <a:t>«Разметка» (методика Н.К. </a:t>
            </a:r>
            <a:r>
              <a:rPr lang="ru-RU" b="1" dirty="0" err="1" smtClean="0">
                <a:solidFill>
                  <a:srgbClr val="00B0F0"/>
                </a:solidFill>
              </a:rPr>
              <a:t>Индик</a:t>
            </a:r>
            <a:r>
              <a:rPr lang="ru-RU" b="1" dirty="0" smtClean="0">
                <a:solidFill>
                  <a:srgbClr val="00B0F0"/>
                </a:solidFill>
              </a:rPr>
              <a:t>, Н.А. </a:t>
            </a:r>
            <a:r>
              <a:rPr lang="ru-RU" b="1" dirty="0" err="1" smtClean="0">
                <a:solidFill>
                  <a:srgbClr val="00B0F0"/>
                </a:solidFill>
              </a:rPr>
              <a:t>Цирулик</a:t>
            </a:r>
            <a:r>
              <a:rPr lang="ru-RU" b="1" dirty="0" smtClean="0">
                <a:solidFill>
                  <a:srgbClr val="00B0F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CC00"/>
                </a:solidFill>
              </a:rPr>
              <a:t>«Диктант» (методика Н.В. Нечаевой</a:t>
            </a:r>
            <a:r>
              <a:rPr lang="ru-RU" b="1" dirty="0" smtClean="0">
                <a:solidFill>
                  <a:srgbClr val="00CC0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«Чтение схем слов» (методика Н.В. Нечаевой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«Упорядочивание» (методика И.И. </a:t>
            </a:r>
            <a:r>
              <a:rPr lang="ru-RU" b="1" dirty="0" err="1" smtClean="0">
                <a:solidFill>
                  <a:srgbClr val="7030A0"/>
                </a:solidFill>
              </a:rPr>
              <a:t>Аргинской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00FF"/>
                </a:solidFill>
              </a:rPr>
              <a:t>«Математический диктант» (методика И.И. </a:t>
            </a:r>
            <a:r>
              <a:rPr lang="ru-RU" b="1" dirty="0" err="1" smtClean="0">
                <a:solidFill>
                  <a:srgbClr val="0000FF"/>
                </a:solidFill>
              </a:rPr>
              <a:t>Аргинской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FF0048"/>
                </a:solidFill>
              </a:rPr>
              <a:t>«Развитие устной речи» (методика Н.В. Нечаевой)</a:t>
            </a:r>
            <a:endParaRPr lang="ru-RU" b="1" dirty="0" smtClean="0">
              <a:solidFill>
                <a:srgbClr val="FF0048"/>
              </a:solidFill>
            </a:endParaRPr>
          </a:p>
          <a:p>
            <a:pPr marL="457200" indent="-457200">
              <a:buAutoNum type="arabicPeriod"/>
            </a:pPr>
            <a:endParaRPr lang="ru-RU" b="1" dirty="0" smtClean="0"/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831" y="365126"/>
            <a:ext cx="674483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Уровень готовности к обучению</a:t>
            </a:r>
            <a:endParaRPr lang="ru-RU" sz="4000" b="1" spc="50" dirty="0">
              <a:ln w="11430"/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5730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024" y="365126"/>
            <a:ext cx="63783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Соотношение первоклассников, посещавших и не посещавших ДОУ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65106" y="1825625"/>
          <a:ext cx="66884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185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Итоги стартового мониторинга первоклассников, 2016-2017 уч. год</vt:lpstr>
      <vt:lpstr>Всего школ в округе - 8</vt:lpstr>
      <vt:lpstr>Назначение диагностических методик:</vt:lpstr>
      <vt:lpstr>методики позволяют установить:</vt:lpstr>
      <vt:lpstr>Использованные методики</vt:lpstr>
      <vt:lpstr>Уровень готовности к обучению</vt:lpstr>
      <vt:lpstr>Соотношение первоклассников, посещавших и не посещавших ДОУ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cp:lastModifiedBy>школа</cp:lastModifiedBy>
  <cp:revision>9</cp:revision>
  <dcterms:created xsi:type="dcterms:W3CDTF">2014-11-21T11:00:06Z</dcterms:created>
  <dcterms:modified xsi:type="dcterms:W3CDTF">2016-10-20T11:02:17Z</dcterms:modified>
</cp:coreProperties>
</file>