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60" r:id="rId4"/>
    <p:sldId id="262" r:id="rId5"/>
    <p:sldId id="263" r:id="rId6"/>
    <p:sldId id="280" r:id="rId7"/>
    <p:sldId id="28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9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CDEFA-6E20-4E3A-8503-8CA9DAFD7902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023B8-9FE8-4230-8379-1135157A7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8"/>
            <a:ext cx="78310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ШКОЛА ДОСТУПНА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ДЛЯ ВСЕХ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C:\Documents and Settings\22\Local Settings\Temporary Internet Files\Content.IE5\5TUHWN6J\MC9002855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221088"/>
            <a:ext cx="1670904" cy="2160240"/>
          </a:xfrm>
          <a:prstGeom prst="rect">
            <a:avLst/>
          </a:prstGeom>
          <a:noFill/>
        </p:spPr>
      </p:pic>
      <p:pic>
        <p:nvPicPr>
          <p:cNvPr id="1030" name="Picture 6" descr="C:\Documents and Settings\22\Local Settings\Temporary Internet Files\Content.IE5\ZWFSMVCY\MC9002921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2808312" cy="2463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Перечень работ по созданию универсальной безбарьерной среды </a:t>
            </a:r>
            <a:br>
              <a:rPr lang="ru-RU" sz="2800" dirty="0" smtClean="0"/>
            </a:br>
            <a:r>
              <a:rPr lang="ru-RU" sz="2800" dirty="0" smtClean="0"/>
              <a:t>в  МОУ «Эммаусская СОШ»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Документ</a:t>
            </a:r>
            <a:r>
              <a:rPr lang="en-US" sz="4000" b="1" dirty="0" smtClean="0">
                <a:solidFill>
                  <a:srgbClr val="002060"/>
                </a:solidFill>
              </a:rPr>
              <a:t>-</a:t>
            </a:r>
            <a:r>
              <a:rPr lang="ru-RU" sz="4000" b="1" dirty="0" smtClean="0">
                <a:solidFill>
                  <a:srgbClr val="002060"/>
                </a:solidFill>
              </a:rPr>
              <a:t>камера</a:t>
            </a:r>
            <a:r>
              <a:rPr lang="en-US" sz="4000" b="1" dirty="0" smtClean="0">
                <a:solidFill>
                  <a:srgbClr val="002060"/>
                </a:solidFill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</a:rPr>
              <a:t>AVerMedia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Avervision</a:t>
            </a:r>
            <a:r>
              <a:rPr lang="en-US" sz="4000" b="1" dirty="0" smtClean="0">
                <a:solidFill>
                  <a:srgbClr val="002060"/>
                </a:solidFill>
              </a:rPr>
              <a:t> 355AF (</a:t>
            </a:r>
            <a:r>
              <a:rPr lang="ru-RU" sz="4000" b="1" dirty="0" smtClean="0">
                <a:solidFill>
                  <a:srgbClr val="002060"/>
                </a:solidFill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шт</a:t>
            </a:r>
            <a:r>
              <a:rPr lang="en-US" sz="4000" b="1" dirty="0" smtClean="0">
                <a:solidFill>
                  <a:srgbClr val="002060"/>
                </a:solidFill>
              </a:rPr>
              <a:t>)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219" name="Picture 3" descr="Z:\Рыбинцева А.И\доступная среда фото\Изображение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3220544" cy="2415408"/>
          </a:xfrm>
          <a:prstGeom prst="rect">
            <a:avLst/>
          </a:prstGeom>
          <a:noFill/>
        </p:spPr>
      </p:pic>
      <p:pic>
        <p:nvPicPr>
          <p:cNvPr id="9220" name="Picture 4" descr="Z:\Рыбинцева А.И\доступная среда фото\Изображение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4680520" cy="3510390"/>
          </a:xfrm>
          <a:prstGeom prst="rect">
            <a:avLst/>
          </a:prstGeom>
          <a:noFill/>
        </p:spPr>
      </p:pic>
      <p:pic>
        <p:nvPicPr>
          <p:cNvPr id="9221" name="Picture 5" descr="Z:\Рыбинцева А.И\доступная среда фото\Изображение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7848872" cy="588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Z:\Рыбинцева А.И\доступная среда фото\Изображение 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Z:\Рыбинцева А.И\доступная среда фото\Изображение 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531394" cy="4708525"/>
          </a:xfrm>
          <a:prstGeom prst="rect">
            <a:avLst/>
          </a:prstGeom>
          <a:noFill/>
        </p:spPr>
      </p:pic>
      <p:pic>
        <p:nvPicPr>
          <p:cNvPr id="11267" name="Picture 3" descr="Z:\Рыбинцева А.И\доступная среда фото\Изображение 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7901064" cy="5925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Закупка оборудования для логопедического кабинета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Стол логопедический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Бокс для «замачивания» логопедических зонтов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Тренажер логопедический «Говорящее зеркало»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Программа логопедическая, компьютерная «Игры для Тигры.»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Комплект постановочных зонтов +  </a:t>
            </a:r>
            <a:r>
              <a:rPr lang="ru-RU" b="1" dirty="0" err="1" smtClean="0">
                <a:solidFill>
                  <a:srgbClr val="002060"/>
                </a:solidFill>
              </a:rPr>
              <a:t>Аламинол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Игрушка для развития дыхания  «Летающий шарик»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Игрушка для развития дыхания «Магический шарик»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Логопедическое лото. Звуки [ Р  ] и [Р* ]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Логопедическое лото. Звуки [ Л  ] и [Л* ]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Зондозаменитель</a:t>
            </a:r>
            <a:r>
              <a:rPr lang="ru-RU" b="1" dirty="0" smtClean="0">
                <a:solidFill>
                  <a:srgbClr val="002060"/>
                </a:solidFill>
              </a:rPr>
              <a:t> для постановки звука Р , 15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для логопедического кабинета</a:t>
            </a:r>
            <a:endParaRPr lang="ru-RU" dirty="0"/>
          </a:p>
        </p:txBody>
      </p:sp>
      <p:pic>
        <p:nvPicPr>
          <p:cNvPr id="12290" name="Picture 2" descr="Z:\Рыбинцева А.И\доступная среда фото\логопед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348880"/>
            <a:ext cx="5797980" cy="4348485"/>
          </a:xfrm>
          <a:prstGeom prst="rect">
            <a:avLst/>
          </a:prstGeom>
          <a:noFill/>
        </p:spPr>
      </p:pic>
      <p:pic>
        <p:nvPicPr>
          <p:cNvPr id="12291" name="Picture 3" descr="Z:\Рыбинцева А.И\доступная среда фото\логопед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66782"/>
            <a:ext cx="6552728" cy="4914546"/>
          </a:xfrm>
          <a:prstGeom prst="rect">
            <a:avLst/>
          </a:prstGeom>
          <a:noFill/>
        </p:spPr>
      </p:pic>
      <p:pic>
        <p:nvPicPr>
          <p:cNvPr id="12292" name="Picture 4" descr="Z:\Рыбинцева А.И\доступная среда фото\логопед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2656"/>
            <a:ext cx="7704856" cy="5778642"/>
          </a:xfrm>
          <a:prstGeom prst="rect">
            <a:avLst/>
          </a:prstGeom>
          <a:noFill/>
        </p:spPr>
      </p:pic>
      <p:pic>
        <p:nvPicPr>
          <p:cNvPr id="8" name="Picture 5" descr="Z:\Рыбинцева А.И\доступная среда фото\логопед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88640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Закупка и установка спецоборудования с/у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поручень откидной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поручень настенный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зеркало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сушка для рук электрическая</a:t>
            </a: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Закупка и установка кнопки вызова в санузел для инвалидов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</a:rPr>
              <a:t>Переговорное устройство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Пульт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Работы по монтажу и установке включая материалы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0649"/>
            <a:ext cx="7776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</a:rPr>
              <a:t>Закупка и установка реабилитационного оборудования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204865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rgbClr val="002060"/>
                </a:solidFill>
              </a:rPr>
              <a:t>Звукоусиливающая аппаратура </a:t>
            </a:r>
            <a:r>
              <a:rPr lang="ru-RU" sz="2400" b="1" dirty="0" smtClean="0">
                <a:solidFill>
                  <a:srgbClr val="002060"/>
                </a:solidFill>
              </a:rPr>
              <a:t>коллективного пользования </a:t>
            </a:r>
            <a:r>
              <a:rPr lang="en-US" sz="2400" b="1" dirty="0" smtClean="0">
                <a:solidFill>
                  <a:srgbClr val="002060"/>
                </a:solidFill>
              </a:rPr>
              <a:t>IR Swift</a:t>
            </a:r>
            <a:r>
              <a:rPr lang="ru-RU" sz="2400" b="1" dirty="0" smtClean="0">
                <a:solidFill>
                  <a:srgbClr val="002060"/>
                </a:solidFill>
              </a:rPr>
              <a:t> « Инфракрасный помощник»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</a:rPr>
              <a:t>Мультимедийное</a:t>
            </a:r>
            <a:r>
              <a:rPr lang="ru-RU" sz="2400" b="1" dirty="0" smtClean="0">
                <a:solidFill>
                  <a:srgbClr val="002060"/>
                </a:solidFill>
              </a:rPr>
              <a:t> обеспечение для детей с нарушением слуха и речи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u="sng" dirty="0" smtClean="0">
                <a:solidFill>
                  <a:srgbClr val="002060"/>
                </a:solidFill>
              </a:rPr>
              <a:t>« Живой звук»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rgbClr val="002060"/>
                </a:solidFill>
              </a:rPr>
              <a:t>Кресло массажное</a:t>
            </a:r>
            <a:r>
              <a:rPr lang="ru-RU" sz="2400" b="1" dirty="0" smtClean="0">
                <a:solidFill>
                  <a:srgbClr val="002060"/>
                </a:solidFill>
              </a:rPr>
              <a:t>, два режима управления, автоматический и ручной, функция воздушного массажа, вибромассаж в трёх режимах)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60648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</a:rPr>
              <a:t>Закупка и установка системы визуальной, звуковой  информации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916832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Сенсорный </a:t>
            </a:r>
            <a:r>
              <a:rPr lang="ru-RU" sz="3200" b="1" dirty="0" err="1" smtClean="0">
                <a:solidFill>
                  <a:srgbClr val="002060"/>
                </a:solidFill>
              </a:rPr>
              <a:t>информацонный</a:t>
            </a:r>
            <a:r>
              <a:rPr lang="ru-RU" sz="3200" b="1" dirty="0" smtClean="0">
                <a:solidFill>
                  <a:srgbClr val="002060"/>
                </a:solidFill>
              </a:rPr>
              <a:t> киоск 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Телевизор</a:t>
            </a:r>
            <a:r>
              <a:rPr lang="en-US" sz="3200" b="1" dirty="0" smtClean="0">
                <a:solidFill>
                  <a:srgbClr val="002060"/>
                </a:solidFill>
              </a:rPr>
              <a:t> LED Samsung 32" UE32ES5500W black FULL HD USB (RUS)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Телевизионная приставка </a:t>
            </a:r>
            <a:r>
              <a:rPr lang="ru-RU" sz="3200" b="1" dirty="0" err="1" smtClean="0">
                <a:solidFill>
                  <a:srgbClr val="002060"/>
                </a:solidFill>
              </a:rPr>
              <a:t>D-Link</a:t>
            </a:r>
            <a:r>
              <a:rPr lang="ru-RU" sz="3200" b="1" dirty="0" smtClean="0">
                <a:solidFill>
                  <a:srgbClr val="002060"/>
                </a:solidFill>
              </a:rPr>
              <a:t> DIB-120 высокого разрешения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22\Local Settings\Temporary Internet Files\Content.IE5\ZWFSMVCY\MP9004385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4413687" cy="3312368"/>
          </a:xfrm>
          <a:prstGeom prst="rect">
            <a:avLst/>
          </a:prstGeom>
          <a:noFill/>
        </p:spPr>
      </p:pic>
      <p:pic>
        <p:nvPicPr>
          <p:cNvPr id="2056" name="Picture 8" descr="C:\Documents and Settings\22\Local Settings\Temporary Internet Files\Content.IE5\ZWFSMVCY\MP90043869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437916" cy="3064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Как можно приспособить школу , чтобы ребенок в школе чувствовал себя наиболее комфортно?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Перечень работ по созданию универсальной безбарьерной среды </a:t>
            </a:r>
            <a:br>
              <a:rPr lang="ru-RU" sz="3200" dirty="0" smtClean="0"/>
            </a:br>
            <a:r>
              <a:rPr lang="ru-RU" sz="3200" dirty="0" smtClean="0"/>
              <a:t>в  МОУ «Эммаусская СОШ»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Закупка и установка непрерывных поручней на уличной лестнице главного входа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 descr="Z:\Рыбинцева А.И\доступная среда фото\перила1.jpg"/>
          <p:cNvPicPr>
            <a:picLocks noChangeAspect="1" noChangeArrowheads="1"/>
          </p:cNvPicPr>
          <p:nvPr/>
        </p:nvPicPr>
        <p:blipFill>
          <a:blip r:embed="rId2" cstate="print"/>
          <a:srcRect b="13115"/>
          <a:stretch>
            <a:fillRect/>
          </a:stretch>
        </p:blipFill>
        <p:spPr bwMode="auto">
          <a:xfrm>
            <a:off x="179512" y="3374994"/>
            <a:ext cx="4392488" cy="2862318"/>
          </a:xfrm>
          <a:prstGeom prst="rect">
            <a:avLst/>
          </a:prstGeom>
          <a:noFill/>
        </p:spPr>
      </p:pic>
      <p:pic>
        <p:nvPicPr>
          <p:cNvPr id="5" name="Picture 2" descr="Z:\Рыбинцева А.И\доступная среда фото\перила2.jpg"/>
          <p:cNvPicPr>
            <a:picLocks noChangeAspect="1" noChangeArrowheads="1"/>
          </p:cNvPicPr>
          <p:nvPr/>
        </p:nvPicPr>
        <p:blipFill>
          <a:blip r:embed="rId3" cstate="print"/>
          <a:srcRect b="11835"/>
          <a:stretch>
            <a:fillRect/>
          </a:stretch>
        </p:blipFill>
        <p:spPr bwMode="auto">
          <a:xfrm>
            <a:off x="4788024" y="3356992"/>
            <a:ext cx="435597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Z:\Рыбинцева А.И\доступная среда фото\перила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213" b="11111"/>
          <a:stretch>
            <a:fillRect/>
          </a:stretch>
        </p:blipFill>
        <p:spPr bwMode="auto">
          <a:xfrm>
            <a:off x="539552" y="1268760"/>
            <a:ext cx="799288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Перечень работ по созданию универсальной безбарьерной среды </a:t>
            </a:r>
            <a:br>
              <a:rPr lang="ru-RU" sz="3200" dirty="0" smtClean="0"/>
            </a:br>
            <a:r>
              <a:rPr lang="ru-RU" sz="3200" dirty="0" smtClean="0"/>
              <a:t>в  МОУ «Эммаусская СОШ»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Пандус металлический неразборный с перилами с беспрерывной системой соединения для слабовидящих людей и инвалидов-колясочников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D:\ДОСТУПНАЯ СРЕДА\Пандус%208,5%20м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843528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Рыбинцева А.И\доступная среда фото\пандус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17" t="9756" r="5793"/>
          <a:stretch>
            <a:fillRect/>
          </a:stretch>
        </p:blipFill>
        <p:spPr bwMode="auto">
          <a:xfrm>
            <a:off x="1619672" y="1268760"/>
            <a:ext cx="5904656" cy="4599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Z:\Рыбинцева А.И\доступная среда фото\пандус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103"/>
          <a:stretch>
            <a:fillRect/>
          </a:stretch>
        </p:blipFill>
        <p:spPr bwMode="auto">
          <a:xfrm>
            <a:off x="1763688" y="2060848"/>
            <a:ext cx="5832648" cy="3757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Перечень работ по созданию универсальной безбарьерной среды </a:t>
            </a:r>
            <a:br>
              <a:rPr lang="ru-RU" sz="3200" dirty="0" smtClean="0"/>
            </a:br>
            <a:r>
              <a:rPr lang="ru-RU" sz="3200" dirty="0" smtClean="0"/>
              <a:t>в  МОУ «Эммаусская СОШ»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Закупка и монтаж входной группы</a:t>
            </a:r>
            <a:endParaRPr lang="ru-RU" sz="36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Z:\Рыбинцева А.И\доступная среда фото\22.11.12.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132348" cy="4176464"/>
          </a:xfrm>
          <a:prstGeom prst="rect">
            <a:avLst/>
          </a:prstGeom>
          <a:noFill/>
        </p:spPr>
      </p:pic>
      <p:pic>
        <p:nvPicPr>
          <p:cNvPr id="6" name="Picture 3" descr="Z:\Рыбинцева А.И\доступная среда фото\Изобра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046" y="2204865"/>
            <a:ext cx="318635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Z:\Рыбинцева А.И\доступная среда фото\22.11.12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840425" cy="2880319"/>
          </a:xfrm>
          <a:prstGeom prst="rect">
            <a:avLst/>
          </a:prstGeom>
          <a:noFill/>
        </p:spPr>
      </p:pic>
      <p:pic>
        <p:nvPicPr>
          <p:cNvPr id="7172" name="Picture 4" descr="Z:\Рыбинцева А.И\доступная среда фото\Изображение 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48880"/>
            <a:ext cx="5572805" cy="4179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300</TotalTime>
  <Words>284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Перечень работ по созданию универсальной безбарьерной среды  в  МОУ «Эммаусская СОШ»</vt:lpstr>
      <vt:lpstr>Слайд 4</vt:lpstr>
      <vt:lpstr>Перечень работ по созданию универсальной безбарьерной среды  в  МОУ «Эммаусская СОШ»</vt:lpstr>
      <vt:lpstr>Слайд 6</vt:lpstr>
      <vt:lpstr>Слайд 7</vt:lpstr>
      <vt:lpstr>Перечень работ по созданию универсальной безбарьерной среды  в  МОУ «Эммаусская СОШ»</vt:lpstr>
      <vt:lpstr>Слайд 9</vt:lpstr>
      <vt:lpstr>Перечень работ по созданию универсальной безбарьерной среды  в  МОУ «Эммаусская СОШ»</vt:lpstr>
      <vt:lpstr>Слайд 11</vt:lpstr>
      <vt:lpstr>Слайд 12</vt:lpstr>
      <vt:lpstr>Закупка оборудования для логопедического кабинета </vt:lpstr>
      <vt:lpstr>Оборудование для логопедического кабинета</vt:lpstr>
      <vt:lpstr>Закупка и установка спецоборудования с/у </vt:lpstr>
      <vt:lpstr>Закупка и установка кнопки вызова в санузел для инвалидов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SHTR</dc:creator>
  <cp:lastModifiedBy>SHTR</cp:lastModifiedBy>
  <cp:revision>36</cp:revision>
  <dcterms:modified xsi:type="dcterms:W3CDTF">2012-12-12T08:34:53Z</dcterms:modified>
</cp:coreProperties>
</file>