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FE706-9FFE-481B-9FFF-91E4D250781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8CEF0C-C35C-4481-A4E0-244943D15E0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FFCCCC"/>
        </a:solidFill>
      </dgm:spPr>
      <dgm:t>
        <a:bodyPr/>
        <a:lstStyle/>
        <a:p>
          <a:pPr rtl="0"/>
          <a:r>
            <a:rPr lang="ru-RU" sz="2000" b="1" kern="1200" dirty="0" smtClean="0">
              <a:solidFill>
                <a:schemeClr val="accent6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Федеральный государственный образовательный стандарт образования обучающихся с умственной отсталостью (интеллектуальными нарушениями)</a:t>
          </a:r>
          <a:endParaRPr lang="ru-RU" sz="2000" b="1" kern="1200" dirty="0">
            <a:solidFill>
              <a:schemeClr val="accent6">
                <a:lumMod val="75000"/>
              </a:schemeClr>
            </a:solidFill>
            <a:latin typeface="+mj-lt"/>
            <a:ea typeface="+mn-ea"/>
            <a:cs typeface="Times New Roman" pitchFamily="18" charset="0"/>
          </a:endParaRPr>
        </a:p>
      </dgm:t>
    </dgm:pt>
    <dgm:pt modelId="{B302E960-6940-4C07-B1BC-757577AC022E}" type="parTrans" cxnId="{864C9258-C4F1-4B98-8481-477FAE41B85F}">
      <dgm:prSet/>
      <dgm:spPr/>
      <dgm:t>
        <a:bodyPr/>
        <a:lstStyle/>
        <a:p>
          <a:endParaRPr lang="ru-RU"/>
        </a:p>
      </dgm:t>
    </dgm:pt>
    <dgm:pt modelId="{2CE87FA6-AE98-43DB-91CF-19AFFFF293D4}" type="sibTrans" cxnId="{864C9258-C4F1-4B98-8481-477FAE41B85F}">
      <dgm:prSet/>
      <dgm:spPr/>
      <dgm:t>
        <a:bodyPr/>
        <a:lstStyle/>
        <a:p>
          <a:endParaRPr lang="ru-RU"/>
        </a:p>
      </dgm:t>
    </dgm:pt>
    <dgm:pt modelId="{0FDA4609-AFBD-4568-8B94-82470315B0AE}" type="pres">
      <dgm:prSet presAssocID="{5A0FE706-9FFE-481B-9FFF-91E4D25078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1145B3-C323-4E2B-9AE0-579D4AFBABEB}" type="pres">
      <dgm:prSet presAssocID="{768CEF0C-C35C-4481-A4E0-244943D15E04}" presName="node" presStyleLbl="node1" presStyleIdx="0" presStyleCnt="1" custLinFactNeighborX="-49" custLinFactNeighborY="4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37868B-70D3-40A2-AA09-BEBD48597DBA}" type="presOf" srcId="{5A0FE706-9FFE-481B-9FFF-91E4D250781B}" destId="{0FDA4609-AFBD-4568-8B94-82470315B0AE}" srcOrd="0" destOrd="0" presId="urn:microsoft.com/office/officeart/2005/8/layout/process1"/>
    <dgm:cxn modelId="{864C9258-C4F1-4B98-8481-477FAE41B85F}" srcId="{5A0FE706-9FFE-481B-9FFF-91E4D250781B}" destId="{768CEF0C-C35C-4481-A4E0-244943D15E04}" srcOrd="0" destOrd="0" parTransId="{B302E960-6940-4C07-B1BC-757577AC022E}" sibTransId="{2CE87FA6-AE98-43DB-91CF-19AFFFF293D4}"/>
    <dgm:cxn modelId="{18C0D06E-D10A-419E-A2F3-1B28A49A6166}" type="presOf" srcId="{768CEF0C-C35C-4481-A4E0-244943D15E04}" destId="{531145B3-C323-4E2B-9AE0-579D4AFBABEB}" srcOrd="0" destOrd="0" presId="urn:microsoft.com/office/officeart/2005/8/layout/process1"/>
    <dgm:cxn modelId="{27AA250E-D393-465C-B80F-07721662051A}" type="presParOf" srcId="{0FDA4609-AFBD-4568-8B94-82470315B0AE}" destId="{531145B3-C323-4E2B-9AE0-579D4AFBABE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1145B3-C323-4E2B-9AE0-579D4AFBABEB}">
      <dsp:nvSpPr>
        <dsp:cNvPr id="0" name=""/>
        <dsp:cNvSpPr/>
      </dsp:nvSpPr>
      <dsp:spPr>
        <a:xfrm>
          <a:off x="0" y="0"/>
          <a:ext cx="4244875" cy="2472372"/>
        </a:xfrm>
        <a:prstGeom prst="roundRect">
          <a:avLst>
            <a:gd name="adj" fmla="val 10000"/>
          </a:avLst>
        </a:prstGeom>
        <a:solidFill>
          <a:srgbClr val="FFCCCC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6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Федеральный государственный образовательный стандарт образования обучающихся с умственной отсталостью (интеллектуальными нарушениями)</a:t>
          </a:r>
          <a:endParaRPr lang="ru-RU" sz="2000" b="1" kern="1200" dirty="0">
            <a:solidFill>
              <a:schemeClr val="accent6">
                <a:lumMod val="75000"/>
              </a:schemeClr>
            </a:solidFill>
            <a:latin typeface="+mj-lt"/>
            <a:ea typeface="+mn-ea"/>
            <a:cs typeface="Times New Roman" pitchFamily="18" charset="0"/>
          </a:endParaRPr>
        </a:p>
      </dsp:txBody>
      <dsp:txXfrm>
        <a:off x="0" y="0"/>
        <a:ext cx="4244875" cy="2472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8F357-B064-479E-BCF7-05F63CEF7576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10470-2576-4D62-96EC-5208C8C39D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BFD170-7A67-46AA-BF89-A07F1585F462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D84CF-BB03-4990-830A-E3E05FAFD6D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71189-DBD1-43A0-AD9C-3432C4137F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D84CF-BB03-4990-830A-E3E05FAFD6D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71189-DBD1-43A0-AD9C-3432C4137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D84CF-BB03-4990-830A-E3E05FAFD6D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71189-DBD1-43A0-AD9C-3432C4137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D84CF-BB03-4990-830A-E3E05FAFD6D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71189-DBD1-43A0-AD9C-3432C4137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D84CF-BB03-4990-830A-E3E05FAFD6D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71189-DBD1-43A0-AD9C-3432C4137F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D84CF-BB03-4990-830A-E3E05FAFD6D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71189-DBD1-43A0-AD9C-3432C4137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D84CF-BB03-4990-830A-E3E05FAFD6D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71189-DBD1-43A0-AD9C-3432C4137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D84CF-BB03-4990-830A-E3E05FAFD6D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71189-DBD1-43A0-AD9C-3432C4137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D84CF-BB03-4990-830A-E3E05FAFD6D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71189-DBD1-43A0-AD9C-3432C4137FC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D84CF-BB03-4990-830A-E3E05FAFD6D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71189-DBD1-43A0-AD9C-3432C4137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D84CF-BB03-4990-830A-E3E05FAFD6D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71189-DBD1-43A0-AD9C-3432C4137F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5D84CF-BB03-4990-830A-E3E05FAFD6D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F71189-DBD1-43A0-AD9C-3432C4137FC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820206"/>
            <a:ext cx="7632848" cy="20408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ФГОС для обучающихся с ограниченными возможностями здоровья</a:t>
            </a:r>
            <a:br>
              <a:rPr lang="ru-RU" dirty="0" smtClean="0"/>
            </a:br>
            <a:r>
              <a:rPr lang="ru-RU" dirty="0" smtClean="0"/>
              <a:t> (нормативно-правовое обеспечение)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5301208"/>
            <a:ext cx="4752528" cy="11521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/>
              <a:t>Виноградова Е.Н., заместитель директора по НМР  МОУ «Эммаусская СОШ»</a:t>
            </a:r>
          </a:p>
          <a:p>
            <a:r>
              <a:rPr lang="ru-RU" sz="1600" b="1" dirty="0" smtClean="0"/>
              <a:t>                                    </a:t>
            </a:r>
          </a:p>
          <a:p>
            <a:r>
              <a:rPr lang="ru-RU" sz="1600" b="1" dirty="0" smtClean="0"/>
              <a:t> </a:t>
            </a:r>
            <a:r>
              <a:rPr lang="ru-RU" sz="1600" b="1" dirty="0" smtClean="0"/>
              <a:t>                               </a:t>
            </a:r>
            <a:r>
              <a:rPr lang="ru-RU" sz="1800" b="1" dirty="0" smtClean="0"/>
              <a:t>2016 год</a:t>
            </a:r>
            <a:endParaRPr lang="ru-RU" sz="1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ru-RU" sz="2800" b="1" dirty="0" smtClean="0">
                <a:solidFill>
                  <a:srgbClr val="FF0000"/>
                </a:solidFill>
              </a:rPr>
              <a:t>Нормативно-правовое, методическое   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и аналитическое обеспечение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268760"/>
          <a:ext cx="8858280" cy="532122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357982"/>
                <a:gridCol w="2500298"/>
              </a:tblGrid>
              <a:tr h="91479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Мероприятия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Дата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83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Разработка плана-графика введения ФГОС обучающихся с ОВЗ.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 Приведение локальных актов ОО в соответствие с ФГОС ОВЗ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</a:txBody>
                  <a:tcPr/>
                </a:tc>
              </a:tr>
              <a:tr h="103834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Проведение  обследования по оценки готовности ОО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3834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Создание условий для реализации </a:t>
                      </a:r>
                    </a:p>
                    <a:p>
                      <a:r>
                        <a:rPr lang="ru-RU" sz="2400" dirty="0" smtClean="0"/>
                        <a:t>ФГОС ОВЗ   в ОО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525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Разработка  образовательных программ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  <a:effectLst/>
              </a:rPr>
              <a:t>Документы   уровня </a:t>
            </a:r>
            <a:br>
              <a:rPr lang="ru-RU" sz="3100" b="1" dirty="0" smtClean="0">
                <a:solidFill>
                  <a:srgbClr val="FF0000"/>
                </a:solidFill>
                <a:effectLst/>
              </a:rPr>
            </a:br>
            <a:r>
              <a:rPr lang="ru-RU" sz="3100" b="1" dirty="0" smtClean="0">
                <a:solidFill>
                  <a:srgbClr val="FF0000"/>
                </a:solidFill>
                <a:effectLst/>
              </a:rPr>
              <a:t>образовательной   организации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1412776"/>
            <a:ext cx="792088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«Об образовании в РФ»  №273-ФЗ,     прежде всего ст. 30</a:t>
            </a:r>
          </a:p>
          <a:p>
            <a:r>
              <a:rPr lang="ru-RU" sz="2400" dirty="0" smtClean="0"/>
              <a:t>Правила приема обучающихся</a:t>
            </a:r>
          </a:p>
          <a:p>
            <a:r>
              <a:rPr lang="ru-RU" sz="2400" dirty="0" smtClean="0"/>
              <a:t> Режим занятий обучающихся</a:t>
            </a:r>
          </a:p>
          <a:p>
            <a:r>
              <a:rPr lang="ru-RU" sz="2400" dirty="0" smtClean="0"/>
              <a:t> Формы, периодичность и порядок текущего контроля успеваемости и промежуточной аттестации обучающихся</a:t>
            </a:r>
          </a:p>
          <a:p>
            <a:r>
              <a:rPr lang="ru-RU" sz="2400" dirty="0" smtClean="0"/>
              <a:t> Порядок и основания перевода, отчисления и восстановления обучающихся</a:t>
            </a:r>
          </a:p>
          <a:p>
            <a:r>
              <a:rPr lang="ru-RU" sz="2400" dirty="0" smtClean="0"/>
              <a:t>Порядок оформления возникновения, приостановления и прекращения отношений между образовательной организацией и обучающимися или их родителями (законными представителями).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/>
              </a:rPr>
              <a:t>Требования к кадровым условиям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43608" y="1052736"/>
            <a:ext cx="7704856" cy="55446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 реализации АООП НОО участвуют руководящие, педагогические и иные работники, </a:t>
            </a:r>
          </a:p>
          <a:p>
            <a:r>
              <a:rPr lang="ru-RU" dirty="0" smtClean="0"/>
              <a:t>Педагогические работники:</a:t>
            </a:r>
          </a:p>
          <a:p>
            <a:pPr lvl="1"/>
            <a:r>
              <a:rPr lang="ru-RU" sz="2200" b="1" i="1" dirty="0" smtClean="0"/>
              <a:t>учитель-логопед</a:t>
            </a:r>
            <a:r>
              <a:rPr lang="ru-RU" sz="2200" b="1" dirty="0" smtClean="0"/>
              <a:t>, </a:t>
            </a:r>
          </a:p>
          <a:p>
            <a:pPr lvl="1"/>
            <a:r>
              <a:rPr lang="ru-RU" sz="2200" b="1" i="1" dirty="0" smtClean="0"/>
              <a:t>учитель музыки, </a:t>
            </a:r>
          </a:p>
          <a:p>
            <a:pPr lvl="1"/>
            <a:r>
              <a:rPr lang="ru-RU" sz="2200" b="1" i="1" dirty="0" smtClean="0"/>
              <a:t>учитель рисования, </a:t>
            </a:r>
          </a:p>
          <a:p>
            <a:pPr lvl="1"/>
            <a:r>
              <a:rPr lang="ru-RU" sz="2200" b="1" i="1" dirty="0" smtClean="0"/>
              <a:t>учитель физической культуры</a:t>
            </a:r>
          </a:p>
          <a:p>
            <a:pPr lvl="1"/>
            <a:r>
              <a:rPr lang="ru-RU" sz="2200" b="1" i="1" dirty="0" smtClean="0"/>
              <a:t>учитель труда</a:t>
            </a:r>
            <a:r>
              <a:rPr lang="ru-RU" sz="2200" b="1" dirty="0" smtClean="0"/>
              <a:t>,</a:t>
            </a:r>
            <a:r>
              <a:rPr lang="ru-RU" sz="2200" b="1" i="1" dirty="0" smtClean="0"/>
              <a:t> </a:t>
            </a:r>
          </a:p>
          <a:p>
            <a:pPr lvl="1"/>
            <a:r>
              <a:rPr lang="ru-RU" sz="2200" b="1" i="1" dirty="0" smtClean="0"/>
              <a:t>педагог-психолог, </a:t>
            </a:r>
          </a:p>
          <a:p>
            <a:pPr lvl="1"/>
            <a:r>
              <a:rPr lang="ru-RU" sz="2200" b="1" i="1" dirty="0" smtClean="0"/>
              <a:t>социальный педагог, </a:t>
            </a:r>
          </a:p>
          <a:p>
            <a:pPr lvl="1"/>
            <a:r>
              <a:rPr lang="ru-RU" sz="2200" b="1" i="1" dirty="0" err="1" smtClean="0"/>
              <a:t>тьютор</a:t>
            </a:r>
            <a:r>
              <a:rPr lang="ru-RU" sz="2200" b="1" i="1" dirty="0" smtClean="0"/>
              <a:t>,</a:t>
            </a:r>
          </a:p>
          <a:p>
            <a:pPr lvl="1"/>
            <a:r>
              <a:rPr lang="ru-RU" sz="2200" b="1" i="1" dirty="0" smtClean="0"/>
              <a:t>педагог дополнительного образования</a:t>
            </a:r>
            <a:endParaRPr lang="ru-RU" sz="2200" b="1" dirty="0" smtClean="0"/>
          </a:p>
          <a:p>
            <a:r>
              <a:rPr lang="ru-RU" dirty="0" smtClean="0"/>
              <a:t>При необходимости ОО может использовать сетевые формы реализации образовательных программ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971599" y="142875"/>
            <a:ext cx="7921575" cy="1000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ru-RU" sz="2800" b="1" cap="none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Какие дети могут учиться в системе инклюзивного образования</a:t>
            </a:r>
            <a:r>
              <a:rPr lang="ru-RU" sz="2400" b="1" cap="none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43608" y="1285875"/>
            <a:ext cx="7776864" cy="4335463"/>
          </a:xfrm>
        </p:spPr>
        <p:txBody>
          <a:bodyPr>
            <a:normAutofit/>
          </a:bodyPr>
          <a:lstStyle/>
          <a:p>
            <a:pPr marL="0" indent="4320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По мнению психологов:</a:t>
            </a:r>
          </a:p>
          <a:p>
            <a:pPr marL="0" indent="4320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dirty="0" smtClean="0">
                <a:latin typeface="+mj-lt"/>
                <a:cs typeface="Times New Roman" pitchFamily="18" charset="0"/>
              </a:rPr>
              <a:t>В системе инклюзивного образования могут обучаться только </a:t>
            </a: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дети с сохранным интеллектом</a:t>
            </a:r>
            <a:r>
              <a:rPr lang="ru-RU" sz="2200" dirty="0" smtClean="0">
                <a:latin typeface="+mj-lt"/>
                <a:cs typeface="Times New Roman" pitchFamily="18" charset="0"/>
              </a:rPr>
              <a:t>, имеющие нарушения слуха, зрения, речи, опорно-двигательного аппарата, центральной нервной системы. </a:t>
            </a:r>
          </a:p>
          <a:p>
            <a:pPr marL="0" indent="4320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200" dirty="0" smtClean="0">
                <a:latin typeface="+mj-lt"/>
                <a:cs typeface="Times New Roman" pitchFamily="18" charset="0"/>
              </a:rPr>
              <a:t>Вопрос об инклюзии детей с сенсорными, двигательными, интеллектуальными,  хромосомными, </a:t>
            </a:r>
            <a:r>
              <a:rPr lang="ru-RU" sz="2200" dirty="0" err="1" smtClean="0">
                <a:latin typeface="+mj-lt"/>
                <a:cs typeface="Times New Roman" pitchFamily="18" charset="0"/>
              </a:rPr>
              <a:t>аутистическими</a:t>
            </a:r>
            <a:r>
              <a:rPr lang="ru-RU" sz="2200" dirty="0" smtClean="0">
                <a:latin typeface="+mj-lt"/>
                <a:cs typeface="Times New Roman" pitchFamily="18" charset="0"/>
              </a:rPr>
              <a:t>  и др. нарушениями должен решаться строго </a:t>
            </a: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индивидуально.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87624" y="404664"/>
            <a:ext cx="6769981" cy="1223962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latin typeface="+mj-lt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Стандарты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для обучающихся с ограниченными возможностями здоровья</a:t>
            </a:r>
          </a:p>
          <a:p>
            <a:pPr algn="ctr"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51520" y="3140968"/>
            <a:ext cx="4100981" cy="2448272"/>
            <a:chOff x="4008" y="0"/>
            <a:chExt cx="4100981" cy="244827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008" y="0"/>
              <a:ext cx="4100981" cy="2448272"/>
            </a:xfrm>
            <a:prstGeom prst="roundRect">
              <a:avLst>
                <a:gd name="adj" fmla="val 10000"/>
              </a:avLst>
            </a:prstGeom>
            <a:solidFill>
              <a:srgbClr val="FFCC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75715" y="71707"/>
              <a:ext cx="3957567" cy="2304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accent6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Федеральный государственный образовательный стандарт начального общего образования обучающихся с ограниченными возможностями здоровья</a:t>
              </a:r>
              <a:endParaRPr lang="ru-RU" sz="2000" kern="1200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endParaRPr>
            </a:p>
          </p:txBody>
        </p:sp>
      </p:grpSp>
      <p:graphicFrame>
        <p:nvGraphicFramePr>
          <p:cNvPr id="8" name="Схема 7"/>
          <p:cNvGraphicFramePr/>
          <p:nvPr/>
        </p:nvGraphicFramePr>
        <p:xfrm>
          <a:off x="4644008" y="3140968"/>
          <a:ext cx="4249025" cy="2472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H="1">
            <a:off x="1619672" y="1700808"/>
            <a:ext cx="1656184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08104" y="1700808"/>
            <a:ext cx="1872208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51216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rgbClr val="C00000"/>
                </a:solidFill>
              </a:rPr>
              <a:t>ФГОС образования обучающихся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 </a:t>
            </a:r>
            <a:r>
              <a:rPr lang="ru-RU" dirty="0" smtClean="0">
                <a:solidFill>
                  <a:srgbClr val="C00000"/>
                </a:solidFill>
              </a:rPr>
              <a:t>ОВЗ</a:t>
            </a:r>
            <a:r>
              <a:rPr lang="ru-RU" dirty="0" smtClean="0">
                <a:ln w="50800"/>
                <a:solidFill>
                  <a:srgbClr val="FFFF00"/>
                </a:solidFill>
                <a:effectLst/>
                <a:latin typeface="Arial Black" pitchFamily="34" charset="0"/>
              </a:rPr>
              <a:t/>
            </a:r>
            <a:br>
              <a:rPr lang="ru-RU" dirty="0" smtClean="0">
                <a:ln w="50800"/>
                <a:solidFill>
                  <a:srgbClr val="FFFF00"/>
                </a:solidFill>
                <a:effectLst/>
                <a:latin typeface="Arial Black" pitchFamily="34" charset="0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412776"/>
          <a:ext cx="8712968" cy="535279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741438"/>
                <a:gridCol w="3971530"/>
              </a:tblGrid>
              <a:tr h="93395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</a:rPr>
                        <a:t>Категория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</a:rPr>
                        <a:t>детей с ОВЗ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52" marR="91452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</a:rPr>
                        <a:t>Варианты программ ФГОС НОО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</a:rPr>
                        <a:t>обучающихся с ОВЗ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52" marR="91452"/>
                </a:tc>
              </a:tr>
              <a:tr h="32481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</a:rPr>
                        <a:t>Глухие дети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52" marR="91452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1.1, 1.2, 1.3, 1.4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52" marR="91452"/>
                </a:tc>
              </a:tr>
              <a:tr h="32481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</a:rPr>
                        <a:t>Слабослышащие дети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52" marR="91452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2.1, 2.2, 2.3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52" marR="91452"/>
                </a:tc>
              </a:tr>
              <a:tr h="32481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</a:rPr>
                        <a:t>Слепые дети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52" marR="91452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3.1, 3.2, 3.3, 3.4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52" marR="91452"/>
                </a:tc>
              </a:tr>
              <a:tr h="32481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</a:rPr>
                        <a:t>Слабовидящие дети  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52" marR="91452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4.1, 4.2, 4.3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52" marR="91452"/>
                </a:tc>
              </a:tr>
              <a:tr h="32481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</a:rPr>
                        <a:t>Дети с речевыми нарушениями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52" marR="91452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5.1, 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5.2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52" marR="91452"/>
                </a:tc>
              </a:tr>
              <a:tr h="50261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</a:rPr>
                        <a:t>Дети с двигательными нарушениями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52" marR="91452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6.1, 6.2, 6.3, 6.4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52" marR="91452"/>
                </a:tc>
              </a:tr>
              <a:tr h="50261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</a:rPr>
                        <a:t>Дети с задержкой психического развития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52" marR="91452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7.1, 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7.2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52" marR="91452"/>
                </a:tc>
              </a:tr>
              <a:tr h="58215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</a:rPr>
                        <a:t>Дети с расстройствами аутистического спектра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52" marR="91452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8.1, 8.2, 8.3, 8.4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52" marR="91452"/>
                </a:tc>
              </a:tr>
              <a:tr h="1039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</a:rPr>
                        <a:t>Дети с умственной отсталостью</a:t>
                      </a:r>
                      <a:endParaRPr lang="ru-RU" sz="1600" b="1" i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52" marR="91452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ФГОС образования обучающихся с умственной отсталостью (интеллектуальными нарушениями) – варианты 1, 2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52" marR="91452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/>
              </a:rPr>
              <a:t>Нормативно-правовая база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19675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закон РФ от 29 декабря 2012 г. №273-ФЗ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700808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Письмо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Министерства образования и науки Российской Федерации от 7 июня 2013 г. № ИР-535/07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«О коррекционном и инклюзивном образовании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5" y="2060848"/>
            <a:ext cx="777686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от 19.12.2014 № 1599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«Об утверждении федерального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государственнного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образовательного стандарта образования обучающихся с умственной отсталостью (интеллектуальными нарушениями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4221088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от 19.12.2014 № 1598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83671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/>
              </a:rPr>
              <a:t>Нормативно-правовая база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692696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Приказ Министерства образования Тверской области от 31.03.2015 №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596/ПК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организации инклюзивного образования лиц с ограниченными возможностями здоровья в общеобразовательных организациях, расположенных на территории Тверской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91683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Приказ Министерства образования Тверской области от 14.07.2015 № 1630/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утверждении плана-графика мероприятий по введению федеральных государственных стандартов для обучающихся с ограниченными возможностями здоровья в Тверской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3140968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Письмо Министерства образования и науки Российской Федерации от 11 августа 2016 г.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 ВК-1788/07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«Об организации образования обучающихся с умственной отсталостью (интеллектуальными нарушениями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293096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Письмо Министерства образования Тверской области от 12.04.2016 № 29/4966-07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«О некоторых вопросах обучения детей с ограниченными возможностями здоровья и подготовке к введению ФГОС ОВЗ в Тверской области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5517232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Письмо Министерства образования Тверской области от 09.06.2016 № 29/7813-11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«По вопросу обучения детей с ограниченными возможностями здоровья и детей-инвалидов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Приказ Министерства образования и науки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Российской Федерации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 19 декабря 2014 г. № 1598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899592" y="1600200"/>
            <a:ext cx="7776864" cy="4873752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ru-RU" sz="3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Об утверждении</a:t>
            </a:r>
            <a:br>
              <a:rPr lang="ru-RU" sz="3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Федерального государственного образовательного стандарта начального общего образования обучающихся с ограниченными возможностями здоровья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ClrTx/>
              <a:buSzTx/>
              <a:buNone/>
              <a:defRPr/>
            </a:pPr>
            <a:endParaRPr lang="ru-RU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Установить, что: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Стандарт применяется к правоотношениям, возникшим с 1 сентября 2016 года;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Обучение лиц, зачисленных до 1 сентября 2016 г. для обучения по адаптированным образовательным программам, осуществляется по ним до завершения обучения.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ClrTx/>
              <a:buSzTx/>
              <a:buNone/>
              <a:defRPr/>
            </a:pPr>
            <a:endParaRPr lang="ru-RU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85728"/>
            <a:ext cx="7632848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  <a:latin typeface="+mn-lt"/>
                <a:cs typeface="Times New Roman" pitchFamily="18" charset="0"/>
              </a:rPr>
              <a:t>ФГОС НОО ОВЗ  включает в себя требования к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b="1" dirty="0" smtClean="0"/>
              <a:t>структуре</a:t>
            </a:r>
            <a:r>
              <a:rPr lang="ru-RU" dirty="0" smtClean="0"/>
              <a:t> АООП НОО;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b="1" dirty="0" smtClean="0"/>
              <a:t>условиям реализации </a:t>
            </a:r>
            <a:r>
              <a:rPr lang="ru-RU" dirty="0" smtClean="0"/>
              <a:t>АООП НОО, в том числе </a:t>
            </a:r>
          </a:p>
          <a:p>
            <a:pPr>
              <a:buNone/>
            </a:pPr>
            <a:r>
              <a:rPr lang="ru-RU" dirty="0" smtClean="0"/>
              <a:t>			</a:t>
            </a:r>
            <a:r>
              <a:rPr lang="ru-RU" dirty="0" smtClean="0"/>
              <a:t>- кадровым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			</a:t>
            </a:r>
            <a:r>
              <a:rPr lang="ru-RU" dirty="0" smtClean="0"/>
              <a:t>- финансовым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			 </a:t>
            </a:r>
            <a:r>
              <a:rPr lang="ru-RU" dirty="0" smtClean="0"/>
              <a:t>- материально-техническим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и иным условиям;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b="1" dirty="0" smtClean="0"/>
              <a:t>результатам освоения </a:t>
            </a:r>
            <a:r>
              <a:rPr lang="ru-RU" dirty="0" smtClean="0"/>
              <a:t>АООП НОО.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913"/>
            <a:ext cx="7643192" cy="6408737"/>
          </a:xfrm>
        </p:spPr>
        <p:txBody>
          <a:bodyPr rtlCol="0">
            <a:noAutofit/>
          </a:bodyPr>
          <a:lstStyle/>
          <a:p>
            <a:pPr marL="0" indent="360363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sz="2400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360363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360363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Программа коррекционной работы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ступени начального общего образования включает в себя взаимосвязанные направления.</a:t>
            </a:r>
          </a:p>
          <a:p>
            <a:pPr marL="0" indent="360363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Данные направления отражают её основное содержание: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Диагностическая работа;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Коррекционно-развивающая работа;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Консультативная работа;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Информационно-просветительская работа.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Работа с родителями: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Просветительская работа с семьями, воспитывающими детей с ОВЗ.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4290"/>
            <a:ext cx="8291264" cy="92871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/>
              </a:rPr>
              <a:t>Требования к материально-техническим условиям</a:t>
            </a:r>
            <a:endParaRPr lang="ru-RU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15616" y="1052736"/>
            <a:ext cx="7632848" cy="58052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Структура требований включает требования к:</a:t>
            </a:r>
          </a:p>
          <a:p>
            <a:pPr lvl="0"/>
            <a:r>
              <a:rPr lang="ru-RU" dirty="0" smtClean="0"/>
              <a:t>организации пространства, включая его архитектурную доступность;</a:t>
            </a:r>
          </a:p>
          <a:p>
            <a:pPr lvl="0"/>
            <a:r>
              <a:rPr lang="ru-RU" dirty="0" smtClean="0"/>
              <a:t>организации временного режима обучения;</a:t>
            </a:r>
          </a:p>
          <a:p>
            <a:pPr lvl="0"/>
            <a:r>
              <a:rPr lang="ru-RU" dirty="0" smtClean="0"/>
              <a:t>техническим средствам обучения;</a:t>
            </a:r>
          </a:p>
          <a:p>
            <a:pPr lvl="0"/>
            <a:r>
              <a:rPr lang="ru-RU" dirty="0" smtClean="0"/>
              <a:t>специальным учебникам, рабочим тетрадям, дидактическим материалам, компьютерным инструментам обучения.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Предусмотрено:</a:t>
            </a:r>
          </a:p>
          <a:p>
            <a:pPr marL="457200" indent="-457200"/>
            <a:r>
              <a:rPr lang="ru-RU" dirty="0" smtClean="0"/>
              <a:t> материально-техническая поддержка, в том числе сетевая;</a:t>
            </a:r>
          </a:p>
          <a:p>
            <a:pPr marL="457200" indent="-457200"/>
            <a:r>
              <a:rPr lang="ru-RU" dirty="0" smtClean="0"/>
              <a:t>обеспечение комплектом компьютерного и периферийного оборудования;</a:t>
            </a:r>
          </a:p>
          <a:p>
            <a:pPr marL="457200" indent="-457200"/>
            <a:r>
              <a:rPr lang="ru-RU" dirty="0" smtClean="0"/>
              <a:t>применение дистанционных образовательных технологий;</a:t>
            </a:r>
          </a:p>
          <a:p>
            <a:pPr marL="457200" indent="-457200"/>
            <a:r>
              <a:rPr lang="ru-RU" dirty="0" smtClean="0"/>
              <a:t>выделение отдельных специально оборудованных помещений для реализации курсов коррекционно-развивающей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672</Words>
  <Application>Microsoft Office PowerPoint</Application>
  <PresentationFormat>Экран (4:3)</PresentationFormat>
  <Paragraphs>126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ФГОС для обучающихся с ограниченными возможностями здоровья  (нормативно-правовое обеспечение)</vt:lpstr>
      <vt:lpstr>Слайд 2</vt:lpstr>
      <vt:lpstr>ФГОС образования обучающихся  с ОВЗ </vt:lpstr>
      <vt:lpstr>Нормативно-правовая база</vt:lpstr>
      <vt:lpstr>Нормативно-правовая база</vt:lpstr>
      <vt:lpstr>Приказ Министерства образования и науки  Российской Федерации от 19 декабря 2014 г. № 1598</vt:lpstr>
      <vt:lpstr>ФГОС НОО ОВЗ  включает в себя требования к  </vt:lpstr>
      <vt:lpstr>Слайд 8</vt:lpstr>
      <vt:lpstr>Требования к материально-техническим условиям</vt:lpstr>
      <vt:lpstr>Нормативно-правовое, методическое      и аналитическое обеспечение</vt:lpstr>
      <vt:lpstr> Документы   уровня  образовательной   организации </vt:lpstr>
      <vt:lpstr>Требования к кадровым условиям </vt:lpstr>
      <vt:lpstr>Какие дети могут учиться в системе инклюзивного образования?</vt:lpstr>
    </vt:vector>
  </TitlesOfParts>
  <Company>МОУ"Эммаусская СОШ"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для обучающихся с ограниченными возможностями здоровья  (нормативно-правовое обеспечение)</dc:title>
  <dc:creator>школа</dc:creator>
  <cp:lastModifiedBy>школа</cp:lastModifiedBy>
  <cp:revision>5</cp:revision>
  <dcterms:created xsi:type="dcterms:W3CDTF">2016-08-25T08:45:18Z</dcterms:created>
  <dcterms:modified xsi:type="dcterms:W3CDTF">2016-08-25T09:29:33Z</dcterms:modified>
</cp:coreProperties>
</file>