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3" r:id="rId4"/>
    <p:sldId id="268" r:id="rId5"/>
    <p:sldId id="269" r:id="rId6"/>
    <p:sldId id="265" r:id="rId7"/>
    <p:sldId id="271" r:id="rId8"/>
    <p:sldId id="273" r:id="rId9"/>
    <p:sldId id="27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 varScale="1">
        <p:scale>
          <a:sx n="88" d="100"/>
          <a:sy n="8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spPr>
            <a:solidFill>
              <a:srgbClr val="00B0F0"/>
            </a:solidFill>
          </c:spPr>
          <c:dPt>
            <c:idx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6666666666666684E-2"/>
                  <c:y val="1.3888888888888914E-2"/>
                </c:manualLayout>
              </c:layout>
              <c:showVal val="1"/>
            </c:dLbl>
            <c:dLbl>
              <c:idx val="1"/>
              <c:layout>
                <c:manualLayout>
                  <c:x val="1.3888888888888914E-2"/>
                  <c:y val="1.3888888888888914E-2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1.851851851851853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Лист1!$A$6:$C$6</c:f>
              <c:numCache>
                <c:formatCode>0%</c:formatCode>
                <c:ptCount val="3"/>
                <c:pt idx="0">
                  <c:v>0.5</c:v>
                </c:pt>
                <c:pt idx="1">
                  <c:v>0.39000000000000018</c:v>
                </c:pt>
                <c:pt idx="2">
                  <c:v>0.11000000000000003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6666666666666684E-2"/>
                  <c:y val="1.8518518518518538E-2"/>
                </c:manualLayout>
              </c:layout>
              <c:showVal val="1"/>
            </c:dLbl>
            <c:dLbl>
              <c:idx val="1"/>
              <c:layout>
                <c:manualLayout>
                  <c:x val="2.222222222222225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888888888888914E-2"/>
                  <c:y val="4.6296296296296805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Лист1!$A$7:$C$7</c:f>
              <c:numCache>
                <c:formatCode>0%</c:formatCode>
                <c:ptCount val="3"/>
                <c:pt idx="0">
                  <c:v>0.47000000000000008</c:v>
                </c:pt>
                <c:pt idx="1">
                  <c:v>0.29000000000000015</c:v>
                </c:pt>
                <c:pt idx="2">
                  <c:v>0.24000000000000007</c:v>
                </c:pt>
              </c:numCache>
            </c:numRef>
          </c:val>
        </c:ser>
        <c:shape val="cylinder"/>
        <c:axId val="66293760"/>
        <c:axId val="66295296"/>
        <c:axId val="66203648"/>
      </c:bar3DChart>
      <c:catAx>
        <c:axId val="66293760"/>
        <c:scaling>
          <c:orientation val="minMax"/>
        </c:scaling>
        <c:delete val="1"/>
        <c:axPos val="b"/>
        <c:tickLblPos val="none"/>
        <c:crossAx val="66295296"/>
        <c:crosses val="autoZero"/>
        <c:auto val="1"/>
        <c:lblAlgn val="ctr"/>
        <c:lblOffset val="100"/>
      </c:catAx>
      <c:valAx>
        <c:axId val="66295296"/>
        <c:scaling>
          <c:orientation val="minMax"/>
        </c:scaling>
        <c:axPos val="l"/>
        <c:majorGridlines/>
        <c:numFmt formatCode="0%" sourceLinked="1"/>
        <c:tickLblPos val="nextTo"/>
        <c:crossAx val="66293760"/>
        <c:crosses val="autoZero"/>
        <c:crossBetween val="between"/>
      </c:valAx>
      <c:serAx>
        <c:axId val="66203648"/>
        <c:scaling>
          <c:orientation val="minMax"/>
        </c:scaling>
        <c:delete val="1"/>
        <c:axPos val="b"/>
        <c:tickLblPos val="none"/>
        <c:crossAx val="66295296"/>
        <c:crosses val="autoZero"/>
      </c:ser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школа</c:v>
          </c:tx>
          <c:dLbls>
            <c:dLbl>
              <c:idx val="0"/>
              <c:layout>
                <c:manualLayout>
                  <c:x val="1.0324483775811209E-2"/>
                  <c:y val="0.1533923303834812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Лист2!$A$1</c:f>
              <c:numCache>
                <c:formatCode>0%</c:formatCode>
                <c:ptCount val="1"/>
                <c:pt idx="0">
                  <c:v>0.37000000000000038</c:v>
                </c:pt>
              </c:numCache>
            </c:numRef>
          </c:val>
        </c:ser>
        <c:ser>
          <c:idx val="1"/>
          <c:order val="1"/>
          <c:tx>
            <c:v>родители</c:v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9.0118649218356075E-3"/>
                  <c:y val="0.1639866426296573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Лист2!$B$1</c:f>
              <c:numCache>
                <c:formatCode>0%</c:formatCode>
                <c:ptCount val="1"/>
                <c:pt idx="0">
                  <c:v>0.31000000000000055</c:v>
                </c:pt>
              </c:numCache>
            </c:numRef>
          </c:val>
        </c:ser>
        <c:ser>
          <c:idx val="2"/>
          <c:order val="2"/>
          <c:tx>
            <c:v>лично</c:v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dLbl>
              <c:idx val="0"/>
              <c:layout>
                <c:manualLayout>
                  <c:x val="7.3746312684365781E-3"/>
                  <c:y val="0.1651917404129794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Лист2!$C$1</c:f>
              <c:numCache>
                <c:formatCode>0%</c:formatCode>
                <c:ptCount val="1"/>
                <c:pt idx="0">
                  <c:v>0.31000000000000055</c:v>
                </c:pt>
              </c:numCache>
            </c:numRef>
          </c:val>
        </c:ser>
        <c:shape val="cylinder"/>
        <c:axId val="67748608"/>
        <c:axId val="67750144"/>
        <c:axId val="0"/>
      </c:bar3DChart>
      <c:catAx>
        <c:axId val="67748608"/>
        <c:scaling>
          <c:orientation val="minMax"/>
        </c:scaling>
        <c:delete val="1"/>
        <c:axPos val="b"/>
        <c:tickLblPos val="none"/>
        <c:crossAx val="67750144"/>
        <c:crosses val="autoZero"/>
        <c:auto val="1"/>
        <c:lblAlgn val="ctr"/>
        <c:lblOffset val="100"/>
      </c:catAx>
      <c:valAx>
        <c:axId val="67750144"/>
        <c:scaling>
          <c:orientation val="minMax"/>
        </c:scaling>
        <c:axPos val="l"/>
        <c:majorGridlines/>
        <c:numFmt formatCode="0%" sourceLinked="1"/>
        <c:tickLblPos val="nextTo"/>
        <c:crossAx val="6774860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51E-2"/>
                  <c:y val="-4.6296296296296372E-3"/>
                </c:manualLayout>
              </c:layout>
              <c:showVal val="1"/>
            </c:dLbl>
            <c:dLbl>
              <c:idx val="1"/>
              <c:layout>
                <c:manualLayout>
                  <c:x val="2.5000000000000001E-2"/>
                  <c:y val="-1.0609445340016741E-17"/>
                </c:manualLayout>
              </c:layout>
              <c:showVal val="1"/>
            </c:dLbl>
            <c:dLbl>
              <c:idx val="2"/>
              <c:layout>
                <c:manualLayout>
                  <c:x val="1.94444444444444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Лист2!$A$1:$A$3</c:f>
              <c:numCache>
                <c:formatCode>0%</c:formatCode>
                <c:ptCount val="3"/>
                <c:pt idx="0">
                  <c:v>0.23</c:v>
                </c:pt>
                <c:pt idx="1">
                  <c:v>0.5</c:v>
                </c:pt>
                <c:pt idx="2">
                  <c:v>0.27</c:v>
                </c:pt>
              </c:numCache>
            </c:numRef>
          </c:val>
        </c:ser>
        <c:shape val="cylinder"/>
        <c:axId val="67639936"/>
        <c:axId val="67645824"/>
        <c:axId val="65994752"/>
      </c:bar3DChart>
      <c:catAx>
        <c:axId val="67639936"/>
        <c:scaling>
          <c:orientation val="minMax"/>
        </c:scaling>
        <c:delete val="1"/>
        <c:axPos val="b"/>
        <c:tickLblPos val="none"/>
        <c:crossAx val="67645824"/>
        <c:crosses val="autoZero"/>
        <c:auto val="1"/>
        <c:lblAlgn val="ctr"/>
        <c:lblOffset val="100"/>
      </c:catAx>
      <c:valAx>
        <c:axId val="67645824"/>
        <c:scaling>
          <c:orientation val="minMax"/>
        </c:scaling>
        <c:axPos val="l"/>
        <c:majorGridlines/>
        <c:numFmt formatCode="0%" sourceLinked="1"/>
        <c:tickLblPos val="nextTo"/>
        <c:crossAx val="67639936"/>
        <c:crosses val="autoZero"/>
        <c:crossBetween val="between"/>
      </c:valAx>
      <c:serAx>
        <c:axId val="65994752"/>
        <c:scaling>
          <c:orientation val="minMax"/>
        </c:scaling>
        <c:delete val="1"/>
        <c:axPos val="b"/>
        <c:tickLblPos val="none"/>
        <c:crossAx val="67645824"/>
        <c:crosses val="autoZero"/>
      </c:ser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E3412-AD21-49F0-9A9B-0D458CF176CA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DE932-41FD-4908-A1EE-1091CE2EF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079553-96E5-4748-96DC-0DFD033DF47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«Какие проблемы возникли у ваших детей с переходом в 5 класс?» -вопрос родителям. Список дополняется ответами на этот вопрос учителями и детьми.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7EBD-B94E-458E-BC80-8221195ADA7B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A3FA-2B3F-4AD2-80B2-208193661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142984"/>
            <a:ext cx="7772400" cy="20161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3300"/>
                </a:solidFill>
              </a:rPr>
              <a:t>Адаптация в школе</a:t>
            </a:r>
            <a:br>
              <a:rPr lang="ru-RU" b="1" dirty="0" smtClean="0">
                <a:solidFill>
                  <a:srgbClr val="FF3300"/>
                </a:solidFill>
              </a:rPr>
            </a:br>
            <a:r>
              <a:rPr lang="ru-RU" b="1" dirty="0" smtClean="0">
                <a:solidFill>
                  <a:srgbClr val="FF3300"/>
                </a:solidFill>
              </a:rPr>
              <a:t>2015 – 2016 </a:t>
            </a:r>
            <a:r>
              <a:rPr lang="ru-RU" b="1" dirty="0" err="1" smtClean="0">
                <a:solidFill>
                  <a:srgbClr val="FF3300"/>
                </a:solidFill>
              </a:rPr>
              <a:t>уч</a:t>
            </a:r>
            <a:r>
              <a:rPr lang="ru-RU" b="1" dirty="0" smtClean="0">
                <a:solidFill>
                  <a:srgbClr val="FF3300"/>
                </a:solidFill>
              </a:rPr>
              <a:t>/год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5572140"/>
            <a:ext cx="4314829" cy="107791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Педагог – психолог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/>
              <a:t>МОУ «</a:t>
            </a:r>
            <a:r>
              <a:rPr lang="ru-RU" sz="2000" b="1" i="1" dirty="0" err="1" smtClean="0"/>
              <a:t>Эммаусская</a:t>
            </a:r>
            <a:r>
              <a:rPr lang="ru-RU" sz="2000" b="1" i="1" dirty="0" smtClean="0"/>
              <a:t> СОШ»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err="1" smtClean="0"/>
              <a:t>Прилипко</a:t>
            </a:r>
            <a:r>
              <a:rPr lang="ru-RU" sz="2000" b="1" i="1" dirty="0" smtClean="0"/>
              <a:t> И.Б.</a:t>
            </a:r>
          </a:p>
        </p:txBody>
      </p:sp>
      <p:pic>
        <p:nvPicPr>
          <p:cNvPr id="2052" name="Picture 4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1013"/>
            <a:ext cx="482441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838200"/>
            <a:ext cx="7650163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     </a:t>
            </a:r>
          </a:p>
          <a:p>
            <a:pPr eaLnBrk="1" hangingPunct="1">
              <a:buFontTx/>
              <a:buNone/>
            </a:pPr>
            <a:r>
              <a:rPr lang="ru-RU" b="1" smtClean="0"/>
              <a:t> </a:t>
            </a:r>
            <a:endParaRPr lang="ru-RU" b="1" smtClean="0">
              <a:solidFill>
                <a:srgbClr val="A62697"/>
              </a:solidFill>
              <a:latin typeface="Monotype Corsiva" pitchFamily="66" charset="0"/>
            </a:endParaRP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357158" y="357166"/>
            <a:ext cx="7620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 b="1">
              <a:solidFill>
                <a:srgbClr val="A62697"/>
              </a:solidFill>
              <a:latin typeface="Monotype Corsiva" pitchFamily="66" charset="0"/>
            </a:endParaRPr>
          </a:p>
          <a:p>
            <a:r>
              <a:rPr lang="ru-RU" sz="2800" b="1">
                <a:solidFill>
                  <a:srgbClr val="A62697"/>
                </a:solidFill>
              </a:rPr>
              <a:t>  </a:t>
            </a:r>
          </a:p>
          <a:p>
            <a:endParaRPr lang="ru-RU" sz="2800" b="1">
              <a:solidFill>
                <a:srgbClr val="A62697"/>
              </a:solidFill>
            </a:endParaRP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4429124" y="4179887"/>
            <a:ext cx="447516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6600CC"/>
                </a:solidFill>
                <a:latin typeface="Monotype Corsiva" pitchFamily="66" charset="0"/>
              </a:rPr>
              <a:t>Всё начинается с любви:</a:t>
            </a:r>
          </a:p>
          <a:p>
            <a:r>
              <a:rPr lang="ru-RU" sz="2800" b="1" dirty="0">
                <a:solidFill>
                  <a:srgbClr val="6600CC"/>
                </a:solidFill>
                <a:latin typeface="Monotype Corsiva" pitchFamily="66" charset="0"/>
              </a:rPr>
              <a:t> И озаренье, и работа,</a:t>
            </a:r>
          </a:p>
          <a:p>
            <a:r>
              <a:rPr lang="ru-RU" sz="2800" b="1" dirty="0">
                <a:solidFill>
                  <a:srgbClr val="6600CC"/>
                </a:solidFill>
                <a:latin typeface="Monotype Corsiva" pitchFamily="66" charset="0"/>
              </a:rPr>
              <a:t> Глаза цветов, глаза ребёнка –</a:t>
            </a:r>
          </a:p>
          <a:p>
            <a:r>
              <a:rPr lang="ru-RU" sz="2800" b="1" dirty="0">
                <a:solidFill>
                  <a:srgbClr val="6600CC"/>
                </a:solidFill>
                <a:latin typeface="Monotype Corsiva" pitchFamily="66" charset="0"/>
              </a:rPr>
              <a:t> Всё начинается с любви…</a:t>
            </a:r>
          </a:p>
          <a:p>
            <a:r>
              <a:rPr lang="ru-RU" sz="2800" b="1" dirty="0">
                <a:solidFill>
                  <a:srgbClr val="6600CC"/>
                </a:solidFill>
                <a:latin typeface="Monotype Corsiva" pitchFamily="66" charset="0"/>
              </a:rPr>
              <a:t>                      Р. Рождественский</a:t>
            </a:r>
          </a:p>
          <a:p>
            <a:endParaRPr lang="ru-RU" sz="2800" dirty="0">
              <a:solidFill>
                <a:srgbClr val="6600CC"/>
              </a:solidFill>
              <a:latin typeface="Monotype Corsiva" pitchFamily="66" charset="0"/>
            </a:endParaRPr>
          </a:p>
        </p:txBody>
      </p:sp>
      <p:pic>
        <p:nvPicPr>
          <p:cNvPr id="14341" name="Picture 12" descr="http://s57.radikal.ru/i157/1005/cf/534b1d3f61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857628"/>
            <a:ext cx="3733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28728" y="571480"/>
            <a:ext cx="65722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Даже если детские проблемы не кажутся вам серьёзными,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 посочувствуйте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«Да, это неприятно, обидно». И только после выражения понимания и сочувствия помогите найти решение, выход, увидеть положительные стороны.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Ребёнок должен быть уверен,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всегда может обратиться к вам за помощью и советом.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7" grpId="0" autoUpdateAnimBg="0"/>
      <p:bldP spid="962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1013"/>
            <a:ext cx="482441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34" y="128586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удовлетворенность ребенка процессом обучения;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ребенок легко справляется с программой;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степень самостоятельности ребенка при выполнении им учебных заданий;</a:t>
            </a:r>
          </a:p>
          <a:p>
            <a:pPr marL="514350" marR="0" lvl="0" indent="-51435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удовлетворенность межличностными отношениями – с одноклассниками и учителями.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8596" y="42860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Признаки успешной адаптации: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91013"/>
            <a:ext cx="4824413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1214422"/>
            <a:ext cx="8229600" cy="4525963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Усталый, утомлённый внешний вид ребёнка.</a:t>
            </a:r>
          </a:p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Нежелание ребёнка делиться своими впечатлениями о проведённом дне.</a:t>
            </a:r>
          </a:p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Стремление отвлечь взрослого от школьных событий, переключить внимание на другие темы.</a:t>
            </a:r>
          </a:p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Нежелания выполнять домашние задания.</a:t>
            </a:r>
          </a:p>
          <a:p>
            <a:pPr marL="609600" lvl="0" indent="-609600">
              <a:spcBef>
                <a:spcPct val="2000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Постоянные жалобы на плохое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самочувствие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Беспокойный сон.</a:t>
            </a:r>
          </a:p>
          <a:p>
            <a:pPr marL="609600" marR="0" lvl="0" indent="-6096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Трудности утреннего пробуждения, вялость.</a:t>
            </a:r>
          </a:p>
          <a:p>
            <a:pPr marL="609600" lvl="0" indent="-609600">
              <a:spcBef>
                <a:spcPct val="2000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Жалобы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 или иные события, связанные со школой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Признаки дезадаптации: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2071678"/>
          <a:ext cx="685804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57950" y="4857760"/>
            <a:ext cx="228601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А класс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4071942"/>
            <a:ext cx="228601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Б класс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Эмоциональный дискомфорт в адаптации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 первоклассников: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5715016"/>
            <a:ext cx="7072362" cy="8572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Дезадаптированных детей НЕТ!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686800" cy="8382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Изменения в 5 классе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позиции: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«старший» в начальной школе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«самый маленький» в средней школе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86250" y="3214688"/>
            <a:ext cx="714375" cy="1000125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 descr="C:\Documents and Settings\Timon\Local Settings\Temporary Internet Files\Content.IE5\9O6JMAA5\MC9003491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2571750"/>
            <a:ext cx="1249363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Рисунок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2493"/>
            <a:ext cx="3750370" cy="199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Возникающие проблемы 5-ков: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29600" cy="43926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много разных учителей;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непривычное расписание;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новый классный руководитель;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возросший темп работы;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возросший объем работ в классе и д/з;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необходимость на каждом уроке приспосабливаться к своеобразному 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темпу, особенностям речи учителей;  </a:t>
            </a:r>
          </a:p>
        </p:txBody>
      </p:sp>
      <p:pic>
        <p:nvPicPr>
          <p:cNvPr id="4" name="Picture 4" descr="Рисунок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952" y="4643446"/>
            <a:ext cx="416204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00166" y="4071942"/>
          <a:ext cx="7429551" cy="1085857"/>
        </p:xfrm>
        <a:graphic>
          <a:graphicData uri="http://schemas.openxmlformats.org/drawingml/2006/table">
            <a:tbl>
              <a:tblPr/>
              <a:tblGrid>
                <a:gridCol w="1486298"/>
                <a:gridCol w="1484359"/>
                <a:gridCol w="1486298"/>
                <a:gridCol w="1486298"/>
                <a:gridCol w="1486298"/>
              </a:tblGrid>
              <a:tr h="542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дезадаптация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эм.дискомфорт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комфорт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инд.об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42852"/>
            <a:ext cx="7915693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7650" algn="l"/>
                <a:tab pos="62261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 5 Классный руководитель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Конопольская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Л.С.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7650" algn="l"/>
                <a:tab pos="6226175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21 учащихся, прошли диагностику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 человек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(6 –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девочек, 9 - мальчиков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857232"/>
            <a:ext cx="7358114" cy="785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«Эмоциональный комфорт и степень тревожности»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2143116"/>
          <a:ext cx="4643471" cy="1528946"/>
        </p:xfrm>
        <a:graphic>
          <a:graphicData uri="http://schemas.openxmlformats.org/drawingml/2006/table">
            <a:tbl>
              <a:tblPr/>
              <a:tblGrid>
                <a:gridCol w="1581149"/>
                <a:gridCol w="1020774"/>
                <a:gridCol w="1020774"/>
                <a:gridCol w="1020774"/>
              </a:tblGrid>
              <a:tr h="707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B034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школе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родителями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 себе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1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ср. </a:t>
                      </a:r>
                      <a:r>
                        <a:rPr lang="ru-RU" sz="1400" b="1" kern="1200" baseline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B0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 б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 б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 б</a:t>
                      </a:r>
                      <a:endParaRPr lang="ru-RU" sz="1400" b="1" kern="1200" baseline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5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уч-ся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B0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уч-ся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уч-ся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уч-ся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0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процентах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B03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37%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31%</a:t>
                      </a:r>
                      <a:endParaRPr lang="ru-RU" sz="1400" b="1" kern="12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11" marR="430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429256" y="1714488"/>
          <a:ext cx="3286180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0" y="3929066"/>
          <a:ext cx="485778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286248" y="5715016"/>
            <a:ext cx="4714908" cy="8572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Дезадаптированных детей НЕТ!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000108"/>
            <a:ext cx="7143800" cy="584775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Больше внимания уделить воспитательным задачам на развитие сплочённости класса, сотрудничества и национального уважения;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7715304" cy="584775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Стараться развивать умение работать самостоятельно и в группах, продуктивность учебного мышления;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285992"/>
            <a:ext cx="8001056" cy="830997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Применять индивидуальный подход к пятиклассникам: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зависимости от когнитивного уровня и мотивации учащегося, давать задания повышенной трудности  или облегчённого уровня;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143248"/>
            <a:ext cx="6572296" cy="861774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Хвалить вновь прибывших в среднее звено детей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даже за небольшой успех, всеми способами поддерживать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высокую когнитивную мотивацию.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071942"/>
            <a:ext cx="7215238" cy="1077218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Учитывая  всё ещё высокий уровень предметно - наглядного восприятие детей и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 сохраняющуюся аудиально - визуальную  доминанту восприятия этого возрастного контингента, использовать различные методы наглядности ,к компьютерные презентации, опыты, экскурсии.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5214950"/>
            <a:ext cx="7286676" cy="338554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Продолжать развивать общеучебные навыки детей, самостоятельность в работе.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643578"/>
            <a:ext cx="807249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Учить детей учиться, развивать внеучебные навыки,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позитивное сотрудничество в учебе,  а так же, укреплять учебную дисциплину и ответственное отношение к учебе.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86050" y="285728"/>
            <a:ext cx="321471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71538" y="1142984"/>
            <a:ext cx="7929618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часть урока должна быть дробной, т.е. состоять из нескольких взаимосвязанных, но различных видов деятельности.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 индивидуальная дифференцированная работа в первом классе: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задания разной степени трудности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упражнения на развитие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мышления, речи, воображения, внимания, памяти. При этом, дети могут объединиться в пары, группы, чтобы коллективно решить ту или иную логическую или творческую задачку.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дополнительный материал, который создает благоприятный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интеллектуальный и эмоциональный фон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Это может быть поговорка, пословица, отрывок из сказки или знакомого стихотворения, интересный рассказ из истории изучаемого предмета и т.п.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Утро можно начинать с игры, например – игра «Поменялись те»: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Поменялись местами те дети, у кого обувь с белой подошвой; у кого в одежде что-то синее; у кого в квартире живет кошка; кто считает, что он читает довольно быстро; кто знает сколько будет 20+30;  кто любит рисовать красками больше, чем карандашами; кто уже записался в библиотеку; кто в садик совсем не ходил….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86116" y="357166"/>
            <a:ext cx="3214710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707</Words>
  <Application>Microsoft Office PowerPoint</Application>
  <PresentationFormat>Экран (4:3)</PresentationFormat>
  <Paragraphs>119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Адаптация в школе 2015 – 2016 уч/год</vt:lpstr>
      <vt:lpstr>Слайд 2</vt:lpstr>
      <vt:lpstr>Слайд 3</vt:lpstr>
      <vt:lpstr>Слайд 4</vt:lpstr>
      <vt:lpstr>Изменения в 5 классе</vt:lpstr>
      <vt:lpstr>Возникающие проблемы 5-ков: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в 5 классе 2015 – 2016 уч/год</dc:title>
  <dc:creator>33</dc:creator>
  <cp:lastModifiedBy>школа</cp:lastModifiedBy>
  <cp:revision>18</cp:revision>
  <dcterms:created xsi:type="dcterms:W3CDTF">2015-11-06T06:00:10Z</dcterms:created>
  <dcterms:modified xsi:type="dcterms:W3CDTF">2015-12-18T13:13:03Z</dcterms:modified>
</cp:coreProperties>
</file>