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58" r:id="rId3"/>
    <p:sldId id="260" r:id="rId4"/>
    <p:sldId id="279" r:id="rId5"/>
    <p:sldId id="280" r:id="rId6"/>
    <p:sldId id="261" r:id="rId7"/>
    <p:sldId id="271" r:id="rId8"/>
    <p:sldId id="272" r:id="rId9"/>
    <p:sldId id="273" r:id="rId10"/>
    <p:sldId id="274" r:id="rId11"/>
    <p:sldId id="275" r:id="rId12"/>
    <p:sldId id="276" r:id="rId13"/>
    <p:sldId id="263" r:id="rId14"/>
    <p:sldId id="264" r:id="rId15"/>
    <p:sldId id="265" r:id="rId16"/>
    <p:sldId id="281" r:id="rId17"/>
    <p:sldId id="282" r:id="rId18"/>
    <p:sldId id="266" r:id="rId19"/>
    <p:sldId id="267" r:id="rId20"/>
    <p:sldId id="268" r:id="rId21"/>
    <p:sldId id="269" r:id="rId22"/>
    <p:sldId id="270" r:id="rId23"/>
    <p:sldId id="277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88AC1-C665-4107-8869-49EAB0F9FBE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C038-A65D-4157-8151-E314340B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86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6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03E321-7726-42B4-9B58-8CA30763EC05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C0B754F-A8F1-4BDB-BD0B-814A698CA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A652-C38E-405A-951A-9B193B55BF1A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C5C5A-707F-4023-B89A-744A92045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45B9-0612-4BC1-B81B-52F18901D4E6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1629-4B35-403D-962A-0572F7A78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26597-CBD8-4CDF-AD5F-04658769564F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E540-306D-4109-B66C-E097C09B2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8A369-1E10-448C-921B-54ED34F2C38C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D9E6-6261-4BC6-B36E-079938AFD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01772-C7B3-4EED-A688-FFB7535FEC3A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3E20-DC54-4113-A2ED-665FB768F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9D54B-9D76-49EA-A883-87FE61033B2B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8D19-4D88-482A-BCF8-5AD72B371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BAC6-37B9-43E0-8F39-65FE2BC42995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E833-7294-4893-8A2A-7385443F9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636F-493A-40EB-9AB8-99507C328FA9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B747-9387-4121-8C2A-7B96C75A1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8869-C063-4610-833C-3E1EF7B264AF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890A-1FA3-40DF-B7BE-F412B8F1F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11C-FAB0-46D1-A92B-93B23E3A108E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7A42-1B87-46A7-81EF-1231E7386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662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663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21AB81-E40C-4CA6-BD30-985C1E2BE3C3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70C5E7-7916-4AA4-B4BF-4DAA0A519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166238" y="2492896"/>
            <a:ext cx="4798249" cy="4104456"/>
          </a:xfrm>
        </p:spPr>
        <p:txBody>
          <a:bodyPr anchor="ctr"/>
          <a:lstStyle/>
          <a:p>
            <a:pPr algn="r" eaLnBrk="1" hangingPunct="1"/>
            <a:r>
              <a:rPr lang="ru-RU" sz="3200" b="0" dirty="0" smtClean="0">
                <a:solidFill>
                  <a:schemeClr val="tx1"/>
                </a:solidFill>
              </a:rPr>
              <a:t> Индивидуальный проект в</a:t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соответствии с требованиями ФГОС</a:t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http://nou-stupeni.ru/wp-content/uploads/2017/02/1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873488" cy="36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452" y="6165304"/>
            <a:ext cx="841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Виноградова Е.Н., заместитель директора по НМР МОУ «Эммаусская СОШ»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Аналитический</a:t>
            </a:r>
            <a:r>
              <a:rPr lang="ru-RU" dirty="0" smtClean="0"/>
              <a:t> - сравнение планируемых и реальных результатов, обобщение, выводы.</a:t>
            </a:r>
            <a:endParaRPr lang="ru-RU" dirty="0"/>
          </a:p>
        </p:txBody>
      </p:sp>
      <p:pic>
        <p:nvPicPr>
          <p:cNvPr id="10242" name="Picture 2" descr="http://images.clipartpanda.com/algebra-book-clipart-math_clip_art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0289"/>
          <a:stretch/>
        </p:blipFill>
        <p:spPr bwMode="auto">
          <a:xfrm>
            <a:off x="3059832" y="3356992"/>
            <a:ext cx="2735821" cy="33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Февраль, март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Контрольно-корректировочный </a:t>
            </a:r>
            <a:r>
              <a:rPr lang="ru-RU" dirty="0" smtClean="0"/>
              <a:t>- анализ успехов и ошибок, поиск способов коррекции ошибок, исправление проекта в соответствии с реальным состоянием дел.</a:t>
            </a:r>
            <a:endParaRPr lang="ru-RU" dirty="0"/>
          </a:p>
        </p:txBody>
      </p:sp>
      <p:pic>
        <p:nvPicPr>
          <p:cNvPr id="11266" name="Picture 2" descr="http://www.clipartkid.com/images/423/larger-preview-clip-art-of-a-friendly-smart-school-boy-writing-a-long-Vviu1U-clipar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19873" y="4082314"/>
            <a:ext cx="3168352" cy="27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Заключительный </a:t>
            </a:r>
            <a:r>
              <a:rPr lang="ru-RU" dirty="0" smtClean="0"/>
              <a:t>- представление содержания работы, обоснование выводов, защита проекта.</a:t>
            </a:r>
          </a:p>
          <a:p>
            <a:endParaRPr lang="ru-RU" dirty="0"/>
          </a:p>
        </p:txBody>
      </p:sp>
      <p:pic>
        <p:nvPicPr>
          <p:cNvPr id="12290" name="Picture 2" descr="http://school23-chita.ucoz.ru/_tbkp/nina2/0004-001-I-Obschie-svedenija-o-pedago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21530" y="3539429"/>
            <a:ext cx="2630433" cy="30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Состав материалов ИИП</a:t>
            </a:r>
            <a:r>
              <a:rPr lang="ru-RU" smtClean="0"/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3515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ru-RU" sz="2000" dirty="0" smtClean="0"/>
              <a:t>Продукт проектной деятельности, представленный в одной из описанных выше форм. 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/>
              <a:t>2. Краткая пояснительная записка к проекту с указанием: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/>
              <a:t>а) исходного замысла, цели и назначения проекта;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/>
              <a:t>б) краткого описания хода выполнения проекта и полученных результатов;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/>
              <a:t>в) списка использованных источников;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/>
              <a:t>г) для конструкторских проектов включается описание особенностей конструкторских решений, для социальных проектов — описание эффектов от реализации проекта; 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/>
              <a:t>3. Краткий отзыв руководителя проекта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>
          <a:xfrm>
            <a:off x="772550" y="620688"/>
            <a:ext cx="79248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Возможные типы работ и формы их представления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6994284"/>
              </p:ext>
            </p:extLst>
          </p:nvPr>
        </p:nvGraphicFramePr>
        <p:xfrm>
          <a:off x="762000" y="2362200"/>
          <a:ext cx="8202488" cy="434817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8761"/>
                <a:gridCol w="1658836"/>
                <a:gridCol w="2592453"/>
                <a:gridCol w="2542438"/>
              </a:tblGrid>
              <a:tr h="257913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Тип проекта </a:t>
                      </a:r>
                      <a:endParaRPr lang="ru-RU" sz="1800" b="0" i="0" dirty="0">
                        <a:effectLst/>
                      </a:endParaRPr>
                    </a:p>
                  </a:txBody>
                  <a:tcPr marL="66903" marR="66903" marT="33452" marB="33452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Цель проекта </a:t>
                      </a:r>
                      <a:endParaRPr lang="ru-RU" sz="1800" b="0" i="0" dirty="0">
                        <a:effectLst/>
                      </a:endParaRPr>
                    </a:p>
                  </a:txBody>
                  <a:tcPr marL="66903" marR="66903" marT="33452" marB="33452"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ru-RU" sz="1200" dirty="0">
                          <a:effectLst/>
                        </a:rPr>
                        <a:t>Проектный продукт </a:t>
                      </a:r>
                      <a:endParaRPr lang="ru-RU" sz="1800" b="0" i="0" dirty="0">
                        <a:effectLst/>
                      </a:endParaRPr>
                    </a:p>
                  </a:txBody>
                  <a:tcPr marL="66903" marR="66903" marT="33452" marB="3345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99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>
                          <a:effectLst/>
                        </a:rPr>
                        <a:t>Практико-ориентированный, социальный </a:t>
                      </a:r>
                      <a:endParaRPr lang="ru-RU" sz="1800" b="0" i="0">
                        <a:effectLst/>
                      </a:endParaRPr>
                    </a:p>
                  </a:txBody>
                  <a:tcPr marL="66903" marR="66903" marT="33452" marB="33452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 dirty="0">
                          <a:effectLst/>
                        </a:rPr>
                        <a:t>Решение практических задач </a:t>
                      </a:r>
                      <a:endParaRPr lang="ru-RU" sz="1800" b="0" i="0" dirty="0">
                        <a:effectLst/>
                      </a:endParaRPr>
                    </a:p>
                  </a:txBody>
                  <a:tcPr marL="66903" marR="66903" marT="33452" marB="33452"/>
                </a:tc>
                <a:tc rowSpan="5"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анализ данных социологического опроса,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атлас,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атрибуты несуществующего государства,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бизнес-план,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веб-сайт,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видеофильм,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выставка,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газета,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журнал,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действующая фирма,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игра,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карта,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коллекция,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компьютерная анимация,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оформление кабинета,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пакет рекомендаций,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стендовый доклад,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сценарий,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статья,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сказка,  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03" marR="66903" marT="33452" marB="33452"/>
                </a:tc>
                <a:tc rowSpan="5"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костюм,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макет,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модель,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музыкальное произведение,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мультимедийный продукт,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отчёты о проведённых исследованиях,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праздник,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публикация,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путеводитель,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реферат,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справочник,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система школьного самоуправления,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серия иллюстраций,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учебное пособие,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 чертеж, 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</a:rPr>
                        <a:t>экскурсия. </a:t>
                      </a:r>
                      <a:endParaRPr lang="ru-RU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903" marR="66903" marT="33452" marB="33452"/>
                </a:tc>
              </a:tr>
              <a:tr h="61899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>
                          <a:effectLst/>
                        </a:rPr>
                        <a:t>Исследовательский </a:t>
                      </a:r>
                      <a:endParaRPr lang="ru-RU" sz="1800" b="0" i="0">
                        <a:effectLst/>
                      </a:endParaRPr>
                    </a:p>
                  </a:txBody>
                  <a:tcPr marL="66903" marR="66903" marT="33452" marB="33452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 dirty="0">
                          <a:effectLst/>
                        </a:rPr>
                        <a:t>Доказательство или опровержение какой-либо гипотезы. </a:t>
                      </a:r>
                      <a:endParaRPr lang="ru-RU" sz="1800" b="0" i="0" dirty="0">
                        <a:effectLst/>
                      </a:endParaRPr>
                    </a:p>
                  </a:txBody>
                  <a:tcPr marL="66903" marR="66903" marT="33452" marB="3345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99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>
                          <a:effectLst/>
                        </a:rPr>
                        <a:t>Информационный </a:t>
                      </a:r>
                      <a:endParaRPr lang="ru-RU" sz="1800" b="0" i="0">
                        <a:effectLst/>
                      </a:endParaRPr>
                    </a:p>
                  </a:txBody>
                  <a:tcPr marL="66903" marR="66903" marT="33452" marB="33452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 dirty="0">
                          <a:effectLst/>
                        </a:rPr>
                        <a:t>Сбор информации о каком-либо объекте или явлении. </a:t>
                      </a:r>
                      <a:endParaRPr lang="ru-RU" sz="1800" b="0" i="0" dirty="0">
                        <a:effectLst/>
                      </a:endParaRPr>
                    </a:p>
                  </a:txBody>
                  <a:tcPr marL="66903" marR="66903" marT="33452" marB="3345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99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>
                          <a:effectLst/>
                        </a:rPr>
                        <a:t>Творческий </a:t>
                      </a:r>
                      <a:endParaRPr lang="ru-RU" sz="1800" b="0" i="0">
                        <a:effectLst/>
                      </a:endParaRPr>
                    </a:p>
                  </a:txBody>
                  <a:tcPr marL="66903" marR="66903" marT="33452" marB="33452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 dirty="0">
                          <a:effectLst/>
                        </a:rPr>
                        <a:t>Привлечение интереса публики к проблеме проекта. </a:t>
                      </a:r>
                      <a:endParaRPr lang="ru-RU" sz="1800" b="0" i="0" dirty="0">
                        <a:effectLst/>
                      </a:endParaRPr>
                    </a:p>
                  </a:txBody>
                  <a:tcPr marL="66903" marR="66903" marT="33452" marB="3345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27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>
                          <a:effectLst/>
                        </a:rPr>
                        <a:t>Игровой или ролевой </a:t>
                      </a:r>
                      <a:endParaRPr lang="ru-RU" sz="1800" b="0" i="0">
                        <a:effectLst/>
                      </a:endParaRPr>
                    </a:p>
                  </a:txBody>
                  <a:tcPr marL="66903" marR="66903" marT="33452" marB="33452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ru-RU" sz="1200" dirty="0">
                          <a:effectLst/>
                        </a:rPr>
                        <a:t>Представление опыта участия в решении проблемы проекта </a:t>
                      </a:r>
                      <a:endParaRPr lang="ru-RU" sz="1800" b="0" i="0" dirty="0">
                        <a:effectLst/>
                      </a:endParaRPr>
                    </a:p>
                  </a:txBody>
                  <a:tcPr marL="66903" marR="66903" marT="33452" marB="3345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200" dirty="0" smtClean="0"/>
              <a:t>Документация для учащихся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28339393"/>
              </p:ext>
            </p:extLst>
          </p:nvPr>
        </p:nvGraphicFramePr>
        <p:xfrm>
          <a:off x="762000" y="2276872"/>
          <a:ext cx="7992889" cy="4665916"/>
        </p:xfrm>
        <a:graphic>
          <a:graphicData uri="http://schemas.openxmlformats.org/drawingml/2006/table">
            <a:tbl>
              <a:tblPr/>
              <a:tblGrid>
                <a:gridCol w="1656184"/>
                <a:gridCol w="3346116"/>
                <a:gridCol w="1100125"/>
                <a:gridCol w="945232"/>
                <a:gridCol w="945232"/>
              </a:tblGrid>
              <a:tr h="726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Этапы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Планируемая дата исполнения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  <a:b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фактически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Подпись руководителя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Подготовка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темы  учебного проекта и тем исследований обучающихся;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Разработка основополагающего вопроса и проблемных вопросов учебной темы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задач, которые следует решить;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средств и методов решения задач;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последовательности и сроков работ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Процесс проектирования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Самостоятельная работа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Оформления записки, плакатов и др.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Достигнутый результат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Оформление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64" marR="55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Документация для руководителя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5503067"/>
              </p:ext>
            </p:extLst>
          </p:nvPr>
        </p:nvGraphicFramePr>
        <p:xfrm>
          <a:off x="971600" y="2708919"/>
          <a:ext cx="7920879" cy="2736304"/>
        </p:xfrm>
        <a:graphic>
          <a:graphicData uri="http://schemas.openxmlformats.org/drawingml/2006/table">
            <a:tbl>
              <a:tblPr/>
              <a:tblGrid>
                <a:gridCol w="710528"/>
                <a:gridCol w="1902245"/>
                <a:gridCol w="2707843"/>
                <a:gridCol w="1536974"/>
                <a:gridCol w="1063289"/>
              </a:tblGrid>
              <a:tr h="1824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ФИО ученика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проекта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Итоговая оценка руководителя проекта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Подпись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233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Документация для классного руководителя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0568312"/>
              </p:ext>
            </p:extLst>
          </p:nvPr>
        </p:nvGraphicFramePr>
        <p:xfrm>
          <a:off x="971600" y="2564901"/>
          <a:ext cx="7848872" cy="3672410"/>
        </p:xfrm>
        <a:graphic>
          <a:graphicData uri="http://schemas.openxmlformats.org/drawingml/2006/table">
            <a:tbl>
              <a:tblPr/>
              <a:tblGrid>
                <a:gridCol w="656933"/>
                <a:gridCol w="1643148"/>
                <a:gridCol w="2497814"/>
                <a:gridCol w="1193754"/>
                <a:gridCol w="814629"/>
                <a:gridCol w="1042594"/>
              </a:tblGrid>
              <a:tr h="157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ФИО ученика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проекта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выполнения проекта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 защиты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Подпись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 и т.д.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835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872208"/>
          </a:xfrm>
        </p:spPr>
        <p:txBody>
          <a:bodyPr/>
          <a:lstStyle/>
          <a:p>
            <a:pPr algn="ctr">
              <a:spcAft>
                <a:spcPts val="0"/>
              </a:spcAft>
              <a:tabLst>
                <a:tab pos="69532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Критерий «Способность к самостоятельному приобретению знаний» 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348880"/>
            <a:ext cx="8125073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Работа шаблонная, показывающая формальное отношение автора (0 баллов)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Автор проявил незначительный интерес к теме проекта, но не продемонстрировал самостоятельности к работе, не использовал возможности творческого подхода (1балл)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Работа самостоятельная, демонстрирующая серьезную заинтересованность автора, предпринята попытка представить личный взгляд на тему проекта, применены элементы творчества (2 балла)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Работа отличается творческим подходом, собственным оригинальным отношением автора к идее проекта (3 балла)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Критерий «Сформированность  предметных знаний и способов действий» 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362200"/>
            <a:ext cx="828092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Тема проекта не раскрыта. Использована не соответствующая теме и цели проекта  информация(0 баллов)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Тема проекта раскрыта фрагментарно. Большая часть представленной информации не относится к теме работы (1 балл)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Тема проекта раскрыта, автор показал знание темы в рамках школьной программы. Работа содержит незначительный объем подходящей информации из ограниченного числа однотипных источников (2  балла)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Тема проекта раскрыта исчерпывающе, автор продемонстрировал глубокие знания, выходящие за рамки школьной программы. Работа содержит достаточно полную информацию из разнообразных источников (3 балла)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mtClean="0"/>
              <a:t>Индивидуальный проект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Индивидуальный итоговый проект представляет собой учебный проект, выполняемый обучающимся в рамках одного или нескольких учебных предметов с целью продемонстрировать свои достижения в самостоятельном освоении содержания и методов  избранных областей знаний и/или видов деятельности и способность проектировать и осуществлять целесообразную и результативную деятельность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dirty="0" smtClean="0"/>
              <a:t>Выполнение индивидуального итогового проекта обязательно для каждого обучающегося, оценка за выполнение проекта выставляется в графу «Проектная деятельность» в классном журнале и личном деле.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Критерий  «Сформированность регулятивных действий»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>Цель не сформулирована (0 баллов)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Цель сформулирована, но план ее достижения отсутствует (1 балл)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Цель сформулирована, дан схематичный план ее достижения (2 балла)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Цель сформулирована, ясно описана, дан подробный план ее достижения (3 балла)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«</a:t>
            </a:r>
            <a:r>
              <a:rPr lang="ru-RU" sz="3200" dirty="0" err="1" smtClean="0"/>
              <a:t>Сформированность</a:t>
            </a:r>
            <a:r>
              <a:rPr lang="ru-RU" sz="3200" dirty="0" smtClean="0"/>
              <a:t> коммуникативных действий»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>Презентация не проведена (0 баллов )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Материал изложен с учетом регламента, однако автору не удалось заинтересовать аудиторию(1 балл)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Автору удалось вызвать интерес аудитории, но он вышел за рамки регламента (2 балла)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Автору удалось вызвать интерес аудитории и уложиться в рамки регламента (3 балла)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Экспертный оценочный лист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2276872"/>
          <a:ext cx="8856983" cy="330228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76063"/>
                <a:gridCol w="720080"/>
                <a:gridCol w="1584176"/>
                <a:gridCol w="1548173"/>
                <a:gridCol w="1332147"/>
                <a:gridCol w="1512168"/>
                <a:gridCol w="936104"/>
                <a:gridCol w="648072"/>
              </a:tblGrid>
              <a:tr h="147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ФИ обучающегося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Класс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Критерий «Способность к самостоятельному приобретению знаний»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(максимум 3 балла)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Критерий «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</a:rPr>
                        <a:t>Сформированность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предметных знаний и способов действий»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(максимум 3 балла)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Критерий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</a:rPr>
                        <a:t>Сформированность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регулятивных действий» (максимум 3 балла)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Критерий  «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</a:rPr>
                        <a:t>Сформированность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коммуникативных действий» (максимум 3 балла)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Количество баллов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Оценка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1691680" y="5843302"/>
            <a:ext cx="516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 балла- «удовлетворительно»                                   7-9 - «хорошо»                                                 10-12 – «отлично»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защиты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2387808"/>
              </p:ext>
            </p:extLst>
          </p:nvPr>
        </p:nvGraphicFramePr>
        <p:xfrm>
          <a:off x="583940" y="2233028"/>
          <a:ext cx="8280919" cy="4624972"/>
        </p:xfrm>
        <a:graphic>
          <a:graphicData uri="http://schemas.openxmlformats.org/drawingml/2006/table">
            <a:tbl>
              <a:tblPr/>
              <a:tblGrid>
                <a:gridCol w="216024"/>
                <a:gridCol w="1433381"/>
                <a:gridCol w="6631514"/>
              </a:tblGrid>
              <a:tr h="402748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Оценка (в баллах)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8743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Качество доклада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1 - доклад зачитывается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 - доклад пересказывается, но не объяснена суть работы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 - доклад пересказывается, суть работы объяс​нена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4 - кроме хорошего доклада владение иллюст​ративным материалом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5 - доклад производит очень хорошее впечат​ление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058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Качество   ответов   на вопросы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 - нет четкости ответов на большинство вопросов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2 - ответы на большинство вопросов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3 - ответы на все вопросы убедительно, аргументировано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18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демон​страционного материала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9705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1 - представленный демонстрационный материал не используется в докладе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7800" indent="-17780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2 - представленный демонстрационный мате​риал используется в докладе</a:t>
                      </a:r>
                    </a:p>
                    <a:p>
                      <a:pPr marL="177800" indent="-17780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представленный демонстрационный мате​риал используется в докладе, информативен, автор свободно в нем ориентируется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1432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Оформление   демонст​рационного материала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 - представлен плохо оформленный демонстрационный материал,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7800" indent="-17780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 - демонстрационный    материал    хорошо оформлен, но есть отдельные претензии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 -  к демонстрационному материалу нет пре​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тензий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184" marR="24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4338" name="Picture 2" descr="http://previews.123rf.com/images/bicubic/bicubic1110/bicubic111000002/10954784-Educated-boy-dressed-in-a-suit-standing-atop-a-pile-of-books-Stock-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2322259"/>
            <a:ext cx="2705733" cy="47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15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mtClean="0"/>
              <a:t>Проект – это пять «П»: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1. Проблема</a:t>
            </a:r>
          </a:p>
          <a:p>
            <a:pPr marL="0" indent="0" eaLnBrk="1" hangingPunct="1">
              <a:buNone/>
            </a:pPr>
            <a:r>
              <a:rPr lang="ru-RU" dirty="0" smtClean="0"/>
              <a:t>2. Проектирование (планирование)</a:t>
            </a:r>
          </a:p>
          <a:p>
            <a:pPr marL="0" indent="0" eaLnBrk="1" hangingPunct="1">
              <a:buNone/>
            </a:pPr>
            <a:r>
              <a:rPr lang="ru-RU" dirty="0" smtClean="0"/>
              <a:t>3. Поиск информации</a:t>
            </a:r>
          </a:p>
          <a:p>
            <a:pPr marL="0" indent="0" eaLnBrk="1" hangingPunct="1">
              <a:buNone/>
            </a:pPr>
            <a:r>
              <a:rPr lang="ru-RU" dirty="0" smtClean="0"/>
              <a:t>4. Продукт (создание проектного продукта)</a:t>
            </a:r>
          </a:p>
          <a:p>
            <a:pPr marL="0" indent="0" eaLnBrk="1" hangingPunct="1">
              <a:buNone/>
            </a:pPr>
            <a:r>
              <a:rPr lang="ru-RU" dirty="0" smtClean="0"/>
              <a:t>5. Презентация проектного продукта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3314" name="Picture 2" descr="http://psiholik.ru/ustanovki-voznikayut-povsednevno/906142_html_60854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170246"/>
            <a:ext cx="2019735" cy="34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</a:t>
            </a:r>
            <a:r>
              <a:rPr lang="ru-RU" dirty="0" err="1" smtClean="0"/>
              <a:t>р</a:t>
            </a:r>
            <a:r>
              <a:rPr lang="en-US" dirty="0" err="1" smtClean="0"/>
              <a:t>уководител</a:t>
            </a:r>
            <a:r>
              <a:rPr lang="ru-RU" dirty="0" smtClean="0"/>
              <a:t>я</a:t>
            </a:r>
            <a:r>
              <a:rPr lang="en-US" dirty="0" smtClean="0"/>
              <a:t> </a:t>
            </a:r>
            <a:r>
              <a:rPr lang="en-US" dirty="0" err="1" smtClean="0"/>
              <a:t>проекта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определяет задание на выполнение итогового индивидуального проекта</a:t>
            </a:r>
          </a:p>
          <a:p>
            <a:pPr lvl="0"/>
            <a:r>
              <a:rPr lang="ru-RU" sz="2000" dirty="0" smtClean="0"/>
              <a:t>составляет индивидуальный план реализации проекта </a:t>
            </a:r>
          </a:p>
          <a:p>
            <a:pPr lvl="0"/>
            <a:r>
              <a:rPr lang="ru-RU" sz="2000" dirty="0" smtClean="0"/>
              <a:t>оказывает обучающемуся помощь в организации и выполнении работы</a:t>
            </a:r>
          </a:p>
          <a:p>
            <a:pPr lvl="0"/>
            <a:r>
              <a:rPr lang="ru-RU" sz="2000" dirty="0" smtClean="0"/>
              <a:t>проводит систематическое консультирование</a:t>
            </a:r>
          </a:p>
          <a:p>
            <a:pPr lvl="0"/>
            <a:r>
              <a:rPr lang="ru-RU" sz="2000" dirty="0" smtClean="0"/>
              <a:t>проверяет выполнение работы ( по частям или в целом)</a:t>
            </a:r>
          </a:p>
          <a:p>
            <a:r>
              <a:rPr lang="en-US" sz="2000" dirty="0" err="1" smtClean="0"/>
              <a:t>да</a:t>
            </a:r>
            <a:r>
              <a:rPr lang="ru-RU" sz="2000" dirty="0" smtClean="0"/>
              <a:t>ё</a:t>
            </a:r>
            <a:r>
              <a:rPr lang="en-US" sz="2000" dirty="0" smtClean="0"/>
              <a:t>т </a:t>
            </a:r>
            <a:r>
              <a:rPr lang="ru-RU" sz="2000" dirty="0" smtClean="0"/>
              <a:t>краткий </a:t>
            </a:r>
            <a:r>
              <a:rPr lang="en-US" sz="2000" dirty="0" err="1" smtClean="0"/>
              <a:t>письменный</a:t>
            </a:r>
            <a:r>
              <a:rPr lang="en-US" sz="2000" dirty="0" smtClean="0"/>
              <a:t> </a:t>
            </a:r>
            <a:r>
              <a:rPr lang="en-US" sz="2000" dirty="0" err="1" smtClean="0"/>
              <a:t>отзыв</a:t>
            </a:r>
            <a:r>
              <a:rPr lang="en-US" sz="2000" dirty="0" smtClean="0"/>
              <a:t> о </a:t>
            </a:r>
            <a:r>
              <a:rPr lang="en-US" sz="2000" dirty="0" err="1" smtClean="0"/>
              <a:t>работе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Результатом (продуктом) может быть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письменная работа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авторская художественная творческая работа</a:t>
            </a:r>
            <a:r>
              <a:rPr lang="ru-RU" i="1" dirty="0" smtClean="0"/>
              <a:t> </a:t>
            </a:r>
          </a:p>
          <a:p>
            <a:r>
              <a:rPr lang="ru-RU" b="1" dirty="0" smtClean="0"/>
              <a:t>материальный объект</a:t>
            </a:r>
          </a:p>
          <a:p>
            <a:r>
              <a:rPr lang="ru-RU" b="1" dirty="0" smtClean="0"/>
              <a:t>отчетные материалы по социальному проекту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ru-RU" sz="3200" i="1" smtClean="0"/>
              <a:t/>
            </a:r>
            <a:br>
              <a:rPr lang="ru-RU" sz="3200" i="1" smtClean="0"/>
            </a:br>
            <a:r>
              <a:rPr lang="ru-RU" sz="3200" i="1" smtClean="0"/>
              <a:t>Этапы</a:t>
            </a:r>
            <a:r>
              <a:rPr lang="ru-RU" sz="3200" smtClean="0"/>
              <a:t> разработки учебного проекта:</a:t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3951" y="2708920"/>
            <a:ext cx="3340898" cy="3365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Сентябрь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Подготовительный </a:t>
            </a:r>
            <a:r>
              <a:rPr lang="ru-RU" dirty="0" smtClean="0"/>
              <a:t>- мотивация, </a:t>
            </a:r>
            <a:r>
              <a:rPr lang="ru-RU" dirty="0" err="1" smtClean="0"/>
              <a:t>целеполагание</a:t>
            </a:r>
            <a:r>
              <a:rPr lang="ru-RU" dirty="0" smtClean="0"/>
              <a:t>, осознание проблемной ситуации, выбор  предмета, темы, постановка цели проекта.</a:t>
            </a:r>
            <a:endParaRPr lang="ru-RU" dirty="0"/>
          </a:p>
        </p:txBody>
      </p:sp>
      <p:pic>
        <p:nvPicPr>
          <p:cNvPr id="7170" name="Picture 2" descr="http://293.spb.ru/wp-content/uploads/2015/11/%D0%BB%D0%BE%D0%B3%D0%BE%D1%82%D0%B8%D0%B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976265" cy="28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Октябрь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Проектировочный </a:t>
            </a:r>
            <a:r>
              <a:rPr lang="ru-RU" dirty="0" smtClean="0"/>
              <a:t>- общее планирование, построение конкретного плана деятельности, распределение заданий в работе с учетом выбранной позиции.</a:t>
            </a:r>
            <a:endParaRPr lang="ru-RU" dirty="0"/>
          </a:p>
        </p:txBody>
      </p:sp>
      <p:pic>
        <p:nvPicPr>
          <p:cNvPr id="9218" name="Picture 2" descr="http://www.liceum28.nnov.ru/files/kruzhki_i_sekc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3" y="4204442"/>
            <a:ext cx="3826768" cy="25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Ноябрь, декабрь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2362200"/>
            <a:ext cx="6470104" cy="37242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Практический</a:t>
            </a:r>
            <a:r>
              <a:rPr lang="ru-RU" dirty="0" smtClean="0"/>
              <a:t>  - исследование проблемы, темы, сбор и обработка данных, получение нового продукта, результата проектной деятельности за счет выполнения определенных действий, интерпретации результатов, возможно графическое представление результатов, оформление документации.</a:t>
            </a:r>
            <a:endParaRPr lang="ru-RU" dirty="0"/>
          </a:p>
        </p:txBody>
      </p:sp>
      <p:pic>
        <p:nvPicPr>
          <p:cNvPr id="8194" name="Picture 2" descr="http://www.metod-kopilka.ru/images/doc/18/12102/hello_html_m4cb543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80121" cy="26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265</TotalTime>
  <Words>1044</Words>
  <Application>Microsoft Office PowerPoint</Application>
  <PresentationFormat>Экран (4:3)</PresentationFormat>
  <Paragraphs>253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Капсулы</vt:lpstr>
      <vt:lpstr> Индивидуальный проект в соответствии с требованиями ФГОС        </vt:lpstr>
      <vt:lpstr>Индивидуальный проект</vt:lpstr>
      <vt:lpstr>Проект – это пять «П»:</vt:lpstr>
      <vt:lpstr>Функции руководителя проекта </vt:lpstr>
      <vt:lpstr>Результатом (продуктом) может быть :</vt:lpstr>
      <vt:lpstr> Этапы разработки учебного проекта: </vt:lpstr>
      <vt:lpstr>Сентябрь</vt:lpstr>
      <vt:lpstr>Октябрь</vt:lpstr>
      <vt:lpstr>Ноябрь, декабрь</vt:lpstr>
      <vt:lpstr>Январь</vt:lpstr>
      <vt:lpstr>Февраль, март</vt:lpstr>
      <vt:lpstr>Апрель</vt:lpstr>
      <vt:lpstr>Состав материалов ИИП </vt:lpstr>
      <vt:lpstr>Возможные типы работ и формы их представления</vt:lpstr>
      <vt:lpstr>Документация для учащихся</vt:lpstr>
      <vt:lpstr>Документация для руководителя проекта</vt:lpstr>
      <vt:lpstr>Документация для классного руководителя</vt:lpstr>
      <vt:lpstr>Критерий «Способность к самостоятельному приобретению знаний» </vt:lpstr>
      <vt:lpstr>Критерий «Сформированность  предметных знаний и способов действий» </vt:lpstr>
      <vt:lpstr>Критерий  «Сформированность регулятивных действий»</vt:lpstr>
      <vt:lpstr>«Сформированность коммуникативных действий»</vt:lpstr>
      <vt:lpstr>Экспертный оценочный лист </vt:lpstr>
      <vt:lpstr>Критерии оценки защиты проекта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в соответствии с требованиями ФГОС</dc:title>
  <dc:creator>admin</dc:creator>
  <cp:lastModifiedBy>завуч</cp:lastModifiedBy>
  <cp:revision>32</cp:revision>
  <dcterms:created xsi:type="dcterms:W3CDTF">2015-11-01T08:10:16Z</dcterms:created>
  <dcterms:modified xsi:type="dcterms:W3CDTF">2017-04-03T06:31:56Z</dcterms:modified>
</cp:coreProperties>
</file>