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1" r:id="rId1"/>
  </p:sldMasterIdLst>
  <p:sldIdLst>
    <p:sldId id="256" r:id="rId2"/>
    <p:sldId id="279" r:id="rId3"/>
    <p:sldId id="275" r:id="rId4"/>
    <p:sldId id="286" r:id="rId5"/>
    <p:sldId id="287" r:id="rId6"/>
    <p:sldId id="289" r:id="rId7"/>
    <p:sldId id="307" r:id="rId8"/>
    <p:sldId id="291" r:id="rId9"/>
    <p:sldId id="292" r:id="rId10"/>
    <p:sldId id="308" r:id="rId11"/>
    <p:sldId id="293" r:id="rId12"/>
    <p:sldId id="309" r:id="rId13"/>
    <p:sldId id="295" r:id="rId14"/>
    <p:sldId id="310" r:id="rId15"/>
    <p:sldId id="306" r:id="rId16"/>
    <p:sldId id="298" r:id="rId17"/>
    <p:sldId id="296" r:id="rId18"/>
    <p:sldId id="297" r:id="rId19"/>
    <p:sldId id="311" r:id="rId20"/>
    <p:sldId id="312" r:id="rId21"/>
  </p:sldIdLst>
  <p:sldSz cx="9144000" cy="6858000" type="screen4x3"/>
  <p:notesSz cx="7102475" cy="102346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85" autoAdjust="0"/>
    <p:restoredTop sz="97200" autoAdjust="0"/>
  </p:normalViewPr>
  <p:slideViewPr>
    <p:cSldViewPr>
      <p:cViewPr>
        <p:scale>
          <a:sx n="100" d="100"/>
          <a:sy n="100" d="100"/>
        </p:scale>
        <p:origin x="-636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200B4B0-2C77-4C65-B1E7-30035BF57943}" type="datetimeFigureOut">
              <a:rPr lang="ru-RU" smtClean="0"/>
              <a:pPr>
                <a:defRPr/>
              </a:pPr>
              <a:t>19.04.2010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66DFBAF-8DE6-452E-83A1-7E17D7824B9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E06CC8B-A6AD-4A11-BB67-0189E7673BAA}" type="datetimeFigureOut">
              <a:rPr lang="ru-RU" smtClean="0"/>
              <a:pPr>
                <a:defRPr/>
              </a:pPr>
              <a:t>19.04.2010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B31459C-1B1F-46D8-86CE-D9EF82D4F48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26D2117-2561-48AF-BD43-BCD85E22A820}" type="datetimeFigureOut">
              <a:rPr lang="ru-RU" smtClean="0"/>
              <a:pPr>
                <a:defRPr/>
              </a:pPr>
              <a:t>19.04.2010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DF93BE2-41A5-425C-9635-FD62F381A6F1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96C7F10-685F-441C-A43B-17E6973ED4F2}" type="datetimeFigureOut">
              <a:rPr lang="ru-RU" smtClean="0"/>
              <a:pPr>
                <a:defRPr/>
              </a:pPr>
              <a:t>19.04.2010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4491EB8-CDA9-46A6-8A25-4F3ADE791525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D2A6480-DFF5-4465-953B-469ECA41EEE1}" type="datetimeFigureOut">
              <a:rPr lang="ru-RU" smtClean="0"/>
              <a:pPr>
                <a:defRPr/>
              </a:pPr>
              <a:t>19.04.2010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5A1127F-7DF3-4FF9-B92E-75D07B72B38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B78BA2C-B13F-4975-9DCD-A5E1A397A049}" type="datetimeFigureOut">
              <a:rPr lang="ru-RU" smtClean="0"/>
              <a:pPr>
                <a:defRPr/>
              </a:pPr>
              <a:t>19.04.2010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3580155-4D90-4DB2-B62C-011C48A66C3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F0340AA-1A61-4F3A-99D1-98F4737BFC3A}" type="datetimeFigureOut">
              <a:rPr lang="ru-RU" smtClean="0"/>
              <a:pPr>
                <a:defRPr/>
              </a:pPr>
              <a:t>19.04.2010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8156FAD-C392-4450-ADDD-3C5F5E90F40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3626F49-C9AC-4D43-AC00-C06732EA9C63}" type="datetimeFigureOut">
              <a:rPr lang="ru-RU" smtClean="0"/>
              <a:pPr>
                <a:defRPr/>
              </a:pPr>
              <a:t>19.04.2010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B92731A-A8EA-4072-8EF6-5D28BAEE595F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FFA416D-7363-4FC4-80FB-A0ED0044B90D}" type="datetimeFigureOut">
              <a:rPr lang="ru-RU" smtClean="0"/>
              <a:pPr>
                <a:defRPr/>
              </a:pPr>
              <a:t>19.04.2010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ECE7153-463D-4043-BBAB-47AEC642463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8E2D844-8EF3-4690-8B0A-9BCFC4815375}" type="datetimeFigureOut">
              <a:rPr lang="ru-RU" smtClean="0"/>
              <a:pPr>
                <a:defRPr/>
              </a:pPr>
              <a:t>19.04.2010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785AA03-DC58-4A8F-96CE-3BBA87F8D2A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F58BE5C-5FB8-4B50-BD48-4437AA153AFA}" type="datetimeFigureOut">
              <a:rPr lang="ru-RU" smtClean="0"/>
              <a:pPr>
                <a:defRPr/>
              </a:pPr>
              <a:t>19.04.2010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ED3CEFB-BFA6-44C8-BB9A-D6743DC36D16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308FE20A-6BAD-410F-AE2B-E92EC028C0FB}" type="datetimeFigureOut">
              <a:rPr lang="ru-RU" smtClean="0"/>
              <a:pPr>
                <a:defRPr/>
              </a:pPr>
              <a:t>19.04.2010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06BBD1CE-45E0-44E9-8FA5-59A68240AF2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500034" y="500042"/>
            <a:ext cx="8077200" cy="1571636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000" b="0" dirty="0" smtClean="0">
                <a:solidFill>
                  <a:prstClr val="black"/>
                </a:solidFill>
                <a:effectLst/>
                <a:latin typeface="Calibri"/>
              </a:rPr>
              <a:t>Министерство образования и науки РФ</a:t>
            </a:r>
            <a:br>
              <a:rPr lang="ru-RU" sz="2000" b="0" dirty="0" smtClean="0">
                <a:solidFill>
                  <a:prstClr val="black"/>
                </a:solidFill>
                <a:effectLst/>
                <a:latin typeface="Calibri"/>
              </a:rPr>
            </a:br>
            <a:r>
              <a:rPr lang="ru-RU" sz="2000" b="0" dirty="0" smtClean="0">
                <a:solidFill>
                  <a:prstClr val="black"/>
                </a:solidFill>
                <a:effectLst/>
                <a:latin typeface="Calibri"/>
              </a:rPr>
              <a:t>Муниципальное общеобразовательное учреждение</a:t>
            </a:r>
            <a:br>
              <a:rPr lang="ru-RU" sz="2000" b="0" dirty="0" smtClean="0">
                <a:solidFill>
                  <a:prstClr val="black"/>
                </a:solidFill>
                <a:effectLst/>
                <a:latin typeface="Calibri"/>
              </a:rPr>
            </a:br>
            <a:r>
              <a:rPr lang="ru-RU" sz="2000" b="0" dirty="0" smtClean="0">
                <a:solidFill>
                  <a:prstClr val="black"/>
                </a:solidFill>
                <a:effectLst/>
                <a:latin typeface="Calibri"/>
              </a:rPr>
              <a:t>«Эммаусская средняя общеобразовательная школа»</a:t>
            </a:r>
            <a:br>
              <a:rPr lang="ru-RU" sz="2000" b="0" dirty="0" smtClean="0">
                <a:solidFill>
                  <a:prstClr val="black"/>
                </a:solidFill>
                <a:effectLst/>
                <a:latin typeface="Calibri"/>
              </a:rPr>
            </a:br>
            <a:r>
              <a:rPr lang="ru-RU" sz="2000" b="0" dirty="0" smtClean="0">
                <a:solidFill>
                  <a:prstClr val="black"/>
                </a:solidFill>
                <a:effectLst/>
                <a:latin typeface="Calibri"/>
              </a:rPr>
              <a:t>Калининский район</a:t>
            </a:r>
            <a:br>
              <a:rPr lang="ru-RU" sz="2000" b="0" dirty="0" smtClean="0">
                <a:solidFill>
                  <a:prstClr val="black"/>
                </a:solidFill>
                <a:effectLst/>
                <a:latin typeface="Calibri"/>
              </a:rPr>
            </a:br>
            <a:r>
              <a:rPr lang="ru-RU" sz="2000" b="0" dirty="0" smtClean="0">
                <a:solidFill>
                  <a:prstClr val="black"/>
                </a:solidFill>
                <a:effectLst/>
                <a:latin typeface="Calibri"/>
              </a:rPr>
              <a:t>Тверская область</a:t>
            </a:r>
            <a:endParaRPr lang="ru-RU" sz="6000" dirty="0" smtClean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2071678"/>
            <a:ext cx="8286808" cy="4643470"/>
          </a:xfrm>
        </p:spPr>
        <p:txBody>
          <a:bodyPr rtlCol="0">
            <a:normAutofit lnSpcReduction="10000"/>
          </a:bodyPr>
          <a:lstStyle/>
          <a:p>
            <a:pPr algn="ctr">
              <a:defRPr/>
            </a:pPr>
            <a:r>
              <a:rPr lang="ru-RU" sz="3300" b="1" dirty="0" smtClean="0">
                <a:solidFill>
                  <a:schemeClr val="accent1">
                    <a:satMod val="150000"/>
                  </a:schemeClr>
                </a:solidFill>
              </a:rPr>
              <a:t>«Если хочешь быть здоровым, - будь им!»</a:t>
            </a:r>
            <a:r>
              <a:rPr lang="ru-RU" sz="3200" b="1" dirty="0" smtClean="0">
                <a:solidFill>
                  <a:schemeClr val="accent1">
                    <a:satMod val="150000"/>
                  </a:schemeClr>
                </a:solidFill>
              </a:rPr>
              <a:t> </a:t>
            </a:r>
          </a:p>
          <a:p>
            <a:pPr algn="ctr">
              <a:defRPr/>
            </a:pPr>
            <a:endParaRPr lang="ru-RU" sz="3200" dirty="0" smtClean="0">
              <a:solidFill>
                <a:schemeClr val="accent1">
                  <a:satMod val="1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3200" dirty="0" smtClean="0">
              <a:solidFill>
                <a:schemeClr val="accent1">
                  <a:satMod val="1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3200" dirty="0" smtClean="0">
              <a:solidFill>
                <a:schemeClr val="accent1">
                  <a:satMod val="1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algn="ctr">
              <a:spcBef>
                <a:spcPct val="20000"/>
              </a:spcBef>
              <a:buClrTx/>
              <a:buSzTx/>
            </a:pPr>
            <a:r>
              <a:rPr lang="ru-RU" sz="3000" dirty="0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Выполнил Каплунов Константин Станиславович</a:t>
            </a:r>
          </a:p>
          <a:p>
            <a:pPr marL="0" lvl="0" algn="ctr">
              <a:spcBef>
                <a:spcPct val="20000"/>
              </a:spcBef>
              <a:buClrTx/>
              <a:buSzTx/>
            </a:pPr>
            <a:r>
              <a:rPr lang="ru-RU" sz="3000" dirty="0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9Б класс </a:t>
            </a:r>
            <a:endParaRPr lang="ru-RU" sz="3000" dirty="0" smtClean="0">
              <a:solidFill>
                <a:prstClr val="black">
                  <a:tint val="75000"/>
                </a:prstClr>
              </a:solidFill>
              <a:latin typeface="Calibri"/>
            </a:endParaRPr>
          </a:p>
          <a:p>
            <a:pPr marL="0" lvl="0" algn="ctr">
              <a:spcBef>
                <a:spcPct val="20000"/>
              </a:spcBef>
              <a:buClrTx/>
              <a:buSzTx/>
            </a:pPr>
            <a:r>
              <a:rPr lang="ru-RU" sz="3000" dirty="0" err="1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Эммаусс</a:t>
            </a:r>
            <a:endParaRPr lang="ru-RU" sz="3000" dirty="0" smtClean="0">
              <a:solidFill>
                <a:prstClr val="black">
                  <a:tint val="75000"/>
                </a:prstClr>
              </a:solidFill>
              <a:latin typeface="Calibri"/>
            </a:endParaRPr>
          </a:p>
          <a:p>
            <a:pPr marL="0" lvl="0" algn="ctr">
              <a:spcBef>
                <a:spcPct val="20000"/>
              </a:spcBef>
              <a:buClrTx/>
              <a:buSzTx/>
            </a:pPr>
            <a:r>
              <a:rPr lang="ru-RU" sz="3000" dirty="0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2010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C:\Documents and Settings\ученик\Мои документы\Мои рисунки\Организатор клипов (Microsoft)\bd04983_.wmf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1142984"/>
            <a:ext cx="4500594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7"/>
          <p:cNvSpPr>
            <a:spLocks noChangeArrowheads="1"/>
          </p:cNvSpPr>
          <p:nvPr/>
        </p:nvSpPr>
        <p:spPr bwMode="auto">
          <a:xfrm>
            <a:off x="2143108" y="500042"/>
            <a:ext cx="4572032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accent1"/>
                </a:solidFill>
              </a:rPr>
              <a:t>Не поднимайте тяжести.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46082" name="Содержимое 3" descr="C:\Documents and Settings\ученик\Мои документы\Мои рисунки\Организатор клипов (Microsoft)\j0238399.wmf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357422" y="1285860"/>
            <a:ext cx="4286280" cy="4714908"/>
          </a:xfrm>
        </p:spPr>
      </p:pic>
      <p:sp>
        <p:nvSpPr>
          <p:cNvPr id="46083" name="Прямоугольник 6"/>
          <p:cNvSpPr>
            <a:spLocks noChangeArrowheads="1"/>
          </p:cNvSpPr>
          <p:nvPr/>
        </p:nvSpPr>
        <p:spPr bwMode="auto">
          <a:xfrm>
            <a:off x="3143240" y="500042"/>
            <a:ext cx="2286016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accent1"/>
                </a:solidFill>
              </a:rPr>
              <a:t>Не курите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7"/>
          <p:cNvSpPr>
            <a:spLocks noChangeArrowheads="1"/>
          </p:cNvSpPr>
          <p:nvPr/>
        </p:nvSpPr>
        <p:spPr bwMode="auto">
          <a:xfrm>
            <a:off x="2143108" y="500042"/>
            <a:ext cx="4929222" cy="13849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accent1"/>
                </a:solidFill>
              </a:rPr>
              <a:t>Не употребляйте пиво, шипучие вина, газированные напитки.</a:t>
            </a:r>
          </a:p>
        </p:txBody>
      </p:sp>
      <p:pic>
        <p:nvPicPr>
          <p:cNvPr id="5" name="Picture 2" descr="C:\Documents and Settings\ученик\Мои документы\Мои рисунки\Организатор клипов (Microsoft)\j0412768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1928802"/>
            <a:ext cx="4214842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10" name="Прямоугольник 7"/>
          <p:cNvSpPr>
            <a:spLocks noChangeArrowheads="1"/>
          </p:cNvSpPr>
          <p:nvPr/>
        </p:nvSpPr>
        <p:spPr bwMode="auto">
          <a:xfrm>
            <a:off x="2285984" y="428604"/>
            <a:ext cx="4857784" cy="13849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accent1"/>
                </a:solidFill>
              </a:rPr>
              <a:t>Принимайте </a:t>
            </a:r>
            <a:r>
              <a:rPr lang="ru-RU" sz="2800" b="1" dirty="0">
                <a:solidFill>
                  <a:schemeClr val="accent1"/>
                </a:solidFill>
              </a:rPr>
              <a:t>пищу медленно, небольшими порциями 5-6 раз в сутки.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1857364"/>
            <a:ext cx="4786346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502920" y="1000108"/>
            <a:ext cx="8183880" cy="71438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5" descr="C:\Documents and Settings\ученик\Мои документы\Мои рисунки\Организатор клипов (Microsoft)\j040524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1928802"/>
            <a:ext cx="4572032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6"/>
          <p:cNvSpPr>
            <a:spLocks noChangeArrowheads="1"/>
          </p:cNvSpPr>
          <p:nvPr/>
        </p:nvSpPr>
        <p:spPr bwMode="auto">
          <a:xfrm>
            <a:off x="2357422" y="500042"/>
            <a:ext cx="4572032" cy="13849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accent1"/>
                </a:solidFill>
              </a:rPr>
              <a:t>Употребляйте отварные </a:t>
            </a:r>
            <a:r>
              <a:rPr lang="ru-RU" sz="2800" b="1" dirty="0" smtClean="0">
                <a:solidFill>
                  <a:schemeClr val="accent1"/>
                </a:solidFill>
              </a:rPr>
              <a:t>нежирные: рыбу, </a:t>
            </a:r>
            <a:r>
              <a:rPr lang="ru-RU" sz="2800" b="1" dirty="0">
                <a:solidFill>
                  <a:schemeClr val="accent1"/>
                </a:solidFill>
              </a:rPr>
              <a:t>мясо, </a:t>
            </a:r>
            <a:r>
              <a:rPr lang="ru-RU" sz="2800" b="1" dirty="0" smtClean="0">
                <a:solidFill>
                  <a:schemeClr val="accent1"/>
                </a:solidFill>
              </a:rPr>
              <a:t>птицу.</a:t>
            </a:r>
            <a:endParaRPr lang="ru-RU" sz="28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Содержимое 3" descr="C:\Documents and Settings\ученик\Мои документы\Мои рисунки\Организатор клипов (Microsoft)\j0237674.wmf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85984" y="1857364"/>
            <a:ext cx="5143536" cy="4143404"/>
          </a:xfrm>
        </p:spPr>
      </p:pic>
      <p:sp>
        <p:nvSpPr>
          <p:cNvPr id="8" name="Прямоугольник 4"/>
          <p:cNvSpPr>
            <a:spLocks noChangeArrowheads="1"/>
          </p:cNvSpPr>
          <p:nvPr/>
        </p:nvSpPr>
        <p:spPr bwMode="auto">
          <a:xfrm>
            <a:off x="2285984" y="428604"/>
            <a:ext cx="5214942" cy="13849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accent1"/>
                </a:solidFill>
              </a:rPr>
              <a:t>Ешьте овощи</a:t>
            </a:r>
            <a:r>
              <a:rPr lang="ru-RU" sz="2800" b="1" dirty="0">
                <a:solidFill>
                  <a:schemeClr val="accent1"/>
                </a:solidFill>
              </a:rPr>
              <a:t>, фрукты, злаки, отруби в сыром и варёном </a:t>
            </a:r>
            <a:r>
              <a:rPr lang="ru-RU" sz="2800" b="1" dirty="0" smtClean="0">
                <a:solidFill>
                  <a:schemeClr val="accent1"/>
                </a:solidFill>
              </a:rPr>
              <a:t>виде.</a:t>
            </a:r>
            <a:endParaRPr lang="ru-RU" sz="28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43174" y="500042"/>
            <a:ext cx="4283394" cy="1214446"/>
          </a:xfrm>
          <a:solidFill>
            <a:schemeClr val="accent6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Чаще отдыхайте на природе</a:t>
            </a:r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48130" name="Содержимое 3" descr="C:\Program Files\Microsoft Office\MEDIA\CAGCAT10\j0090386.wmf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643174" y="1714488"/>
            <a:ext cx="4286280" cy="4071966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7" name="Рисунок 6" descr="C:\Documents and Settings\ученик\Мои документы\Мои рисунки\Организатор клипов (Microsoft)\j0412676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1785926"/>
            <a:ext cx="4071966" cy="3429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58" name="Прямоугольник 7"/>
          <p:cNvSpPr>
            <a:spLocks noChangeArrowheads="1"/>
          </p:cNvSpPr>
          <p:nvPr/>
        </p:nvSpPr>
        <p:spPr bwMode="auto">
          <a:xfrm>
            <a:off x="2428860" y="5214950"/>
            <a:ext cx="4429156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1"/>
                </a:solidFill>
              </a:rPr>
              <a:t>Продукты</a:t>
            </a:r>
            <a:r>
              <a:rPr lang="ru-RU" b="1" dirty="0">
                <a:solidFill>
                  <a:schemeClr val="accent1"/>
                </a:solidFill>
              </a:rPr>
              <a:t>, богатые жирами (сливочное масло, торты, пирожные).</a:t>
            </a: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3880" cy="785818"/>
          </a:xfrm>
        </p:spPr>
        <p:txBody>
          <a:bodyPr/>
          <a:lstStyle/>
          <a:p>
            <a:pPr algn="ctr"/>
            <a:r>
              <a:rPr lang="ru-RU" dirty="0" smtClean="0"/>
              <a:t>Не употребляйте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Заголовок 1"/>
          <p:cNvSpPr>
            <a:spLocks noGrp="1"/>
          </p:cNvSpPr>
          <p:nvPr>
            <p:ph type="title"/>
          </p:nvPr>
        </p:nvSpPr>
        <p:spPr>
          <a:xfrm>
            <a:off x="642910" y="428604"/>
            <a:ext cx="8183880" cy="1051560"/>
          </a:xfrm>
        </p:spPr>
        <p:txBody>
          <a:bodyPr/>
          <a:lstStyle/>
          <a:p>
            <a:pPr algn="ctr"/>
            <a:r>
              <a:rPr lang="ru-RU" dirty="0" smtClean="0"/>
              <a:t>Не употребляйте</a:t>
            </a:r>
          </a:p>
        </p:txBody>
      </p:sp>
      <p:pic>
        <p:nvPicPr>
          <p:cNvPr id="5" name="Содержимое 3" descr="C:\Documents and Settings\ученик\Мои документы\Мои рисунки\Организатор клипов (Microsoft)\j0422391.jp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071538" y="1500174"/>
            <a:ext cx="2571768" cy="2928958"/>
          </a:xfrm>
          <a:prstGeom prst="rect">
            <a:avLst/>
          </a:prstGeom>
        </p:spPr>
      </p:pic>
      <p:pic>
        <p:nvPicPr>
          <p:cNvPr id="7" name="Рисунок 4" descr="C:\Documents and Settings\ученик\Мои документы\Мои рисунки\Организатор клипов (Microsoft)\j042549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1500174"/>
            <a:ext cx="2428892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 flipV="1">
            <a:off x="502920" y="1428736"/>
            <a:ext cx="8183880" cy="142876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072066" y="4572008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1"/>
                </a:solidFill>
              </a:rPr>
              <a:t>шоколад</a:t>
            </a:r>
            <a:endParaRPr lang="ru-RU" sz="2800" b="1" dirty="0">
              <a:solidFill>
                <a:schemeClr val="accent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71538" y="4500570"/>
            <a:ext cx="25717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1"/>
                </a:solidFill>
              </a:rPr>
              <a:t>крепкий чай,  кофе</a:t>
            </a:r>
            <a:endParaRPr lang="ru-RU" sz="28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3880" cy="642942"/>
          </a:xfrm>
        </p:spPr>
        <p:txBody>
          <a:bodyPr/>
          <a:lstStyle/>
          <a:p>
            <a:pPr algn="ctr"/>
            <a:r>
              <a:rPr lang="ru-RU" dirty="0" smtClean="0"/>
              <a:t>Не употребляйте</a:t>
            </a:r>
            <a:endParaRPr lang="ru-RU" dirty="0"/>
          </a:p>
        </p:txBody>
      </p:sp>
      <p:pic>
        <p:nvPicPr>
          <p:cNvPr id="4" name="Содержимое 3" descr="C:\Documents and Settings\ученик\Мои документы\Мои рисунки\Организатор клипов (Microsoft)\j0250841.wmf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428860" y="1428736"/>
            <a:ext cx="3929090" cy="3357586"/>
          </a:xfrm>
          <a:prstGeom prst="rect">
            <a:avLst/>
          </a:prstGeom>
        </p:spPr>
      </p:pic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357290" y="5000636"/>
            <a:ext cx="6858048" cy="9541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accent1"/>
                </a:solidFill>
              </a:rPr>
              <a:t>Острые и жареные блюда, копчёности.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86808" cy="107157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accent1">
                    <a:satMod val="150000"/>
                  </a:schemeClr>
                </a:solidFill>
              </a:rPr>
              <a:t>Понятие «здоровый образ жизни»</a:t>
            </a:r>
            <a:endParaRPr lang="ru-RU" sz="3200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4818" name="Содержимое 2"/>
          <p:cNvSpPr>
            <a:spLocks noGrp="1"/>
          </p:cNvSpPr>
          <p:nvPr>
            <p:ph idx="1"/>
          </p:nvPr>
        </p:nvSpPr>
        <p:spPr>
          <a:xfrm>
            <a:off x="428596" y="1428736"/>
            <a:ext cx="8286808" cy="4500593"/>
          </a:xfrm>
          <a:noFill/>
        </p:spPr>
        <p:txBody>
          <a:bodyPr>
            <a:normAutofit/>
          </a:bodyPr>
          <a:lstStyle/>
          <a:p>
            <a:pPr indent="342900" eaLnBrk="1" hangingPunct="1">
              <a:buFont typeface="Wingdings 2" pitchFamily="18" charset="2"/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Образ жизни, который способствует сохранению, укреплению и развитию здоровья отдельного человека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Documents and Settings\Учитель\Local Settings\Temporary Internet Files\Content.IE5\4TENWXYR\MCj0440361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3500438"/>
            <a:ext cx="3214710" cy="30003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3880" cy="714380"/>
          </a:xfrm>
        </p:spPr>
        <p:txBody>
          <a:bodyPr/>
          <a:lstStyle/>
          <a:p>
            <a:pPr algn="ctr"/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142984"/>
            <a:ext cx="8286808" cy="3143272"/>
          </a:xfrm>
        </p:spPr>
        <p:txBody>
          <a:bodyPr>
            <a:normAutofit/>
          </a:bodyPr>
          <a:lstStyle/>
          <a:p>
            <a:pPr indent="342900">
              <a:buNone/>
            </a:pPr>
            <a:r>
              <a:rPr lang="ru-RU" dirty="0" smtClean="0">
                <a:cs typeface="Times New Roman" pitchFamily="18" charset="0"/>
              </a:rPr>
              <a:t>              Будьте </a:t>
            </a:r>
            <a:r>
              <a:rPr lang="ru-RU" dirty="0" smtClean="0">
                <a:cs typeface="Times New Roman" pitchFamily="18" charset="0"/>
              </a:rPr>
              <a:t>здоровы! </a:t>
            </a:r>
          </a:p>
          <a:p>
            <a:pPr indent="342900">
              <a:buNone/>
            </a:pPr>
            <a:r>
              <a:rPr lang="ru-RU" dirty="0" smtClean="0">
                <a:cs typeface="Times New Roman" pitchFamily="18" charset="0"/>
              </a:rPr>
              <a:t>           Спасибо </a:t>
            </a:r>
            <a:r>
              <a:rPr lang="ru-RU" dirty="0" smtClean="0">
                <a:cs typeface="Times New Roman" pitchFamily="18" charset="0"/>
              </a:rPr>
              <a:t>за внимание.</a:t>
            </a:r>
          </a:p>
        </p:txBody>
      </p:sp>
      <p:pic>
        <p:nvPicPr>
          <p:cNvPr id="7170" name="Picture 2" descr="C:\Documents and Settings\Учитель\Local Settings\Temporary Internet Files\Content.IE5\0LM3W5EF\MCj0440454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3929066"/>
            <a:ext cx="2143140" cy="2574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326756" cy="1000132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satMod val="150000"/>
                  </a:schemeClr>
                </a:solidFill>
              </a:rPr>
              <a:t>Мудрые мысли мудрых людей о здоровом образе жизни</a:t>
            </a:r>
            <a:endParaRPr lang="ru-RU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36"/>
            <a:ext cx="8286808" cy="4500593"/>
          </a:xfrm>
          <a:noFill/>
        </p:spPr>
        <p:txBody>
          <a:bodyPr rtlCol="0">
            <a:noAutofit/>
          </a:bodyPr>
          <a:lstStyle/>
          <a:p>
            <a:pPr marL="144000" indent="3429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«Праздная жизнь – это преждевременная старость»		                                          	                И.Гете</a:t>
            </a:r>
          </a:p>
          <a:p>
            <a:pPr marL="144000" indent="3429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«Ничто так не истощает и не разрушает человека, как продолжительное физическое бездействие»</a:t>
            </a:r>
          </a:p>
          <a:p>
            <a:pPr marL="144000" indent="3429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«Жизнь требует движений»		       </a:t>
            </a:r>
          </a:p>
          <a:p>
            <a:pPr marL="144000" indent="3429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						         Аристотель</a:t>
            </a:r>
          </a:p>
          <a:p>
            <a:pPr marL="144000" indent="34290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«Искусство продлить жизнь - это искусство не сокращать её»					      Сенека</a:t>
            </a:r>
          </a:p>
          <a:p>
            <a:pPr marL="438912" indent="3429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pPr marL="438912" indent="34290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438912" indent="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pPr marL="438912" indent="34290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pPr marL="438912" indent="3429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86808" cy="642942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satMod val="150000"/>
                  </a:schemeClr>
                </a:solidFill>
                <a:cs typeface="Times New Roman" pitchFamily="18" charset="0"/>
              </a:rPr>
              <a:t>Реклама ЗОЖ</a:t>
            </a:r>
            <a:endParaRPr lang="ru-RU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00166" y="1214422"/>
            <a:ext cx="7186634" cy="4714908"/>
          </a:xfrm>
        </p:spPr>
        <p:txBody>
          <a:bodyPr rtlCol="0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		</a:t>
            </a:r>
            <a:r>
              <a:rPr lang="ru-RU" sz="2600" b="1" dirty="0" smtClean="0">
                <a:solidFill>
                  <a:schemeClr val="accent1"/>
                </a:solidFill>
              </a:rPr>
              <a:t>Засыпая, повторите несколько раз про себя: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2600" dirty="0" smtClean="0"/>
              <a:t> 		«Я совершенно здоров, у меня нигде, ничего не болит, я доволен сегодняшним днём, у меня прекрасное настроение, меня ничего не беспокоит, у меня достаточно 	сил чтобы и завтра, и послезавтра	выполнить всё, что я наметил; завтра я проснусь свежим и бодрым с желанием сделать очень много нужного и полезного!»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  <p:pic>
        <p:nvPicPr>
          <p:cNvPr id="38915" name="Рисунок 3" descr="http://www.diary.ru/userdir/2/9/2/4/292469/27683879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500174"/>
            <a:ext cx="1500198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183880" cy="105156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accent1"/>
                </a:solidFill>
                <a:effectLst/>
              </a:rPr>
              <a:t>Проснувшись, ещё не встав с постели, мысленно скажите:</a:t>
            </a:r>
            <a:endParaRPr lang="ru-RU" sz="2800" dirty="0">
              <a:solidFill>
                <a:schemeClr val="accent1"/>
              </a:solidFill>
              <a:effectLst/>
            </a:endParaRPr>
          </a:p>
        </p:txBody>
      </p:sp>
      <p:sp>
        <p:nvSpPr>
          <p:cNvPr id="39938" name="Содержимое 2"/>
          <p:cNvSpPr>
            <a:spLocks noGrp="1"/>
          </p:cNvSpPr>
          <p:nvPr>
            <p:ph idx="1"/>
          </p:nvPr>
        </p:nvSpPr>
        <p:spPr>
          <a:xfrm>
            <a:off x="2428860" y="1643050"/>
            <a:ext cx="6257940" cy="4286280"/>
          </a:xfrm>
        </p:spPr>
        <p:txBody>
          <a:bodyPr>
            <a:noAutofit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ru-RU" b="1" dirty="0" smtClean="0"/>
              <a:t>«</a:t>
            </a:r>
            <a:r>
              <a:rPr lang="ru-RU" dirty="0" smtClean="0"/>
              <a:t>Сегодня чудесное утро, у меня сегодня всё будет получаться ещё лучше, чем вчера, у меня много силы и энергии для того, чтобы решить любую задачу, настроение у меня прекрасное, я замечательно отдохнул. Я абсолютно здоров!»</a:t>
            </a:r>
          </a:p>
          <a:p>
            <a:pPr eaLnBrk="1" hangingPunct="1">
              <a:buFont typeface="Wingdings 2" pitchFamily="18" charset="2"/>
              <a:buNone/>
            </a:pPr>
            <a:endParaRPr lang="ru-RU" dirty="0" smtClean="0"/>
          </a:p>
        </p:txBody>
      </p:sp>
      <p:pic>
        <p:nvPicPr>
          <p:cNvPr id="39939" name="Рисунок 3" descr="http://bp0.blogger.com/_6znyczYSAiY/RyJlQSLnAhI/AAAAAAAAApE/vJ5c5ulYQdE/s200/psihiatr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714488"/>
            <a:ext cx="2000264" cy="242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Содержимое 3" descr="C:\Documents and Settings\ученик\Мои документы\Мои рисунки\Организатор клипов (Microsoft)\j0435610.wmf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85984" y="1571612"/>
            <a:ext cx="4286280" cy="4286280"/>
          </a:xfrm>
          <a:ln>
            <a:solidFill>
              <a:schemeClr val="accent1"/>
            </a:solidFill>
          </a:ln>
        </p:spPr>
      </p:pic>
      <p:sp>
        <p:nvSpPr>
          <p:cNvPr id="41987" name="Прямоугольник 4"/>
          <p:cNvSpPr>
            <a:spLocks noChangeArrowheads="1"/>
          </p:cNvSpPr>
          <p:nvPr/>
        </p:nvSpPr>
        <p:spPr bwMode="auto">
          <a:xfrm>
            <a:off x="2285984" y="500042"/>
            <a:ext cx="4286279" cy="954107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accent1"/>
                </a:solidFill>
              </a:rPr>
              <a:t>Не переедайте, не ешьте перед сном.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6"/>
          <p:cNvSpPr>
            <a:spLocks noGrp="1" noChangeArrowheads="1"/>
          </p:cNvSpPr>
          <p:nvPr>
            <p:ph idx="1"/>
          </p:nvPr>
        </p:nvSpPr>
        <p:spPr bwMode="auto">
          <a:xfrm>
            <a:off x="502920" y="530352"/>
            <a:ext cx="8183880" cy="1431161"/>
          </a:xfrm>
          <a:prstGeom prst="rect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800" dirty="0" smtClean="0"/>
              <a:t>	</a:t>
            </a:r>
            <a:r>
              <a:rPr lang="ru-RU" sz="2800" b="1" dirty="0" smtClean="0">
                <a:solidFill>
                  <a:schemeClr val="accent1"/>
                </a:solidFill>
              </a:rPr>
              <a:t>Сразу </a:t>
            </a:r>
            <a:r>
              <a:rPr lang="ru-RU" sz="2800" b="1" dirty="0">
                <a:solidFill>
                  <a:schemeClr val="accent1"/>
                </a:solidFill>
              </a:rPr>
              <a:t>после еды не занимайте горизонтальное положение и не наклоняйтесь.</a:t>
            </a:r>
          </a:p>
        </p:txBody>
      </p:sp>
      <p:pic>
        <p:nvPicPr>
          <p:cNvPr id="5" name="Рисунок 5" descr="C:\Documents and Settings\ученик\Мои документы\Мои рисунки\Организатор клипов (Microsoft)\bd05606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2000240"/>
            <a:ext cx="5643602" cy="4071966"/>
          </a:xfrm>
          <a:prstGeom prst="rect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571480"/>
            <a:ext cx="5643602" cy="908684"/>
          </a:xfrm>
          <a:solidFill>
            <a:schemeClr val="accent6">
              <a:lumMod val="20000"/>
              <a:lumOff val="80000"/>
            </a:schemeClr>
          </a:solidFill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0" dirty="0">
                <a:solidFill>
                  <a:schemeClr val="tx1"/>
                </a:solidFill>
                <a:effectLst/>
              </a:rPr>
              <a:t>Не злоупотребляйте спиртными </a:t>
            </a:r>
            <a:r>
              <a:rPr lang="ru-RU" sz="2800" b="0" dirty="0" smtClean="0">
                <a:solidFill>
                  <a:schemeClr val="tx1"/>
                </a:solidFill>
                <a:effectLst/>
              </a:rPr>
              <a:t>напитками</a:t>
            </a:r>
            <a:endParaRPr lang="ru-RU" sz="2800" b="0" dirty="0">
              <a:solidFill>
                <a:schemeClr val="tx1"/>
              </a:solidFill>
              <a:effectLst/>
            </a:endParaRPr>
          </a:p>
        </p:txBody>
      </p:sp>
      <p:pic>
        <p:nvPicPr>
          <p:cNvPr id="44034" name="Содержимое 3" descr="C:\Documents and Settings\ученик\Мои документы\Мои рисунки\Организатор клипов (Microsoft)\j0425778.wmf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428860" y="1571625"/>
            <a:ext cx="3643337" cy="4214829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	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5059" name="Содержимое 4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357422" y="1643050"/>
            <a:ext cx="3286148" cy="4286280"/>
          </a:xfrm>
        </p:spPr>
      </p:pic>
      <p:sp>
        <p:nvSpPr>
          <p:cNvPr id="45063" name="Прямоугольник 8"/>
          <p:cNvSpPr>
            <a:spLocks noChangeArrowheads="1"/>
          </p:cNvSpPr>
          <p:nvPr/>
        </p:nvSpPr>
        <p:spPr bwMode="auto">
          <a:xfrm>
            <a:off x="1785919" y="500042"/>
            <a:ext cx="4929222" cy="9541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accent1"/>
                </a:solidFill>
              </a:rPr>
              <a:t>Не носите узкую одежду, корсеты, тугие </a:t>
            </a:r>
            <a:r>
              <a:rPr lang="ru-RU" sz="2800" b="1" dirty="0" smtClean="0">
                <a:solidFill>
                  <a:schemeClr val="accent1"/>
                </a:solidFill>
              </a:rPr>
              <a:t>пояса.</a:t>
            </a:r>
            <a:endParaRPr lang="ru-RU" sz="28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135</TotalTime>
  <Words>233</Words>
  <Application>Microsoft Office PowerPoint</Application>
  <PresentationFormat>Экран (4:3)</PresentationFormat>
  <Paragraphs>47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Аспект</vt:lpstr>
      <vt:lpstr>Министерство образования и науки РФ Муниципальное общеобразовательное учреждение «Эммаусская средняя общеобразовательная школа» Калининский район Тверская область</vt:lpstr>
      <vt:lpstr>Понятие «здоровый образ жизни»</vt:lpstr>
      <vt:lpstr>Мудрые мысли мудрых людей о здоровом образе жизни</vt:lpstr>
      <vt:lpstr>Реклама ЗОЖ</vt:lpstr>
      <vt:lpstr>Проснувшись, ещё не встав с постели, мысленно скажите:</vt:lpstr>
      <vt:lpstr>Слайд 6</vt:lpstr>
      <vt:lpstr>Слайд 7</vt:lpstr>
      <vt:lpstr>Не злоупотребляйте спиртными напитками</vt:lpstr>
      <vt:lpstr>  </vt:lpstr>
      <vt:lpstr>Слайд 10</vt:lpstr>
      <vt:lpstr>Слайд 11</vt:lpstr>
      <vt:lpstr>Слайд 12</vt:lpstr>
      <vt:lpstr>Слайд 13</vt:lpstr>
      <vt:lpstr>Слайд 14</vt:lpstr>
      <vt:lpstr>Слайд 15</vt:lpstr>
      <vt:lpstr>Чаще отдыхайте на природе</vt:lpstr>
      <vt:lpstr>Не употребляйте</vt:lpstr>
      <vt:lpstr>Не употребляйте</vt:lpstr>
      <vt:lpstr>Не употребляйте</vt:lpstr>
      <vt:lpstr>Заключение</vt:lpstr>
    </vt:vector>
  </TitlesOfParts>
  <Company>Эммаусская школа-интернат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Если хочешь быть здоровым, - будь им!</dc:title>
  <dc:creator>User</dc:creator>
  <cp:lastModifiedBy>Эммаусская СОШ</cp:lastModifiedBy>
  <cp:revision>354</cp:revision>
  <dcterms:created xsi:type="dcterms:W3CDTF">2009-02-08T07:55:54Z</dcterms:created>
  <dcterms:modified xsi:type="dcterms:W3CDTF">2010-04-19T11:49:42Z</dcterms:modified>
</cp:coreProperties>
</file>