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3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64D"/>
    <a:srgbClr val="004A1F"/>
    <a:srgbClr val="016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0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17AD2-CBD7-1846-9B11-72DF195AE9BD}" type="datetimeFigureOut">
              <a:rPr lang="ru-RU" smtClean="0"/>
              <a:t>14.03.17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A835A-62A3-354D-A496-A9F1CAA4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4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29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69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iro.su" TargetMode="External"/><Relationship Id="rId4" Type="http://schemas.openxmlformats.org/officeDocument/2006/relationships/image" Target="../media/image11.jpeg"/><Relationship Id="rId5" Type="http://schemas.microsoft.com/office/2007/relationships/hdphoto" Target="../media/hdphoto2.wdp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hyperlink" Target="mailto:info@enviro.s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6" Type="http://schemas.microsoft.com/office/2007/relationships/hdphoto" Target="../media/hdphoto1.wdp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0.jp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842" y="27907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74106" y="1093327"/>
            <a:ext cx="5807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/>
              <a:t>Резервное тепло из отходов</a:t>
            </a:r>
            <a:r>
              <a:rPr lang="ru-RU" sz="3600"/>
              <a:t> </a:t>
            </a:r>
            <a:endParaRPr lang="ru-RU" sz="3600" smtClean="0"/>
          </a:p>
        </p:txBody>
      </p:sp>
      <p:sp>
        <p:nvSpPr>
          <p:cNvPr id="8" name="TextBox 7"/>
          <p:cNvSpPr txBox="1"/>
          <p:nvPr/>
        </p:nvSpPr>
        <p:spPr>
          <a:xfrm>
            <a:off x="1075978" y="2486526"/>
            <a:ext cx="8068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Концепция системы резервного теплоснабжения (отопление и горячая вода), работающей на ТБО и отработанном масле в качестве топлива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6855"/>
            <a:ext cx="12192000" cy="268036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548" y="4337784"/>
            <a:ext cx="1221873" cy="2175979"/>
          </a:xfrm>
          <a:prstGeom prst="rect">
            <a:avLst/>
          </a:prstGeom>
        </p:spPr>
      </p:pic>
      <p:pic>
        <p:nvPicPr>
          <p:cNvPr id="11" name="Рисунок 10" descr="/Users/elena/Desktop/image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7"/>
            <a:ext cx="1844842" cy="1411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07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" y="114299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73244" y="1098528"/>
            <a:ext cx="6292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3600" b="1"/>
            </a:lvl1pPr>
          </a:lstStyle>
          <a:p>
            <a:r>
              <a:rPr lang="ru-RU" smtClean="0"/>
              <a:t>Дорожная карта проекта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060" y="2003557"/>
            <a:ext cx="4376287" cy="2135829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</a:rPr>
              <a:t>Оформление документов для получения Кластером чистых технологий для городской среды статуса «Промышленного кластера</a:t>
            </a:r>
            <a:r>
              <a:rPr lang="ru-RU" sz="2200" dirty="0" smtClean="0">
                <a:solidFill>
                  <a:schemeClr val="tx1"/>
                </a:solidFill>
              </a:rPr>
              <a:t>»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745569" y="2702505"/>
            <a:ext cx="652913" cy="616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4704" y="1807041"/>
            <a:ext cx="5745905" cy="25930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charset="2"/>
              <a:buChar char="ü"/>
            </a:pPr>
            <a:r>
              <a:rPr lang="ru-RU" sz="2200" dirty="0" smtClean="0">
                <a:solidFill>
                  <a:schemeClr val="tx1"/>
                </a:solidFill>
              </a:rPr>
              <a:t>Инициатор проекта (финансирует от 50% стоимости проекта)</a:t>
            </a:r>
          </a:p>
          <a:p>
            <a:pPr marL="342900" indent="-342900">
              <a:buFont typeface="Wingdings" charset="2"/>
              <a:buChar char="ü"/>
            </a:pPr>
            <a:r>
              <a:rPr lang="ru-RU" sz="2200" dirty="0" smtClean="0">
                <a:solidFill>
                  <a:schemeClr val="tx1"/>
                </a:solidFill>
              </a:rPr>
              <a:t>Участник проекта (приобретает продукцию)</a:t>
            </a:r>
          </a:p>
          <a:p>
            <a:pPr marL="342900" indent="-342900">
              <a:buFont typeface="Wingdings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Произведенная продукция входит </a:t>
            </a:r>
            <a:r>
              <a:rPr lang="ru-RU" sz="2400" b="1" dirty="0" smtClean="0">
                <a:solidFill>
                  <a:schemeClr val="tx1"/>
                </a:solidFill>
              </a:rPr>
              <a:t>отраслевые </a:t>
            </a:r>
            <a:r>
              <a:rPr lang="ru-RU" sz="2400" b="1" dirty="0">
                <a:solidFill>
                  <a:schemeClr val="tx1"/>
                </a:solidFill>
              </a:rPr>
              <a:t>планы </a:t>
            </a:r>
            <a:r>
              <a:rPr lang="ru-RU" sz="2400" b="1" dirty="0" smtClean="0">
                <a:solidFill>
                  <a:schemeClr val="tx1"/>
                </a:solidFill>
              </a:rPr>
              <a:t>по </a:t>
            </a:r>
            <a:r>
              <a:rPr lang="ru-RU" sz="2400" b="1" dirty="0" err="1" smtClean="0">
                <a:solidFill>
                  <a:schemeClr val="tx1"/>
                </a:solidFill>
              </a:rPr>
              <a:t>импортозамещению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Минпромторга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060" y="5145331"/>
            <a:ext cx="11724018" cy="1147426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Определение параметров проекта:</a:t>
            </a:r>
          </a:p>
          <a:p>
            <a:pPr marL="342900" indent="-342900">
              <a:buFont typeface="Wingdings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Высокопроизводительные рабочие места </a:t>
            </a:r>
            <a:r>
              <a:rPr lang="en-US" sz="2200" dirty="0" smtClean="0">
                <a:solidFill>
                  <a:schemeClr val="tx1"/>
                </a:solidFill>
              </a:rPr>
              <a:t>&gt;15%</a:t>
            </a:r>
          </a:p>
          <a:p>
            <a:pPr marL="342900" indent="-342900">
              <a:buFont typeface="Wingdings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Выручка участников проекта </a:t>
            </a:r>
            <a:r>
              <a:rPr lang="en-US" sz="2200" dirty="0" smtClean="0">
                <a:solidFill>
                  <a:schemeClr val="tx1"/>
                </a:solidFill>
              </a:rPr>
              <a:t>&gt; 10%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8131200" y="4466541"/>
            <a:ext cx="652913" cy="616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247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78905" y="1442421"/>
            <a:ext cx="4732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3600" b="1"/>
            </a:lvl1pPr>
          </a:lstStyle>
          <a:p>
            <a:r>
              <a:rPr lang="en-US" dirty="0"/>
              <a:t>Спасибо за внимание!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4679" y="2359334"/>
            <a:ext cx="6405063" cy="25014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400"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</a:pPr>
            <a:r>
              <a:rPr lang="ru-RU" sz="2400" dirty="0" smtClean="0"/>
              <a:t>ООО «</a:t>
            </a:r>
            <a:r>
              <a:rPr lang="ru-RU" sz="2400" dirty="0" err="1" smtClean="0"/>
              <a:t>Инвайро</a:t>
            </a:r>
            <a:r>
              <a:rPr lang="ru-RU" sz="2400" dirty="0" smtClean="0"/>
              <a:t>»</a:t>
            </a:r>
            <a:r>
              <a:rPr lang="en-US" sz="2400" dirty="0" smtClean="0"/>
              <a:t>: </a:t>
            </a:r>
            <a:endParaRPr lang="ru-RU" sz="2400" dirty="0" smtClean="0"/>
          </a:p>
          <a:p>
            <a:pPr defTabSz="914400"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</a:pPr>
            <a:r>
              <a:rPr lang="en-US" sz="2400" dirty="0" smtClean="0"/>
              <a:t>192029</a:t>
            </a:r>
            <a:r>
              <a:rPr lang="en-US" sz="2400" dirty="0"/>
              <a:t>, г. Санкт-Петербург,</a:t>
            </a:r>
          </a:p>
          <a:p>
            <a:pPr defTabSz="914400"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</a:pPr>
            <a:r>
              <a:rPr lang="en-US" sz="2400" dirty="0"/>
              <a:t>проспект Обуховской обороны, дом 70, корп.2, офис 324.</a:t>
            </a:r>
          </a:p>
          <a:p>
            <a:pPr defTabSz="914400"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</a:pPr>
            <a:r>
              <a:rPr lang="en-US" sz="2400" dirty="0"/>
              <a:t>Тел.: + 7 (812) 309-85-79, +79111440719</a:t>
            </a:r>
          </a:p>
          <a:p>
            <a:pPr defTabSz="914400"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</a:pPr>
            <a:r>
              <a:rPr lang="en-US" sz="2400" dirty="0"/>
              <a:t>E-mail: </a:t>
            </a:r>
            <a:r>
              <a:rPr lang="en-US" sz="2400" dirty="0">
                <a:hlinkClick r:id="rId2"/>
              </a:rPr>
              <a:t>info@enviro.su</a:t>
            </a:r>
            <a:endParaRPr lang="en-US" sz="2400" dirty="0"/>
          </a:p>
          <a:p>
            <a:pPr defTabSz="914400"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</a:pPr>
            <a:r>
              <a:rPr lang="en-US" sz="2400" dirty="0"/>
              <a:t>http: </a:t>
            </a:r>
            <a:r>
              <a:rPr lang="en-US" sz="2400" dirty="0">
                <a:hlinkClick r:id="rId3"/>
              </a:rPr>
              <a:t>www.enviro.su</a:t>
            </a:r>
            <a:r>
              <a:rPr lang="en-US" sz="2400" dirty="0"/>
              <a:t> </a:t>
            </a:r>
          </a:p>
        </p:txBody>
      </p:sp>
      <p:pic>
        <p:nvPicPr>
          <p:cNvPr id="14" name="Изображение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9165" y="1880206"/>
            <a:ext cx="3166177" cy="3930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Изображение 8" descr="Logo png v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532" y="258119"/>
            <a:ext cx="2192328" cy="132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4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" y="114299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44124" y="1070461"/>
            <a:ext cx="5277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 b="1"/>
            </a:lvl1pPr>
          </a:lstStyle>
          <a:p>
            <a:r>
              <a:rPr lang="ru-RU" dirty="0"/>
              <a:t>Актуальность проблемы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1909296"/>
            <a:ext cx="70232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ru-RU" sz="2400" dirty="0" smtClean="0"/>
              <a:t>30-35% бюджетных средств идет на финансирование систем теплоснабжения;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400" dirty="0"/>
              <a:t>около 33 % всего потребления первичной энергии в </a:t>
            </a:r>
            <a:r>
              <a:rPr lang="ru-RU" sz="2400" dirty="0" smtClean="0"/>
              <a:t>России расходуется на </a:t>
            </a:r>
            <a:r>
              <a:rPr lang="ru-RU" sz="2400" dirty="0"/>
              <a:t>производство тепловой энергии для систем </a:t>
            </a:r>
            <a:r>
              <a:rPr lang="ru-RU" sz="2400" dirty="0" smtClean="0"/>
              <a:t>теплоснабжения;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400" dirty="0" smtClean="0"/>
              <a:t>ежегодно </a:t>
            </a:r>
            <a:r>
              <a:rPr lang="ru-RU" sz="2400" dirty="0"/>
              <a:t>расходуется </a:t>
            </a:r>
            <a:r>
              <a:rPr lang="ru-RU" sz="2400" dirty="0" smtClean="0"/>
              <a:t>41 </a:t>
            </a:r>
            <a:r>
              <a:rPr lang="ru-RU" sz="2400" dirty="0"/>
              <a:t>% от суммарного потребления </a:t>
            </a:r>
            <a:r>
              <a:rPr lang="ru-RU" sz="2400" dirty="0" smtClean="0"/>
              <a:t>газа на </a:t>
            </a:r>
            <a:r>
              <a:rPr lang="ru-RU" sz="2400" dirty="0"/>
              <a:t>цели производства тепловой энергии </a:t>
            </a:r>
            <a:r>
              <a:rPr lang="ru-RU" sz="2400" dirty="0" smtClean="0"/>
              <a:t>(190 </a:t>
            </a:r>
            <a:r>
              <a:rPr lang="ru-RU" sz="2400" dirty="0"/>
              <a:t>млрд м</a:t>
            </a:r>
            <a:r>
              <a:rPr lang="ru-RU" sz="2400" baseline="30000" dirty="0"/>
              <a:t>3</a:t>
            </a:r>
            <a:r>
              <a:rPr lang="ru-RU" sz="2400" dirty="0"/>
              <a:t> </a:t>
            </a:r>
            <a:r>
              <a:rPr lang="ru-RU" sz="2400" dirty="0" smtClean="0"/>
              <a:t>газа);*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400" dirty="0" smtClean="0"/>
              <a:t>Экологический вред от ТБО.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71180" y="6448924"/>
            <a:ext cx="6289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*По данным АВОК, некоммерческое партнерство инженеров.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63457" y="5363038"/>
            <a:ext cx="10889386" cy="919401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AC64D"/>
                </a:solidFill>
              </a:rPr>
              <a:t>Мы предлагаем технологию получения тепловой энергии из возобновляемого топлива (Твердых Бытовых Отходов и отработанного масла)</a:t>
            </a:r>
            <a:endParaRPr lang="ru-RU" sz="2400" b="1" dirty="0">
              <a:solidFill>
                <a:srgbClr val="8AC64D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388" y="1772431"/>
            <a:ext cx="1684422" cy="168442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57" y="1541056"/>
            <a:ext cx="2461317" cy="2153653"/>
          </a:xfrm>
          <a:prstGeom prst="rect">
            <a:avLst/>
          </a:prstGeom>
        </p:spPr>
      </p:pic>
      <p:pic>
        <p:nvPicPr>
          <p:cNvPr id="14" name="Изображение 3" descr="tn-deponie-04.jpg"/>
          <p:cNvPicPr>
            <a:picLocks noChangeAspect="1"/>
          </p:cNvPicPr>
          <p:nvPr/>
        </p:nvPicPr>
        <p:blipFill>
          <a:blip r:embed="rId5">
            <a:alphaModFix amt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9000"/>
                    </a14:imgEffect>
                    <a14:imgEffect>
                      <a14:brightnessContrast brigh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776" y="3564762"/>
            <a:ext cx="3052729" cy="1695960"/>
          </a:xfrm>
          <a:prstGeom prst="rect">
            <a:avLst/>
          </a:prstGeom>
          <a:noFill/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935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" y="114299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41893" y="1098528"/>
            <a:ext cx="3031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 b="1"/>
            </a:lvl1pPr>
          </a:lstStyle>
          <a:p>
            <a:r>
              <a:rPr lang="ru-RU" dirty="0"/>
              <a:t>Цели проекта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51160" y="2502566"/>
            <a:ext cx="70424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400" dirty="0"/>
              <a:t>Повышение энергоэффективности работы системы отопления и горячего водоснабжения.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/>
              <a:t>Экологически безопасное термическое обезвреживание ТБО на месте их образования.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/>
              <a:t>Сокращение затрат на отопление и горячую воду.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/>
              <a:t>Сокращение затрат на вывоз ТБО</a:t>
            </a:r>
            <a:r>
              <a:rPr lang="ru-RU" sz="24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smtClean="0"/>
              <a:t>Повысить качество воды в системе, тем самым снизить износ оборудования.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54" y="1864455"/>
            <a:ext cx="3862806" cy="35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" y="114299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30583" y="1098528"/>
            <a:ext cx="5069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 b="1"/>
            </a:lvl1pPr>
          </a:lstStyle>
          <a:p>
            <a:r>
              <a:rPr lang="ru-RU" dirty="0"/>
              <a:t>Предлагаемое решение</a:t>
            </a:r>
          </a:p>
        </p:txBody>
      </p:sp>
      <p:pic>
        <p:nvPicPr>
          <p:cNvPr id="5" name="Изображение 6" descr="СХЕМА УСТАНОВКИ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5" y="3304672"/>
            <a:ext cx="4843117" cy="2457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70560" y="1850723"/>
            <a:ext cx="63722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ru-RU" sz="2400" dirty="0" smtClean="0"/>
              <a:t>Экономия затрат на теплоснабжение от 50%;</a:t>
            </a:r>
          </a:p>
          <a:p>
            <a:pPr marL="285750" indent="-285750" algn="just">
              <a:buFont typeface="Arial"/>
              <a:buChar char="•"/>
            </a:pPr>
            <a:r>
              <a:rPr lang="ru-RU" sz="2400" dirty="0" smtClean="0"/>
              <a:t>Окупаемость при </a:t>
            </a:r>
            <a:r>
              <a:rPr lang="ru-RU" sz="2400" dirty="0" err="1" smtClean="0"/>
              <a:t>среднесезонной</a:t>
            </a:r>
            <a:r>
              <a:rPr lang="ru-RU" sz="2400" dirty="0" smtClean="0"/>
              <a:t> потребности 1000 Гкал (отопительный сезон) за 3 года;</a:t>
            </a:r>
          </a:p>
          <a:p>
            <a:pPr marL="285750" indent="-285750" algn="just">
              <a:buFont typeface="Arial"/>
              <a:buChar char="•"/>
            </a:pPr>
            <a:r>
              <a:rPr lang="ru-RU" sz="2400" dirty="0" smtClean="0"/>
              <a:t>Сокращение </a:t>
            </a:r>
            <a:r>
              <a:rPr lang="ru-RU" sz="2400" dirty="0"/>
              <a:t>объема ТБО в 15-20 </a:t>
            </a:r>
            <a:r>
              <a:rPr lang="ru-RU" sz="2400" dirty="0" smtClean="0"/>
              <a:t>раз и их обезвреживание на месте образования;</a:t>
            </a:r>
            <a:endParaRPr lang="ru-RU" sz="2400" dirty="0"/>
          </a:p>
          <a:p>
            <a:pPr marL="285750" indent="-285750" algn="just">
              <a:spcBef>
                <a:spcPts val="0"/>
              </a:spcBef>
              <a:buFont typeface="Arial"/>
              <a:buChar char="•"/>
            </a:pPr>
            <a:r>
              <a:rPr lang="ru-RU" sz="2400" dirty="0" smtClean="0"/>
              <a:t>Сокращение затрат на вывоз ТБО на 85-90%;</a:t>
            </a:r>
            <a:endParaRPr lang="ru-RU" sz="2400" dirty="0"/>
          </a:p>
          <a:p>
            <a:pPr marL="285750" indent="-285750" algn="just">
              <a:spcBef>
                <a:spcPts val="0"/>
              </a:spcBef>
              <a:buFont typeface="Arial"/>
              <a:buChar char="•"/>
            </a:pPr>
            <a:r>
              <a:rPr lang="ru-RU" sz="2400" dirty="0" smtClean="0"/>
              <a:t>Аккумулирование </a:t>
            </a:r>
            <a:r>
              <a:rPr lang="ru-RU" sz="2400" dirty="0"/>
              <a:t>тепла для потребления в «часы пик» </a:t>
            </a:r>
            <a:r>
              <a:rPr lang="ru-RU" sz="2400" dirty="0" smtClean="0"/>
              <a:t>(утреннее/вечернее время);</a:t>
            </a:r>
            <a:endParaRPr lang="ru-RU" sz="2400" dirty="0"/>
          </a:p>
          <a:p>
            <a:pPr marL="285750" indent="-285750" algn="just">
              <a:spcBef>
                <a:spcPts val="0"/>
              </a:spcBef>
              <a:buFont typeface="Arial"/>
              <a:buChar char="•"/>
            </a:pPr>
            <a:r>
              <a:rPr lang="ru-RU" sz="2400" dirty="0" smtClean="0"/>
              <a:t>Соответствие условиям </a:t>
            </a:r>
            <a:r>
              <a:rPr lang="ru-RU" sz="2400" dirty="0"/>
              <a:t>директивы ЕС №</a:t>
            </a:r>
            <a:r>
              <a:rPr lang="de-DE" sz="2400" dirty="0"/>
              <a:t> 2010/75/</a:t>
            </a:r>
            <a:r>
              <a:rPr lang="ru-RU" sz="2400" dirty="0" smtClean="0"/>
              <a:t>ЕС  «О сжигании отходов»;</a:t>
            </a:r>
            <a:endParaRPr lang="ru-RU" sz="2400" dirty="0"/>
          </a:p>
          <a:p>
            <a:pPr marL="285750" indent="-285750" algn="just">
              <a:spcBef>
                <a:spcPts val="0"/>
              </a:spcBef>
              <a:buFont typeface="Arial"/>
              <a:buChar char="•"/>
            </a:pPr>
            <a:r>
              <a:rPr lang="ru-RU" sz="2400" dirty="0" smtClean="0"/>
              <a:t>Глубокая очистка воды в системе.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2232" y="1946975"/>
            <a:ext cx="4459925" cy="1328023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srgbClr val="016E31"/>
                </a:solidFill>
              </a:defRPr>
            </a:lvl1pPr>
          </a:lstStyle>
          <a:p>
            <a:r>
              <a:rPr lang="ru-RU" b="1" dirty="0">
                <a:solidFill>
                  <a:srgbClr val="92D050"/>
                </a:solidFill>
              </a:rPr>
              <a:t>Котельная на мусоре </a:t>
            </a:r>
          </a:p>
          <a:p>
            <a:r>
              <a:rPr lang="ru-RU" b="1" dirty="0">
                <a:solidFill>
                  <a:srgbClr val="92D050"/>
                </a:solidFill>
              </a:rPr>
              <a:t>и отработанном </a:t>
            </a:r>
            <a:r>
              <a:rPr lang="ru-RU" b="1" dirty="0" smtClean="0">
                <a:solidFill>
                  <a:srgbClr val="92D050"/>
                </a:solidFill>
              </a:rPr>
              <a:t>масле + водоочистка </a:t>
            </a:r>
            <a:endParaRPr lang="ru-RU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219" y="1746710"/>
            <a:ext cx="7122695" cy="4634204"/>
          </a:xfrm>
          <a:prstGeom prst="rect">
            <a:avLst/>
          </a:prstGeom>
        </p:spPr>
      </p:pic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" y="114299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37219" y="1100379"/>
            <a:ext cx="635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 b="1"/>
            </a:lvl1pPr>
          </a:lstStyle>
          <a:p>
            <a:r>
              <a:rPr lang="ru-RU" dirty="0"/>
              <a:t>Уникальные </a:t>
            </a:r>
            <a:r>
              <a:rPr lang="ru-RU"/>
              <a:t>свойства проекта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13502" y="2045832"/>
            <a:ext cx="42926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Улучшение экологической ситуации с экономической выгодой для участников;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Возможность вовлечения в проект предприятий малого бизнеса;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Низкие риски и возможность управлять изменениями.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21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" y="114299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34378" y="51827"/>
            <a:ext cx="8261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/>
              <a:t>Команда. Интересы </a:t>
            </a:r>
          </a:p>
          <a:p>
            <a:pPr algn="r"/>
            <a:r>
              <a:rPr lang="ru-RU" sz="3600" b="1" dirty="0" smtClean="0"/>
              <a:t>приглашаемых участников проекта </a:t>
            </a:r>
            <a:endParaRPr lang="ru-RU" sz="36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265958"/>
              </p:ext>
            </p:extLst>
          </p:nvPr>
        </p:nvGraphicFramePr>
        <p:xfrm>
          <a:off x="2192421" y="2628676"/>
          <a:ext cx="8128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616751"/>
              </p:ext>
            </p:extLst>
          </p:nvPr>
        </p:nvGraphicFramePr>
        <p:xfrm>
          <a:off x="183060" y="1437736"/>
          <a:ext cx="11800393" cy="469297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891635"/>
                <a:gridCol w="7908758"/>
              </a:tblGrid>
              <a:tr h="1819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Участник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кластера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Интерес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83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ООО «</a:t>
                      </a:r>
                      <a:r>
                        <a:rPr lang="ru-RU" sz="2400" dirty="0" err="1" smtClean="0"/>
                        <a:t>Инвайро</a:t>
                      </a:r>
                      <a:r>
                        <a:rPr lang="ru-RU" sz="2400" dirty="0" smtClean="0"/>
                        <a:t>»</a:t>
                      </a:r>
                    </a:p>
                    <a:p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marR="0" lvl="0" indent="-15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Индивидуальная адаптация системы теплоснабжения на мусоре, производство оборудования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39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«ТВЭЛЛ»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marR="0" lvl="0" indent="-15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Производство оборудования водоочистки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08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ГП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«ДУИЦ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marR="0" lvl="0" indent="-15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Реализация пилотного проекта котельной</a:t>
                      </a:r>
                      <a:r>
                        <a:rPr lang="ru-RU" sz="2400" baseline="0" dirty="0" smtClean="0"/>
                        <a:t> на ТБО и отработанном масле с водоочисткой для зданий предприятия, снижение затрат на тепловую энергию</a:t>
                      </a:r>
                      <a:endParaRPr lang="ru-RU" sz="2400" dirty="0" smtClean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4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«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Амрон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marR="0" lvl="0" indent="-15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Производственный партнер, новая</a:t>
                      </a:r>
                      <a:r>
                        <a:rPr lang="ru-RU" sz="2400" baseline="0" dirty="0" smtClean="0"/>
                        <a:t> линейка продукта</a:t>
                      </a:r>
                      <a:endParaRPr lang="ru-RU" sz="2400" dirty="0" smtClean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4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АО «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Компетенс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аудит»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marR="0" lvl="0" indent="-15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Консалтинг, юридический</a:t>
                      </a:r>
                      <a:r>
                        <a:rPr lang="ru-RU" sz="2400" baseline="0" dirty="0" smtClean="0"/>
                        <a:t> партнер</a:t>
                      </a:r>
                      <a:endParaRPr lang="ru-RU" sz="2400" dirty="0" smtClean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Проектные и строительные организации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Конкурентное</a:t>
                      </a:r>
                      <a:r>
                        <a:rPr lang="ru-RU" sz="2400" baseline="0" dirty="0" smtClean="0"/>
                        <a:t> преимущество</a:t>
                      </a:r>
                      <a:endParaRPr lang="ru-RU" sz="2400" dirty="0" smtClean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8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" y="114299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51903" y="550772"/>
            <a:ext cx="7645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3600" b="1"/>
            </a:lvl1pPr>
          </a:lstStyle>
          <a:p>
            <a:r>
              <a:rPr lang="ru-RU" dirty="0" smtClean="0"/>
              <a:t>Заказчики </a:t>
            </a:r>
            <a:endParaRPr lang="ru-RU" dirty="0"/>
          </a:p>
          <a:p>
            <a:r>
              <a:rPr lang="ru-RU" dirty="0"/>
              <a:t>Кому адресован проект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2264"/>
              </p:ext>
            </p:extLst>
          </p:nvPr>
        </p:nvGraphicFramePr>
        <p:xfrm>
          <a:off x="183061" y="1751101"/>
          <a:ext cx="11688098" cy="441865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258054"/>
                <a:gridCol w="7430044"/>
              </a:tblGrid>
              <a:tr h="40105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Потенциальный заказчик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Интерес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51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Муниципалитеты</a:t>
                      </a:r>
                    </a:p>
                    <a:p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aseline="0" dirty="0" smtClean="0"/>
                        <a:t>Более эффективное использование бюджета на теплоснабжение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aseline="0" dirty="0" smtClean="0"/>
                        <a:t>Механизм привлечения инвестиций (экология, </a:t>
                      </a:r>
                      <a:r>
                        <a:rPr lang="ru-RU" sz="2400" baseline="0" dirty="0" err="1" smtClean="0"/>
                        <a:t>энергоэффективность</a:t>
                      </a:r>
                      <a:r>
                        <a:rPr lang="ru-RU" sz="2400" baseline="0" dirty="0" smtClean="0"/>
                        <a:t>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aseline="0" dirty="0" smtClean="0"/>
                        <a:t>Механизм формирования общественного мнения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Общественные организации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err="1" smtClean="0"/>
                        <a:t>Медийный</a:t>
                      </a:r>
                      <a:r>
                        <a:rPr lang="ru-RU" sz="2400" dirty="0" smtClean="0"/>
                        <a:t> ресурс, пропаганда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31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Управляющие компании и собственники недвижимости 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Экономия на вывозе</a:t>
                      </a:r>
                      <a:r>
                        <a:rPr lang="ru-RU" sz="2400" baseline="0" dirty="0" smtClean="0"/>
                        <a:t> ТБО</a:t>
                      </a:r>
                      <a:endParaRPr lang="ru-RU" sz="2400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Повышение</a:t>
                      </a:r>
                      <a:r>
                        <a:rPr lang="ru-RU" sz="2400" baseline="0" dirty="0" smtClean="0"/>
                        <a:t> энергоэффективности и степени износоустойчивости системы отопления и горячей воды</a:t>
                      </a:r>
                      <a:endParaRPr lang="ru-RU" sz="2400" dirty="0" smtClean="0"/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7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" y="114299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47874" y="1098528"/>
            <a:ext cx="5117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3600" b="1"/>
            </a:lvl1pPr>
          </a:lstStyle>
          <a:p>
            <a:r>
              <a:rPr lang="ru-RU" dirty="0"/>
              <a:t>Ожидаемые результаты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1407" y="3703044"/>
            <a:ext cx="5293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3600" b="1"/>
            </a:lvl1pPr>
          </a:lstStyle>
          <a:p>
            <a:r>
              <a:rPr lang="ru-RU"/>
              <a:t>Необходимая поддержка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06906" y="4620126"/>
            <a:ext cx="10218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2400" dirty="0" smtClean="0"/>
              <a:t>Организационная и финансовая помощь кластера в масштабировании единичного пилотного проекта;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dirty="0" smtClean="0"/>
              <a:t>Помощь в продвижении концепции и пропаганде зеленых технологий для городской среды.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06906" y="2002723"/>
            <a:ext cx="10213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Создание прецедента использования ТБО в качестве возобновляемого топлива – источника тепловой энергии (пилотный проект);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Вовлечение большого количества участников (заказчиков, подрядчиков);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Улучшение экологической ситуации.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81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3000">
              <a:schemeClr val="accent4">
                <a:lumMod val="45000"/>
                <a:lumOff val="55000"/>
              </a:schemeClr>
            </a:gs>
            <a:gs pos="67000">
              <a:schemeClr val="accent4">
                <a:lumMod val="45000"/>
                <a:lumOff val="55000"/>
              </a:schemeClr>
            </a:gs>
            <a:gs pos="9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8" descr="Logo png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" y="114299"/>
            <a:ext cx="2192328" cy="1323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47874" y="1098528"/>
            <a:ext cx="5117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3600" b="1"/>
            </a:lvl1pPr>
          </a:lstStyle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06906" y="1685831"/>
            <a:ext cx="102132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Электричество из возобновляемого топлива от 30 кВт (ТБО, отработанное масло и др., инновационная пластинчатая </a:t>
            </a:r>
            <a:r>
              <a:rPr lang="ru-RU" sz="2400" dirty="0" err="1" smtClean="0"/>
              <a:t>микротурбина</a:t>
            </a:r>
            <a:r>
              <a:rPr lang="ru-RU" sz="2400" dirty="0" smtClean="0"/>
              <a:t>) 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Член кластера </a:t>
            </a:r>
            <a:r>
              <a:rPr lang="en-US" sz="2400" dirty="0" err="1" smtClean="0"/>
              <a:t>Avt&amp;Co</a:t>
            </a:r>
            <a:r>
              <a:rPr lang="ru-RU" sz="2400" dirty="0" smtClean="0"/>
              <a:t>: зарядки для автомобилей на «зеленой» электроэнергии.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Член кластера </a:t>
            </a:r>
            <a:r>
              <a:rPr lang="en-US" sz="2400" dirty="0" err="1" smtClean="0"/>
              <a:t>iGooods</a:t>
            </a:r>
            <a:r>
              <a:rPr lang="ru-RU" sz="2400" dirty="0" smtClean="0"/>
              <a:t>, Зеленая доставка: развитие сети доставки на электротранспорте, его зарядка на продукции </a:t>
            </a:r>
            <a:r>
              <a:rPr lang="en-US" sz="2400" dirty="0" err="1" smtClean="0"/>
              <a:t>Avt&amp;Co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Член кластера </a:t>
            </a:r>
            <a:r>
              <a:rPr lang="ru-RU" sz="2400" dirty="0" err="1" smtClean="0"/>
              <a:t>Мегадор</a:t>
            </a:r>
            <a:r>
              <a:rPr lang="ru-RU" sz="2400" dirty="0" smtClean="0"/>
              <a:t>: энергосберегающие электрообогреватели;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err="1" smtClean="0"/>
              <a:t>Walle</a:t>
            </a:r>
            <a:r>
              <a:rPr lang="ru-RU" sz="2400" dirty="0" smtClean="0"/>
              <a:t>, вертикальные </a:t>
            </a:r>
            <a:r>
              <a:rPr lang="ru-RU" sz="2400" dirty="0" smtClean="0"/>
              <a:t>прессы: </a:t>
            </a:r>
            <a:r>
              <a:rPr lang="ru-RU" sz="2400" dirty="0" smtClean="0"/>
              <a:t>брикетирования мусора для удобства его утилизации. </a:t>
            </a:r>
            <a:endParaRPr lang="ru-RU" sz="24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4359729" y="5156144"/>
            <a:ext cx="3624942" cy="48567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873244" y="5584372"/>
            <a:ext cx="268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smtClean="0"/>
              <a:t>Замкнутый </a:t>
            </a:r>
            <a:r>
              <a:rPr lang="ru-RU" sz="2800" dirty="0" smtClean="0"/>
              <a:t>цикл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80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2692</TotalTime>
  <Words>620</Words>
  <Application>Microsoft Macintosh PowerPoint</Application>
  <PresentationFormat>Широкоэкранный</PresentationFormat>
  <Paragraphs>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Wingdings</vt:lpstr>
      <vt:lpstr>Arial</vt:lpstr>
      <vt:lpstr>Ретроспектива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Опарина</dc:creator>
  <cp:lastModifiedBy>Елена Опарина</cp:lastModifiedBy>
  <cp:revision>44</cp:revision>
  <dcterms:created xsi:type="dcterms:W3CDTF">2016-12-12T11:16:38Z</dcterms:created>
  <dcterms:modified xsi:type="dcterms:W3CDTF">2017-03-14T19:45:32Z</dcterms:modified>
</cp:coreProperties>
</file>