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  <p:sldId id="264" r:id="rId7"/>
    <p:sldId id="262" r:id="rId8"/>
    <p:sldId id="258" r:id="rId9"/>
    <p:sldId id="268" r:id="rId10"/>
    <p:sldId id="277" r:id="rId11"/>
    <p:sldId id="276" r:id="rId12"/>
    <p:sldId id="275" r:id="rId13"/>
    <p:sldId id="278" r:id="rId14"/>
    <p:sldId id="271" r:id="rId15"/>
    <p:sldId id="270" r:id="rId16"/>
    <p:sldId id="269" r:id="rId17"/>
    <p:sldId id="273" r:id="rId18"/>
    <p:sldId id="272" r:id="rId19"/>
    <p:sldId id="266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311CFD8-95ED-49A3-93B9-9BD3F4893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2380-EB70-44F7-A1D9-B98B2299A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6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14F9-35DF-4ECE-8C85-60FB4D89A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9694-14D9-45EE-9D5E-4361C0C70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9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0C98-5A60-4130-B14B-9DB037CBD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5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B2052-5404-4ABA-86E8-56B1320C7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5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840C-E3EB-4B1A-92F7-F00623B0D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0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0F63-3D39-466A-A866-654E22E6B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2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2F96-FEA6-4420-A1E3-B1A389535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5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3D36-98FD-464C-861E-C950FA05E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8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BFEF-A775-4F2C-A50E-09F4E66D9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6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AFE59BD7-B769-4A63-92D9-03D1DBE01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tes.google.com/site/proektekologiasredaobitani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ru-RU" sz="1400" b="1" kern="1200" dirty="0" smtClean="0">
                <a:solidFill>
                  <a:prstClr val="black"/>
                </a:solidFill>
                <a:latin typeface="Calibri Light"/>
              </a:rPr>
              <a:t>Муниципальное общеобразовательное учреждение </a:t>
            </a:r>
            <a:br>
              <a:rPr lang="ru-RU" sz="1400" b="1" kern="1200" dirty="0" smtClean="0">
                <a:solidFill>
                  <a:prstClr val="black"/>
                </a:solidFill>
                <a:latin typeface="Calibri Light"/>
              </a:rPr>
            </a:br>
            <a:r>
              <a:rPr lang="ru-RU" sz="1400" b="1" kern="1200" dirty="0" smtClean="0">
                <a:solidFill>
                  <a:prstClr val="black"/>
                </a:solidFill>
                <a:latin typeface="Calibri Light"/>
              </a:rPr>
              <a:t>средняя общеобразовательная школа №1 г. Буй Костромской области</a:t>
            </a:r>
            <a:br>
              <a:rPr lang="ru-RU" sz="1400" b="1" kern="1200" dirty="0" smtClean="0">
                <a:solidFill>
                  <a:prstClr val="black"/>
                </a:solidFill>
                <a:latin typeface="Calibri Light"/>
              </a:rPr>
            </a:br>
            <a:r>
              <a:rPr lang="ru-RU" sz="1400" b="1" kern="1200" dirty="0" smtClean="0">
                <a:solidFill>
                  <a:prstClr val="black"/>
                </a:solidFill>
                <a:latin typeface="Calibri Light"/>
              </a:rPr>
              <a:t/>
            </a:r>
            <a:br>
              <a:rPr lang="ru-RU" sz="1400" b="1" kern="1200" dirty="0" smtClean="0">
                <a:solidFill>
                  <a:prstClr val="black"/>
                </a:solidFill>
                <a:latin typeface="Calibri Light"/>
              </a:rPr>
            </a:br>
            <a:r>
              <a:rPr lang="ru-RU" sz="2800" b="1" kern="1200" dirty="0" smtClean="0">
                <a:solidFill>
                  <a:prstClr val="black"/>
                </a:solidFill>
                <a:latin typeface="Calibri Light"/>
              </a:rPr>
              <a:t>Методический </a:t>
            </a:r>
            <a:r>
              <a:rPr lang="ru-RU" sz="2800" b="1" kern="1200" dirty="0">
                <a:solidFill>
                  <a:prstClr val="black"/>
                </a:solidFill>
                <a:latin typeface="Calibri Light"/>
              </a:rPr>
              <a:t>семинар.</a:t>
            </a:r>
            <a:endParaRPr lang="ru-RU" sz="28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528392"/>
          </a:xfrm>
        </p:spPr>
        <p:txBody>
          <a:bodyPr/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600" b="1" kern="1200" dirty="0">
                <a:solidFill>
                  <a:prstClr val="black"/>
                </a:solidFill>
                <a:latin typeface="Monotype Corsiva" pitchFamily="66" charset="0"/>
              </a:rPr>
              <a:t>Проектная </a:t>
            </a:r>
            <a:r>
              <a:rPr lang="ru-RU" sz="3600" b="1" kern="1200" dirty="0" smtClean="0">
                <a:solidFill>
                  <a:prstClr val="black"/>
                </a:solidFill>
                <a:latin typeface="Monotype Corsiva" pitchFamily="66" charset="0"/>
              </a:rPr>
              <a:t>деятельность на уроках биологии и во внеурочное время.</a:t>
            </a:r>
            <a:endParaRPr lang="ru-RU" sz="3600" b="1" kern="1200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ru-RU" sz="2400" kern="1200" dirty="0" smtClean="0">
              <a:solidFill>
                <a:prstClr val="black"/>
              </a:solidFill>
              <a:latin typeface="Calibri"/>
            </a:endParaRPr>
          </a:p>
          <a:p>
            <a:pPr lvl="0" algn="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ru-RU" sz="2400" kern="1200" dirty="0">
              <a:solidFill>
                <a:prstClr val="black"/>
              </a:solidFill>
              <a:latin typeface="Calibri"/>
            </a:endParaRPr>
          </a:p>
          <a:p>
            <a:pPr lvl="0" algn="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kern="1200" dirty="0" smtClean="0">
                <a:solidFill>
                  <a:prstClr val="black"/>
                </a:solidFill>
                <a:latin typeface="Calibri"/>
              </a:rPr>
              <a:t>Учитель 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биологии </a:t>
            </a:r>
          </a:p>
          <a:p>
            <a:pPr lvl="0" algn="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kern="1200" dirty="0" smtClean="0">
                <a:solidFill>
                  <a:prstClr val="black"/>
                </a:solidFill>
                <a:latin typeface="Calibri"/>
              </a:rPr>
              <a:t>МОУСОШ №</a:t>
            </a: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lvl="0" algn="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kern="1200" dirty="0">
                <a:solidFill>
                  <a:prstClr val="black"/>
                </a:solidFill>
                <a:latin typeface="Calibri"/>
              </a:rPr>
              <a:t>Москвитинова Е.Н.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ru-RU" sz="3600" b="1" dirty="0" smtClean="0"/>
              <a:t>Технология проектного обучения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Подготовительный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</a:p>
          <a:p>
            <a:pPr marL="0" lvl="0" indent="0">
              <a:lnSpc>
                <a:spcPct val="90000"/>
              </a:lnSpc>
              <a:buClr>
                <a:srgbClr val="CCECFF"/>
              </a:buClr>
              <a:buSzPct val="115000"/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Учитель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– выбор темы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/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м, раздела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/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ов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для проектирования, дифференциация по сложности, формулировка тем на класс, как индивидуальных, так и групповых, мотивация учащихся.</a:t>
            </a:r>
          </a:p>
          <a:p>
            <a:pPr marL="0" lvl="0" indent="0">
              <a:lnSpc>
                <a:spcPct val="90000"/>
              </a:lnSpc>
              <a:buClr>
                <a:srgbClr val="CCECFF"/>
              </a:buClr>
              <a:buSzPct val="115000"/>
              <a:buNone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Учащиеся – обсуждают, определяются в выборе теме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интересам и возможностям их выполнения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CCECFF"/>
              </a:buClr>
              <a:buSzPct val="115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Планирование: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Анализ проблемы, выявление причин и следствий,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вытекаемых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из причин.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Постановка цели и задач.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Определение источников сбора информации, способов ее анализа, представления.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Установление критериев оценки продукта и процесса его создания.</a:t>
            </a:r>
          </a:p>
          <a:p>
            <a:pPr marL="0" indent="0">
              <a:lnSpc>
                <a:spcPct val="90000"/>
              </a:lnSpc>
              <a:buClr>
                <a:srgbClr val="CCECFF"/>
              </a:buClr>
              <a:buSzPct val="115000"/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2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sz="3600" b="1" dirty="0" smtClean="0"/>
              <a:t>Технология проектного обучения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dirty="0" smtClean="0"/>
              <a:t>Выполнение: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Ученики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: Работа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над проектом –работа с литературой, наблюдения, анкетирование, интервьюирование, эксперимент и др.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методы. Оформление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проекта.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Учитель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: Координирует, Консультирует, Наблюдает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.</a:t>
            </a:r>
          </a:p>
          <a:p>
            <a:pPr lvl="0"/>
            <a:r>
              <a:rPr lang="ru-RU" dirty="0">
                <a:solidFill>
                  <a:srgbClr val="078F48"/>
                </a:solidFill>
              </a:rPr>
              <a:t>Проверка и оценка результатов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Ученики: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Анализ выполнения проекта. Формулирование выводов. Выяснение причин удач и неудач.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Учитель: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Координирует. Корректирует.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81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78F48"/>
                </a:solidFill>
              </a:rPr>
              <a:t>Технология проектного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Защита</a:t>
            </a:r>
          </a:p>
          <a:p>
            <a:pPr marL="0" lvl="0" indent="0">
              <a:buClr>
                <a:srgbClr val="CCECFF"/>
              </a:buClr>
              <a:buSzPct val="115000"/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Совместная деятельность учителя и ученика.</a:t>
            </a:r>
          </a:p>
          <a:p>
            <a:pPr lvl="0"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Подготовка презентации.</a:t>
            </a:r>
          </a:p>
          <a:p>
            <a:pPr lvl="0"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Обоснование процесса проектирования.</a:t>
            </a:r>
          </a:p>
          <a:p>
            <a:pPr lvl="0"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Объяснение полученных результатов.</a:t>
            </a:r>
          </a:p>
          <a:p>
            <a:pPr lvl="0"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Коллективный анализ деятельности.</a:t>
            </a:r>
          </a:p>
          <a:p>
            <a:pPr lvl="0"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Самооценка.</a:t>
            </a:r>
          </a:p>
          <a:p>
            <a:pPr lvl="0"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Оценка.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0" lvl="0" indent="0">
              <a:buClr>
                <a:srgbClr val="CCECFF"/>
              </a:buClr>
              <a:buSzPct val="115000"/>
              <a:buNone/>
            </a:pP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5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оценки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Актуальность, новизна и оригинальность предлагаемых решений, сложность темы.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Объем разработок и количество предлагаемых решений.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Реальность и практическая значимость.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Уровень самостоятельности.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Качество оформления.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Оценка рецензентом.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Качество доклада (артистизм, выразительность, убедительность, наглядность).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Проявление глубины и широты знаний по излагаемой теме и предмету.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Ответы на вопросы учащихся.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Оценка творческих способностей докладчика.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Субъективная оценка деловых качеств докладчика.</a:t>
            </a:r>
          </a:p>
          <a:p>
            <a:pPr lvl="0">
              <a:lnSpc>
                <a:spcPct val="90000"/>
              </a:lnSpc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endParaRPr lang="ru-RU" sz="240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04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деятельность.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5-6  класс.</a:t>
            </a:r>
          </a:p>
          <a:p>
            <a:pPr marL="0" indent="0">
              <a:buNone/>
            </a:pPr>
            <a:r>
              <a:rPr lang="ru-RU" dirty="0" smtClean="0"/>
              <a:t>Мини проекты на уроках биологии.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284984"/>
            <a:ext cx="633670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Значение  грибов в природе и жизни человека.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933056"/>
            <a:ext cx="590465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Плесень- что это такое?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581128"/>
            <a:ext cx="554461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– грибник.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74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Элективный курс</a:t>
            </a:r>
            <a:br>
              <a:rPr lang="ru-RU" dirty="0" smtClean="0"/>
            </a:br>
            <a:r>
              <a:rPr lang="ru-RU" dirty="0" smtClean="0"/>
              <a:t>«Экология. Среда обитания.»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Курс для 7-8 класса. </a:t>
            </a:r>
          </a:p>
          <a:p>
            <a:pPr marL="0" indent="0">
              <a:buNone/>
            </a:pPr>
            <a:r>
              <a:rPr lang="ru-RU" sz="2800" dirty="0" smtClean="0"/>
              <a:t>В его основу заложены изучение среды обитания человека от домашних условий до торговых учреждений. Курс учит быть грамотным и внимательным покупателем, вести здоровый образ жизни и знать меры профилактики различных заболеваний.</a:t>
            </a:r>
          </a:p>
          <a:p>
            <a:pPr marL="0" indent="0">
              <a:buNone/>
            </a:pPr>
            <a:r>
              <a:rPr lang="ru-RU" sz="2800" dirty="0" smtClean="0"/>
              <a:t>Предполагает изучение тем и оформление проекта по одной из тем курса.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025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Экологический проект.</a:t>
            </a:r>
            <a:br>
              <a:rPr lang="ru-RU" b="1" dirty="0" smtClean="0"/>
            </a:br>
            <a:r>
              <a:rPr lang="ru-RU" b="1" dirty="0" smtClean="0"/>
              <a:t> Знак качества.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https://sites.google.com/site/proektekologiasredaobitania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65981"/>
            <a:ext cx="8244408" cy="39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/>
          <a:lstStyle/>
          <a:p>
            <a:pPr algn="ctr"/>
            <a:r>
              <a:rPr lang="ru-RU" sz="4000" dirty="0" smtClean="0"/>
              <a:t>Презентация проекта в рамках городского мероприятия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141"/>
            <a:ext cx="5111750" cy="383293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Конкурс «ПРОФИ – </a:t>
            </a:r>
            <a:r>
              <a:rPr lang="en-US" sz="2800" dirty="0" smtClean="0">
                <a:solidFill>
                  <a:srgbClr val="002060"/>
                </a:solidFill>
              </a:rPr>
              <a:t>IT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Участие команды школы. </a:t>
            </a:r>
          </a:p>
          <a:p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2015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30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Победы на муниципальном этапе предметных олимпиад.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«Проблемы города Буя»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" y="2204864"/>
            <a:ext cx="4040188" cy="3029444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27984" y="1535113"/>
            <a:ext cx="4536503" cy="6397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«Лекарственные средства»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4041775" cy="303133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5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524128" cy="78864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Пришкольный опытный участок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2627784" y="2083867"/>
            <a:ext cx="3571800" cy="267885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Проект «Соцветие» с 2011 года.</a:t>
            </a:r>
          </a:p>
          <a:p>
            <a:pPr algn="ctr"/>
            <a:r>
              <a:rPr lang="ru-RU" b="1" dirty="0" smtClean="0"/>
              <a:t>Учащиеся 5-8 классов.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430">
            <a:off x="89546" y="622652"/>
            <a:ext cx="3816424" cy="2862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29">
            <a:off x="5064078" y="837768"/>
            <a:ext cx="3950941" cy="29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Проект?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Прое́кт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(от лат. 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projectus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брошенный вперёд, выступающий, выдающийся вперёд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— замысел, идея, образ, воплощённые в форму описания, обоснования расчётов, чертежей, раскрывающих сущность замысла и возможность его практической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 — это работы, планы, мероприятия и другие задачи, направленные на создание уникального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продукта (устройства, работы, услуги). Выполнение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 составляет 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проектную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2400" i="0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i="0" dirty="0" smtClean="0">
                <a:solidFill>
                  <a:srgbClr val="000080"/>
                </a:solidFill>
                <a:effectLst/>
                <a:latin typeface="Times New Roman"/>
              </a:rPr>
              <a:t>Проект – замысел, план; разработанный план сооружения, механизма; предварительный текст какого-либо документа.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03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43000" y="1340768"/>
            <a:ext cx="75438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Проектная деятельность формирует </a:t>
            </a:r>
          </a:p>
          <a:p>
            <a:r>
              <a:rPr lang="ru-RU" sz="1800" dirty="0" smtClean="0"/>
              <a:t>умение ставить цели и добиваться их; </a:t>
            </a:r>
          </a:p>
          <a:p>
            <a:r>
              <a:rPr lang="ru-RU" sz="1800" dirty="0" smtClean="0"/>
              <a:t>формулировать проблему и решать её; </a:t>
            </a:r>
          </a:p>
          <a:p>
            <a:r>
              <a:rPr lang="ru-RU" sz="1800" dirty="0" smtClean="0"/>
              <a:t>выбирать способы и методы работы; </a:t>
            </a:r>
          </a:p>
          <a:p>
            <a:r>
              <a:rPr lang="ru-RU" sz="1800" dirty="0" smtClean="0"/>
              <a:t>участвовать в совместной деятельности;</a:t>
            </a:r>
          </a:p>
          <a:p>
            <a:r>
              <a:rPr lang="ru-RU" sz="1800" dirty="0" smtClean="0"/>
              <a:t>оформлять результат своей работы.</a:t>
            </a:r>
          </a:p>
          <a:p>
            <a:pPr marL="0" indent="0">
              <a:buNone/>
            </a:pPr>
            <a:r>
              <a:rPr lang="ru-RU" sz="1800" b="1" dirty="0" smtClean="0"/>
              <a:t>Проектная деятельность развивает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умственные и творческие способности учащихся;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умение оценивать себя и других.</a:t>
            </a:r>
          </a:p>
          <a:p>
            <a:pPr marL="0" indent="0">
              <a:buNone/>
            </a:pPr>
            <a:r>
              <a:rPr lang="ru-RU" sz="1800" b="1" dirty="0" smtClean="0"/>
              <a:t>Проект, как форма учебной деятельности, позволяет углубить знания по предмету и расширить кругозор учащихся.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6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1835696" y="1772816"/>
            <a:ext cx="2448272" cy="1584176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КЛАССНО-УРОЧНАЯ ДЕЯТЕЛЬНОСТЬ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1772816"/>
            <a:ext cx="2664296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99792" y="34290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912260" y="34290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документ 9"/>
          <p:cNvSpPr/>
          <p:nvPr/>
        </p:nvSpPr>
        <p:spPr>
          <a:xfrm>
            <a:off x="1547664" y="4221088"/>
            <a:ext cx="3168352" cy="180020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Мини-проекты на уроках</a:t>
            </a:r>
          </a:p>
          <a:p>
            <a:pPr algn="ctr"/>
            <a:r>
              <a:rPr lang="ru-RU" b="1" dirty="0" smtClean="0"/>
              <a:t>Предметные проекты</a:t>
            </a:r>
          </a:p>
          <a:p>
            <a:pPr algn="ctr"/>
            <a:r>
              <a:rPr lang="ru-RU" b="1" dirty="0" err="1" smtClean="0"/>
              <a:t>Межпредметные</a:t>
            </a:r>
            <a:r>
              <a:rPr lang="ru-RU" b="1" dirty="0" smtClean="0"/>
              <a:t> проекты</a:t>
            </a:r>
            <a:endParaRPr lang="ru-RU" b="1" dirty="0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508104" y="4221088"/>
            <a:ext cx="2952328" cy="180020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Социальные работы</a:t>
            </a:r>
          </a:p>
          <a:p>
            <a:pPr algn="ctr"/>
            <a:r>
              <a:rPr lang="ru-RU" b="1" dirty="0" smtClean="0"/>
              <a:t>Коллективные работы по </a:t>
            </a:r>
            <a:r>
              <a:rPr lang="ru-RU" b="1" dirty="0" err="1" smtClean="0"/>
              <a:t>здоровьесбережению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853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абличка 3"/>
          <p:cNvSpPr/>
          <p:nvPr/>
        </p:nvSpPr>
        <p:spPr>
          <a:xfrm>
            <a:off x="2339752" y="288237"/>
            <a:ext cx="5328592" cy="122413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Виды проектов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629886" y="1674912"/>
            <a:ext cx="792088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874099">
            <a:off x="6086475" y="1554393"/>
            <a:ext cx="792088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97477">
            <a:off x="3030356" y="1524684"/>
            <a:ext cx="792088" cy="230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-213351" y="3284984"/>
            <a:ext cx="3478266" cy="2780928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МОНОПРЕДМЕТНЫЙ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3028870" y="3870034"/>
            <a:ext cx="3478266" cy="2780928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МЕЖПРЕДМЕТНЫЙ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084168" y="3429000"/>
            <a:ext cx="3478266" cy="278092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НАДПРЕДМЕТНЫЙ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815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По характеру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Исследовательский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Информационный</a:t>
            </a:r>
          </a:p>
          <a:p>
            <a:pPr marL="514350" indent="-514350">
              <a:buAutoNum type="arabicPeriod"/>
            </a:pPr>
            <a:r>
              <a:rPr lang="ru-RU" dirty="0" smtClean="0"/>
              <a:t>Творческий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Игровой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Практико-ориентированный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69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 продолжительности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/>
              <a:t>1</a:t>
            </a:r>
            <a:r>
              <a:rPr lang="ru-RU" sz="3600" dirty="0" smtClean="0"/>
              <a:t>. </a:t>
            </a:r>
            <a:r>
              <a:rPr lang="ru-RU" sz="3600" dirty="0">
                <a:latin typeface="Times New Roman"/>
                <a:ea typeface="Times New Roman"/>
              </a:rPr>
              <a:t>мини-проект (на 1 урок); 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dirty="0" smtClean="0">
                <a:latin typeface="Times New Roman"/>
                <a:ea typeface="Times New Roman"/>
              </a:rPr>
              <a:t>2. краткосрочный </a:t>
            </a:r>
            <a:r>
              <a:rPr lang="ru-RU" sz="3600" dirty="0">
                <a:latin typeface="Times New Roman"/>
                <a:ea typeface="Times New Roman"/>
              </a:rPr>
              <a:t>(4-6 уроков); 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dirty="0" smtClean="0">
                <a:latin typeface="Times New Roman"/>
                <a:ea typeface="Times New Roman"/>
              </a:rPr>
              <a:t>3. среднесрочный </a:t>
            </a:r>
            <a:r>
              <a:rPr lang="ru-RU" sz="3600" dirty="0">
                <a:latin typeface="Times New Roman"/>
                <a:ea typeface="Times New Roman"/>
              </a:rPr>
              <a:t>(до месяца);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3600" dirty="0" smtClean="0">
                <a:latin typeface="Times New Roman"/>
                <a:ea typeface="Times New Roman"/>
              </a:rPr>
              <a:t>4. длительный </a:t>
            </a:r>
            <a:r>
              <a:rPr lang="ru-RU" sz="3600" dirty="0">
                <a:latin typeface="Times New Roman"/>
                <a:ea typeface="Times New Roman"/>
              </a:rPr>
              <a:t>(месяцы, четверть, учебный год и т.п.).</a:t>
            </a:r>
          </a:p>
          <a:p>
            <a:pPr marL="203200" marR="101600" indent="-101600" algn="just">
              <a:spcAft>
                <a:spcPts val="0"/>
              </a:spcAft>
            </a:pPr>
            <a:endParaRPr lang="ru-RU" sz="1800" b="1" dirty="0">
              <a:solidFill>
                <a:srgbClr val="00000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4371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 количеству участников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4061850" y="1766232"/>
            <a:ext cx="1080120" cy="1044116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011452" y="1748230"/>
            <a:ext cx="1152128" cy="108012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8028384" y="3699030"/>
            <a:ext cx="914400" cy="9144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452320" y="3699030"/>
            <a:ext cx="9144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8304049" y="3094856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588549" y="3079367"/>
            <a:ext cx="914400" cy="91440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99414" y="1384666"/>
            <a:ext cx="1728192" cy="171019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339752" y="52292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2915816" y="515719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2915816" y="47971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061850" y="491601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3466728" y="519658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3461079" y="473938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4061850" y="535154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3568" y="2828350"/>
            <a:ext cx="200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индивидуальный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01910" y="301301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парный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68344" y="4797152"/>
            <a:ext cx="169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коллективный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161786" y="6340678"/>
            <a:ext cx="126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33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формирования проектной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03648" y="1772816"/>
            <a:ext cx="7128792" cy="16561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5,6 классы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Знакомство с видами проектов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Мини-проекты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26316" y="3411399"/>
            <a:ext cx="7128792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7,8 классы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Краткосрочные проекты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Интегрированные проекты</a:t>
            </a:r>
            <a:endParaRPr lang="ru-RU" sz="2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526316" y="4935907"/>
            <a:ext cx="7128792" cy="165618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9-11 классы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Долгосрочные проекты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Исследовательская деятельность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8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ЭТАПЫ РАБОТЫ НАД ПРОЕКТОМ</a:t>
            </a:r>
            <a:endParaRPr lang="ru-RU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484784"/>
            <a:ext cx="4392488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ПРОБЛЕМА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5886146" y="350658"/>
            <a:ext cx="1116124" cy="3888432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59283" y="2852936"/>
            <a:ext cx="2520280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ПУТИ РЕШЕНИЯ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0800000">
            <a:off x="6876256" y="4437112"/>
            <a:ext cx="1512168" cy="2088232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5301208"/>
            <a:ext cx="3240359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Практическая часть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16200000">
            <a:off x="1871700" y="4545124"/>
            <a:ext cx="1008112" cy="252028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4149080"/>
            <a:ext cx="2592288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</a:rPr>
              <a:t>Оформление, оценка деятельности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960" y="2348880"/>
            <a:ext cx="2016224" cy="1812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Защита проекта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1835696" y="3645024"/>
            <a:ext cx="2376264" cy="36004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659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'Пруд'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Office Them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'Пруд'</Template>
  <TotalTime>1014</TotalTime>
  <Words>603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оформления 'Пруд'</vt:lpstr>
      <vt:lpstr>Муниципальное общеобразовательное учреждение  средняя общеобразовательная школа №1 г. Буй Костромской области  Методический семинар.</vt:lpstr>
      <vt:lpstr>Что такое Проект?</vt:lpstr>
      <vt:lpstr>НАПРАВЛЕНИЯ РАБОТЫ</vt:lpstr>
      <vt:lpstr>Презентация PowerPoint</vt:lpstr>
      <vt:lpstr>По характеру деятельности</vt:lpstr>
      <vt:lpstr>По продолжительности</vt:lpstr>
      <vt:lpstr>По количеству участников</vt:lpstr>
      <vt:lpstr>Этапы формирования проектной деятельности</vt:lpstr>
      <vt:lpstr>ЭТАПЫ РАБОТЫ НАД ПРОЕКТОМ</vt:lpstr>
      <vt:lpstr>Технология проектного обучения</vt:lpstr>
      <vt:lpstr>Технология проектного обучения</vt:lpstr>
      <vt:lpstr>Технология проектного обучения</vt:lpstr>
      <vt:lpstr>Критерии оценки проекта</vt:lpstr>
      <vt:lpstr>Наша деятельность.</vt:lpstr>
      <vt:lpstr>Элективный курс «Экология. Среда обитания.»</vt:lpstr>
      <vt:lpstr>Экологический проект.  Знак качества.</vt:lpstr>
      <vt:lpstr>Презентация проекта в рамках городского мероприятия</vt:lpstr>
      <vt:lpstr>Победы на муниципальном этапе предметных олимпиад.</vt:lpstr>
      <vt:lpstr>Пришкольный опытный участок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задание. Методический семинар.</dc:title>
  <dc:creator>Женя</dc:creator>
  <cp:lastModifiedBy>Женя</cp:lastModifiedBy>
  <cp:revision>26</cp:revision>
  <dcterms:created xsi:type="dcterms:W3CDTF">2016-01-24T16:11:06Z</dcterms:created>
  <dcterms:modified xsi:type="dcterms:W3CDTF">2016-02-09T19:43:24Z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TC100690471049</vt:lpwstr>
  </property>
</Properties>
</file>