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1" r:id="rId3"/>
    <p:sldId id="262" r:id="rId4"/>
    <p:sldId id="260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82762" autoAdjust="0"/>
  </p:normalViewPr>
  <p:slideViewPr>
    <p:cSldViewPr>
      <p:cViewPr varScale="1">
        <p:scale>
          <a:sx n="60" d="100"/>
          <a:sy n="60" d="100"/>
        </p:scale>
        <p:origin x="-165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694350-5D8B-4E79-9E4B-1CEFF597D8BF}" type="datetimeFigureOut">
              <a:rPr lang="ru-RU" smtClean="0"/>
              <a:pPr/>
              <a:t>17.11.2016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D376AB-2CBB-43E8-93A1-E1E0B1D077D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8F687-FE34-4777-9A84-408DA3EC0446}" type="datetimeFigureOut">
              <a:rPr lang="ru-RU" smtClean="0"/>
              <a:pPr/>
              <a:t>17.11.2016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8D861-56A7-4CF2-8CCA-86C259A815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8F687-FE34-4777-9A84-408DA3EC0446}" type="datetimeFigureOut">
              <a:rPr lang="ru-RU" smtClean="0"/>
              <a:pPr/>
              <a:t>17.11.2016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8D861-56A7-4CF2-8CCA-86C259A815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8F687-FE34-4777-9A84-408DA3EC0446}" type="datetimeFigureOut">
              <a:rPr lang="ru-RU" smtClean="0"/>
              <a:pPr/>
              <a:t>17.11.2016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8D861-56A7-4CF2-8CCA-86C259A815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8F687-FE34-4777-9A84-408DA3EC0446}" type="datetimeFigureOut">
              <a:rPr lang="ru-RU" smtClean="0"/>
              <a:pPr/>
              <a:t>17.11.2016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8D861-56A7-4CF2-8CCA-86C259A815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8F687-FE34-4777-9A84-408DA3EC0446}" type="datetimeFigureOut">
              <a:rPr lang="ru-RU" smtClean="0"/>
              <a:pPr/>
              <a:t>17.11.2016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8D861-56A7-4CF2-8CCA-86C259A815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8F687-FE34-4777-9A84-408DA3EC0446}" type="datetimeFigureOut">
              <a:rPr lang="ru-RU" smtClean="0"/>
              <a:pPr/>
              <a:t>17.11.2016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8D861-56A7-4CF2-8CCA-86C259A815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8F687-FE34-4777-9A84-408DA3EC0446}" type="datetimeFigureOut">
              <a:rPr lang="ru-RU" smtClean="0"/>
              <a:pPr/>
              <a:t>17.11.2016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8D861-56A7-4CF2-8CCA-86C259A815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8F687-FE34-4777-9A84-408DA3EC0446}" type="datetimeFigureOut">
              <a:rPr lang="ru-RU" smtClean="0"/>
              <a:pPr/>
              <a:t>17.11.2016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8D861-56A7-4CF2-8CCA-86C259A815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8F687-FE34-4777-9A84-408DA3EC0446}" type="datetimeFigureOut">
              <a:rPr lang="ru-RU" smtClean="0"/>
              <a:pPr/>
              <a:t>17.11.2016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8D861-56A7-4CF2-8CCA-86C259A815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8F687-FE34-4777-9A84-408DA3EC0446}" type="datetimeFigureOut">
              <a:rPr lang="ru-RU" smtClean="0"/>
              <a:pPr/>
              <a:t>17.11.2016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8D861-56A7-4CF2-8CCA-86C259A815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8F687-FE34-4777-9A84-408DA3EC0446}" type="datetimeFigureOut">
              <a:rPr lang="ru-RU" smtClean="0"/>
              <a:pPr/>
              <a:t>17.11.2016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8D861-56A7-4CF2-8CCA-86C259A815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A8F687-FE34-4777-9A84-408DA3EC0446}" type="datetimeFigureOut">
              <a:rPr lang="ru-RU" smtClean="0"/>
              <a:pPr/>
              <a:t>17.11.2016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88D861-56A7-4CF2-8CCA-86C259A8155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85729"/>
            <a:ext cx="7772400" cy="107157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Анализ </a:t>
            </a:r>
            <a:r>
              <a:rPr lang="ru-RU" dirty="0" err="1" smtClean="0"/>
              <a:t>ВПРпо</a:t>
            </a:r>
            <a:r>
              <a:rPr lang="ru-RU" dirty="0" smtClean="0"/>
              <a:t> русскому языку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214422"/>
            <a:ext cx="6400800" cy="4424378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sz="1200" dirty="0"/>
          </a:p>
          <a:p>
            <a:r>
              <a:rPr lang="ru-RU" sz="1400" dirty="0" smtClean="0"/>
              <a:t>Анализ по КЭС:</a:t>
            </a:r>
            <a:endParaRPr lang="ru-RU" sz="14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428728" y="857233"/>
          <a:ext cx="6096000" cy="1645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6000"/>
                <a:gridCol w="1016000"/>
                <a:gridCol w="968396"/>
                <a:gridCol w="1063604"/>
                <a:gridCol w="1016000"/>
                <a:gridCol w="1016000"/>
              </a:tblGrid>
              <a:tr h="873131">
                <a:tc>
                  <a:txBody>
                    <a:bodyPr/>
                    <a:lstStyle/>
                    <a:p>
                      <a:r>
                        <a:rPr lang="ru-RU" dirty="0" smtClean="0"/>
                        <a:t>«5»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«4»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«3»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«2»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Качество знаний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Успеваемость</a:t>
                      </a:r>
                      <a:endParaRPr lang="ru-RU" dirty="0"/>
                    </a:p>
                  </a:txBody>
                  <a:tcPr/>
                </a:tc>
              </a:tr>
              <a:tr h="349252"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55%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100%</a:t>
                      </a:r>
                      <a:endParaRPr lang="ru-RU" dirty="0"/>
                    </a:p>
                  </a:txBody>
                  <a:tcPr/>
                </a:tc>
              </a:tr>
              <a:tr h="349252">
                <a:tc>
                  <a:txBody>
                    <a:bodyPr/>
                    <a:lstStyle/>
                    <a:p>
                      <a:r>
                        <a:rPr lang="ru-RU" dirty="0" smtClean="0"/>
                        <a:t> 6%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50%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47%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00033" y="2928934"/>
          <a:ext cx="8001057" cy="37147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7019"/>
                <a:gridCol w="2667019"/>
                <a:gridCol w="2667019"/>
              </a:tblGrid>
              <a:tr h="1640665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Проверяемые элементы содержания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Проверяемые элементы содержания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Кол-во уч-ся не допустивших ошибку/       % от общего кол-ва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074111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8.1 Понятия темы текста и основной</a:t>
                      </a:r>
                      <a:r>
                        <a:rPr lang="ru-RU" sz="1400" baseline="0" dirty="0" smtClean="0"/>
                        <a:t> мысли</a:t>
                      </a:r>
                    </a:p>
                    <a:p>
                      <a:r>
                        <a:rPr lang="ru-RU" sz="1400" baseline="0" dirty="0" smtClean="0"/>
                        <a:t>8.2 Конструирование вопросов</a:t>
                      </a:r>
                    </a:p>
                    <a:p>
                      <a:endParaRPr lang="ru-RU" sz="1400" baseline="0" dirty="0" smtClean="0"/>
                    </a:p>
                    <a:p>
                      <a:r>
                        <a:rPr lang="ru-RU" sz="1400" baseline="0" dirty="0" smtClean="0"/>
                        <a:t>4.4 Изменение имен существительных по числам и падежам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1.16</a:t>
                      </a:r>
                      <a:r>
                        <a:rPr lang="ru-RU" sz="1400" baseline="0" dirty="0" smtClean="0"/>
                        <a:t> Уметь распознавать тему и основную мысль текста при его письменном предъявлении</a:t>
                      </a:r>
                    </a:p>
                    <a:p>
                      <a:r>
                        <a:rPr lang="ru-RU" sz="1400" baseline="0" dirty="0" smtClean="0"/>
                        <a:t>2.3 Уметь классифицировать имена существительные по морфологическим признакам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8/50%</a:t>
                      </a:r>
                    </a:p>
                    <a:p>
                      <a:endParaRPr lang="ru-RU" sz="1400" dirty="0" smtClean="0"/>
                    </a:p>
                    <a:p>
                      <a:endParaRPr lang="ru-RU" sz="1400" dirty="0" smtClean="0"/>
                    </a:p>
                    <a:p>
                      <a:endParaRPr lang="ru-RU" sz="1400" dirty="0" smtClean="0"/>
                    </a:p>
                    <a:p>
                      <a:endParaRPr lang="ru-RU" sz="1400" dirty="0" smtClean="0"/>
                    </a:p>
                    <a:p>
                      <a:r>
                        <a:rPr lang="ru-RU" sz="1400" dirty="0" smtClean="0"/>
                        <a:t>9/56%</a:t>
                      </a:r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85729"/>
            <a:ext cx="7772400" cy="1071570"/>
          </a:xfrm>
        </p:spPr>
        <p:txBody>
          <a:bodyPr>
            <a:normAutofit/>
          </a:bodyPr>
          <a:lstStyle/>
          <a:p>
            <a:r>
              <a:rPr lang="ru-RU" dirty="0" smtClean="0"/>
              <a:t>Анализ </a:t>
            </a:r>
            <a:r>
              <a:rPr lang="ru-RU" dirty="0" err="1" smtClean="0"/>
              <a:t>ВПРпо</a:t>
            </a:r>
            <a:r>
              <a:rPr lang="ru-RU" dirty="0" smtClean="0"/>
              <a:t> математике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214422"/>
            <a:ext cx="6400800" cy="4424378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sz="1200" dirty="0"/>
          </a:p>
          <a:p>
            <a:r>
              <a:rPr lang="ru-RU" sz="1400" dirty="0" smtClean="0"/>
              <a:t>Анализ по КЭС:</a:t>
            </a:r>
            <a:endParaRPr lang="ru-RU" sz="14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57158" y="1285859"/>
          <a:ext cx="8215369" cy="15001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9228"/>
                <a:gridCol w="1369228"/>
                <a:gridCol w="1305074"/>
                <a:gridCol w="1433383"/>
                <a:gridCol w="1369228"/>
                <a:gridCol w="1369228"/>
              </a:tblGrid>
              <a:tr h="700093">
                <a:tc>
                  <a:txBody>
                    <a:bodyPr/>
                    <a:lstStyle/>
                    <a:p>
                      <a:r>
                        <a:rPr lang="ru-RU" dirty="0" smtClean="0"/>
                        <a:t>«5»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«4»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«3»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«2»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Качество знаний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Успеваемость</a:t>
                      </a:r>
                      <a:endParaRPr lang="ru-RU" dirty="0"/>
                    </a:p>
                  </a:txBody>
                  <a:tcPr/>
                </a:tc>
              </a:tr>
              <a:tr h="400053"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62%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100%</a:t>
                      </a:r>
                      <a:endParaRPr lang="ru-RU" dirty="0"/>
                    </a:p>
                  </a:txBody>
                  <a:tcPr/>
                </a:tc>
              </a:tr>
              <a:tr h="400053">
                <a:tc>
                  <a:txBody>
                    <a:bodyPr/>
                    <a:lstStyle/>
                    <a:p>
                      <a:r>
                        <a:rPr lang="ru-RU" dirty="0" smtClean="0"/>
                        <a:t> 26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dirty="0" smtClean="0"/>
                        <a:t>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37%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37%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00033" y="2928934"/>
          <a:ext cx="8001057" cy="37147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7019"/>
                <a:gridCol w="2667019"/>
                <a:gridCol w="2667019"/>
              </a:tblGrid>
              <a:tr h="1640665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Допустили ошибки при решении задач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Справились с</a:t>
                      </a:r>
                      <a:r>
                        <a:rPr lang="ru-RU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заданиями базового уровня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Кол-во уч-ся не допустивших ошибку/       % от общего кол-ва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074111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текстовых задач в 4 действия- 4 человека;</a:t>
                      </a:r>
                      <a:endParaRPr lang="ru-RU" sz="1400" baseline="0" dirty="0" smtClean="0"/>
                    </a:p>
                    <a:p>
                      <a:r>
                        <a:rPr lang="ru-RU" sz="1400" baseline="0" dirty="0" smtClean="0"/>
                        <a:t>логических задач -6 человек;</a:t>
                      </a:r>
                    </a:p>
                    <a:p>
                      <a:r>
                        <a:rPr lang="ru-RU" sz="1400" baseline="0" dirty="0" smtClean="0"/>
                        <a:t> на развитие смекалки – 6 человек.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все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4/26%</a:t>
                      </a:r>
                    </a:p>
                    <a:p>
                      <a:endParaRPr lang="ru-RU" sz="1400" dirty="0" smtClean="0"/>
                    </a:p>
                    <a:p>
                      <a:r>
                        <a:rPr lang="ru-RU" sz="1400" dirty="0" smtClean="0"/>
                        <a:t>10/ 62%</a:t>
                      </a:r>
                    </a:p>
                    <a:p>
                      <a:endParaRPr lang="ru-RU" sz="1400" dirty="0" smtClean="0"/>
                    </a:p>
                    <a:p>
                      <a:r>
                        <a:rPr lang="ru-RU" sz="1400" dirty="0" smtClean="0"/>
                        <a:t>10/62%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85729"/>
            <a:ext cx="7772400" cy="107157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Анализ </a:t>
            </a:r>
            <a:r>
              <a:rPr lang="ru-RU" dirty="0" err="1" smtClean="0"/>
              <a:t>ВПРпо</a:t>
            </a:r>
            <a:r>
              <a:rPr lang="ru-RU" dirty="0" smtClean="0"/>
              <a:t> окружающему миру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214422"/>
            <a:ext cx="6400800" cy="4424378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sz="1200" dirty="0"/>
          </a:p>
          <a:p>
            <a:r>
              <a:rPr lang="ru-RU" sz="1400" dirty="0" smtClean="0"/>
              <a:t>Анализ по КЭС:</a:t>
            </a:r>
            <a:endParaRPr lang="ru-RU" sz="14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57158" y="1285859"/>
          <a:ext cx="8215369" cy="15001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9228"/>
                <a:gridCol w="1369228"/>
                <a:gridCol w="1305074"/>
                <a:gridCol w="1433383"/>
                <a:gridCol w="1369228"/>
                <a:gridCol w="1369228"/>
              </a:tblGrid>
              <a:tr h="700093">
                <a:tc>
                  <a:txBody>
                    <a:bodyPr/>
                    <a:lstStyle/>
                    <a:p>
                      <a:r>
                        <a:rPr lang="ru-RU" dirty="0" smtClean="0"/>
                        <a:t>«5»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«4»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«3»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«2»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Качество знаний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Успеваемость</a:t>
                      </a:r>
                      <a:endParaRPr lang="ru-RU" dirty="0"/>
                    </a:p>
                  </a:txBody>
                  <a:tcPr/>
                </a:tc>
              </a:tr>
              <a:tr h="400053">
                <a:tc>
                  <a:txBody>
                    <a:bodyPr/>
                    <a:lstStyle/>
                    <a:p>
                      <a:r>
                        <a:rPr lang="ru-RU" dirty="0" smtClean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50%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93,8%</a:t>
                      </a:r>
                      <a:endParaRPr lang="ru-RU" dirty="0"/>
                    </a:p>
                  </a:txBody>
                  <a:tcPr/>
                </a:tc>
              </a:tr>
              <a:tr h="400053">
                <a:tc>
                  <a:txBody>
                    <a:bodyPr/>
                    <a:lstStyle/>
                    <a:p>
                      <a:r>
                        <a:rPr lang="ru-RU" dirty="0" smtClean="0"/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50%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43,8%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6,2%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00033" y="2928934"/>
          <a:ext cx="8001057" cy="37147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7019"/>
                <a:gridCol w="2667019"/>
                <a:gridCol w="2667019"/>
              </a:tblGrid>
              <a:tr h="1640665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Допустили ошибки при описании эксперимента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Справились с</a:t>
                      </a:r>
                      <a:r>
                        <a:rPr lang="ru-RU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заданиями базового уровня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Кол-во уч-ся не допустивших ошибку/       % от общего кол-ва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074111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Не описали – 8 человек</a:t>
                      </a:r>
                      <a:endParaRPr lang="ru-RU" sz="1400" baseline="0" dirty="0" smtClean="0"/>
                    </a:p>
                    <a:p>
                      <a:r>
                        <a:rPr lang="ru-RU" sz="1400" baseline="0" dirty="0" smtClean="0"/>
                        <a:t>Не полностью описали -6 человек;</a:t>
                      </a:r>
                    </a:p>
                    <a:p>
                      <a:r>
                        <a:rPr lang="ru-RU" sz="1400" baseline="0" dirty="0" smtClean="0"/>
                        <a:t> не описали -2 человека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Узнавание материка – 16</a:t>
                      </a:r>
                    </a:p>
                    <a:p>
                      <a:r>
                        <a:rPr lang="ru-RU" sz="1400" dirty="0" smtClean="0"/>
                        <a:t>Распределение</a:t>
                      </a:r>
                      <a:r>
                        <a:rPr lang="ru-RU" sz="1400" baseline="0" dirty="0" smtClean="0"/>
                        <a:t> животных по природным зонам – 10</a:t>
                      </a:r>
                    </a:p>
                    <a:p>
                      <a:r>
                        <a:rPr lang="ru-RU" sz="1400" baseline="0" dirty="0" smtClean="0"/>
                        <a:t>Строение тела человека -16</a:t>
                      </a:r>
                    </a:p>
                    <a:p>
                      <a:r>
                        <a:rPr lang="ru-RU" sz="1400" baseline="0" dirty="0" smtClean="0"/>
                        <a:t>Определение профессий -15</a:t>
                      </a:r>
                    </a:p>
                    <a:p>
                      <a:r>
                        <a:rPr lang="ru-RU" sz="1400" baseline="0" dirty="0" smtClean="0"/>
                        <a:t>Характеристика своему региону-13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16/100%</a:t>
                      </a:r>
                    </a:p>
                    <a:p>
                      <a:endParaRPr lang="ru-RU" sz="1400" dirty="0" smtClean="0"/>
                    </a:p>
                    <a:p>
                      <a:r>
                        <a:rPr lang="ru-RU" sz="1400" dirty="0" smtClean="0"/>
                        <a:t>10/ 62%</a:t>
                      </a:r>
                    </a:p>
                    <a:p>
                      <a:endParaRPr lang="ru-RU" sz="1400" dirty="0" smtClean="0"/>
                    </a:p>
                    <a:p>
                      <a:r>
                        <a:rPr lang="ru-RU" sz="1400" dirty="0" smtClean="0"/>
                        <a:t>10/62%</a:t>
                      </a:r>
                    </a:p>
                    <a:p>
                      <a:r>
                        <a:rPr lang="ru-RU" sz="1400" dirty="0" smtClean="0"/>
                        <a:t>3/</a:t>
                      </a:r>
                      <a:r>
                        <a:rPr lang="ru-RU" sz="1400" baseline="0" dirty="0" smtClean="0"/>
                        <a:t> 18,6</a:t>
                      </a:r>
                      <a:endParaRPr lang="ru-RU" sz="1400" dirty="0" smtClean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rmAutofit fontScale="90000"/>
          </a:bodyPr>
          <a:lstStyle/>
          <a:p>
            <a:pPr lvl="0"/>
            <a:r>
              <a:rPr lang="ru-RU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Выводы:</a:t>
            </a:r>
            <a:r>
              <a:rPr lang="ru-RU" sz="40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lang="ru-RU" sz="40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endParaRPr lang="ru-RU" dirty="0"/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857225" y="0"/>
            <a:ext cx="7786742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целом, выполнение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работы учащимися показало, что с заданиями базового уровня  справляется</a:t>
            </a: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2000" baseline="0" dirty="0" smtClean="0">
                <a:latin typeface="Times New Roman" pitchFamily="18" charset="0"/>
                <a:cs typeface="Times New Roman" pitchFamily="18" charset="0"/>
              </a:rPr>
              <a:t>ольшинство учащихся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и  </a:t>
            </a:r>
            <a:r>
              <a:rPr lang="ru-RU" sz="2000" baseline="0" dirty="0" smtClean="0">
                <a:latin typeface="Times New Roman" pitchFamily="18" charset="0"/>
                <a:cs typeface="Times New Roman" pitchFamily="18" charset="0"/>
              </a:rPr>
              <a:t>выявило следующие пробелы:</a:t>
            </a: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недостаточность общего кругозора;</a:t>
            </a: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у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мение сосредотачиваться;</a:t>
            </a: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отсутствие учебных мотивов;</a:t>
            </a: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неумение выражать свою мысль.</a:t>
            </a: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Для устранения пробелов в этом году систематически проводим индивидуальные  дополнительные занятия. Все учащиеся приобрели учебные пособия для подготовки к ВПР.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188</TotalTime>
  <Words>359</Words>
  <Application>Microsoft Office PowerPoint</Application>
  <PresentationFormat>Экран (4:3)</PresentationFormat>
  <Paragraphs>122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Анализ ВПРпо русскому языку </vt:lpstr>
      <vt:lpstr>Анализ ВПРпо математике</vt:lpstr>
      <vt:lpstr>Анализ ВПРпо окружающему миру</vt:lpstr>
      <vt:lpstr>Выводы: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Анализ ВПР</dc:title>
  <dc:creator>nachalnik</dc:creator>
  <cp:lastModifiedBy>ПК-8</cp:lastModifiedBy>
  <cp:revision>23</cp:revision>
  <dcterms:created xsi:type="dcterms:W3CDTF">2016-10-20T06:45:58Z</dcterms:created>
  <dcterms:modified xsi:type="dcterms:W3CDTF">2016-11-17T06:29:36Z</dcterms:modified>
</cp:coreProperties>
</file>