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4" r:id="rId6"/>
    <p:sldId id="260" r:id="rId7"/>
    <p:sldId id="261" r:id="rId8"/>
    <p:sldId id="262" r:id="rId9"/>
    <p:sldId id="263"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6" d="100"/>
          <a:sy n="96" d="100"/>
        </p:scale>
        <p:origin x="55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7907839D-28EF-467D-8AB7-3BDAAC343A0D}" type="datetimeFigureOut">
              <a:rPr lang="ru-RU" smtClean="0"/>
              <a:pPr/>
              <a:t>09.08.2020</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587493A6-4FA9-4F45-8BE4-9BA722AAABA3}"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907839D-28EF-467D-8AB7-3BDAAC343A0D}" type="datetimeFigureOut">
              <a:rPr lang="ru-RU" smtClean="0"/>
              <a:pPr/>
              <a:t>09.08.2020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87493A6-4FA9-4F45-8BE4-9BA722AAABA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907839D-28EF-467D-8AB7-3BDAAC343A0D}" type="datetimeFigureOut">
              <a:rPr lang="ru-RU" smtClean="0"/>
              <a:pPr/>
              <a:t>09.08.2020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87493A6-4FA9-4F45-8BE4-9BA722AAABA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907839D-28EF-467D-8AB7-3BDAAC343A0D}" type="datetimeFigureOut">
              <a:rPr lang="ru-RU" smtClean="0"/>
              <a:pPr/>
              <a:t>09.08.2020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87493A6-4FA9-4F45-8BE4-9BA722AAABA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907839D-28EF-467D-8AB7-3BDAAC343A0D}" type="datetimeFigureOut">
              <a:rPr lang="ru-RU" smtClean="0"/>
              <a:pPr/>
              <a:t>09.08.2020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87493A6-4FA9-4F45-8BE4-9BA722AAABA3}"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907839D-28EF-467D-8AB7-3BDAAC343A0D}" type="datetimeFigureOut">
              <a:rPr lang="ru-RU" smtClean="0"/>
              <a:pPr/>
              <a:t>09.08.2020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87493A6-4FA9-4F45-8BE4-9BA722AAABA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7907839D-28EF-467D-8AB7-3BDAAC343A0D}" type="datetimeFigureOut">
              <a:rPr lang="ru-RU" smtClean="0"/>
              <a:pPr/>
              <a:t>09.08.2020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87493A6-4FA9-4F45-8BE4-9BA722AAABA3}"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7907839D-28EF-467D-8AB7-3BDAAC343A0D}" type="datetimeFigureOut">
              <a:rPr lang="ru-RU" smtClean="0"/>
              <a:pPr/>
              <a:t>09.08.2020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87493A6-4FA9-4F45-8BE4-9BA722AAABA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907839D-28EF-467D-8AB7-3BDAAC343A0D}" type="datetimeFigureOut">
              <a:rPr lang="ru-RU" smtClean="0"/>
              <a:pPr/>
              <a:t>09.08.2020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87493A6-4FA9-4F45-8BE4-9BA722AAABA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907839D-28EF-467D-8AB7-3BDAAC343A0D}" type="datetimeFigureOut">
              <a:rPr lang="ru-RU" smtClean="0"/>
              <a:pPr/>
              <a:t>09.08.2020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87493A6-4FA9-4F45-8BE4-9BA722AAABA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7907839D-28EF-467D-8AB7-3BDAAC343A0D}" type="datetimeFigureOut">
              <a:rPr lang="ru-RU" smtClean="0"/>
              <a:pPr/>
              <a:t>09.08.2020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587493A6-4FA9-4F45-8BE4-9BA722AAABA3}"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907839D-28EF-467D-8AB7-3BDAAC343A0D}" type="datetimeFigureOut">
              <a:rPr lang="ru-RU" smtClean="0"/>
              <a:pPr/>
              <a:t>09.08.2020</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87493A6-4FA9-4F45-8BE4-9BA722AAABA3}"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en-US" sz="5400" dirty="0" smtClean="0"/>
              <a:t>The First Battle of El Alamein</a:t>
            </a:r>
            <a:endParaRPr lang="ru-RU" sz="4800" dirty="0"/>
          </a:p>
        </p:txBody>
      </p:sp>
      <p:sp>
        <p:nvSpPr>
          <p:cNvPr id="4" name="Заголовок 1"/>
          <p:cNvSpPr txBox="1">
            <a:spLocks/>
          </p:cNvSpPr>
          <p:nvPr/>
        </p:nvSpPr>
        <p:spPr>
          <a:xfrm>
            <a:off x="899592" y="3573016"/>
            <a:ext cx="7851648" cy="1828800"/>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lvl1pPr algn="r" rtl="0" eaLnBrk="1" latinLnBrk="0" hangingPunct="1">
              <a:spcBef>
                <a:spcPct val="0"/>
              </a:spcBef>
              <a:buNone/>
              <a:defRPr kumimoji="0"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z="5400" dirty="0" smtClean="0"/>
              <a:t>Dmitry </a:t>
            </a:r>
            <a:r>
              <a:rPr lang="en-US" sz="5400" dirty="0" err="1" smtClean="0"/>
              <a:t>Antonov</a:t>
            </a:r>
            <a:r>
              <a:rPr lang="en-US" sz="5400" dirty="0" smtClean="0"/>
              <a:t> </a:t>
            </a:r>
            <a:endParaRPr lang="ru-RU" sz="4800" dirty="0"/>
          </a:p>
        </p:txBody>
      </p:sp>
      <p:sp>
        <p:nvSpPr>
          <p:cNvPr id="5" name="Подзаголовок 4"/>
          <p:cNvSpPr>
            <a:spLocks noGrp="1"/>
          </p:cNvSpPr>
          <p:nvPr>
            <p:ph type="subTitle" idx="1"/>
          </p:nvPr>
        </p:nvSpPr>
        <p:spPr/>
        <p:txBody>
          <a:bodyPr/>
          <a:lstStyle/>
          <a:p>
            <a:endParaRPr lang="ru-RU" dirty="0"/>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332656"/>
            <a:ext cx="8305800" cy="1872208"/>
          </a:xfrm>
        </p:spPr>
        <p:txBody>
          <a:bodyPr>
            <a:noAutofit/>
          </a:bodyPr>
          <a:lstStyle/>
          <a:p>
            <a:r>
              <a:rPr lang="en-US" sz="2000" dirty="0" smtClean="0">
                <a:solidFill>
                  <a:srgbClr val="0070C0"/>
                </a:solidFill>
              </a:rPr>
              <a:t>The </a:t>
            </a:r>
            <a:r>
              <a:rPr lang="en-US" sz="2000" b="1" dirty="0" smtClean="0">
                <a:solidFill>
                  <a:srgbClr val="0070C0"/>
                </a:solidFill>
              </a:rPr>
              <a:t>First Battle of El Alamein</a:t>
            </a:r>
            <a:r>
              <a:rPr lang="en-US" sz="2000" dirty="0" smtClean="0">
                <a:solidFill>
                  <a:srgbClr val="0070C0"/>
                </a:solidFill>
              </a:rPr>
              <a:t> (1–27 July 1942) was a battle of the </a:t>
            </a:r>
            <a:r>
              <a:rPr lang="en-US" sz="2000" dirty="0" smtClean="0">
                <a:solidFill>
                  <a:srgbClr val="0070C0"/>
                </a:solidFill>
              </a:rPr>
              <a:t>Western Desert Campaign </a:t>
            </a:r>
            <a:r>
              <a:rPr lang="en-US" sz="2000" dirty="0" smtClean="0">
                <a:solidFill>
                  <a:srgbClr val="0070C0"/>
                </a:solidFill>
              </a:rPr>
              <a:t>of </a:t>
            </a:r>
            <a:r>
              <a:rPr lang="en-US" sz="2000" dirty="0" smtClean="0">
                <a:solidFill>
                  <a:srgbClr val="0070C0"/>
                </a:solidFill>
              </a:rPr>
              <a:t>the </a:t>
            </a:r>
            <a:r>
              <a:rPr lang="en-US" sz="2000" dirty="0" smtClean="0">
                <a:solidFill>
                  <a:srgbClr val="0070C0"/>
                </a:solidFill>
              </a:rPr>
              <a:t>Second World War, </a:t>
            </a:r>
            <a:r>
              <a:rPr lang="en-US" sz="2000" dirty="0" smtClean="0">
                <a:solidFill>
                  <a:srgbClr val="0070C0"/>
                </a:solidFill>
              </a:rPr>
              <a:t>fought on the northern coast of </a:t>
            </a:r>
            <a:r>
              <a:rPr lang="en-US" sz="2000" dirty="0" smtClean="0">
                <a:solidFill>
                  <a:srgbClr val="0070C0"/>
                </a:solidFill>
              </a:rPr>
              <a:t>Egypt</a:t>
            </a:r>
            <a:r>
              <a:rPr lang="en-US" sz="2000" dirty="0" smtClean="0">
                <a:solidFill>
                  <a:srgbClr val="0070C0"/>
                </a:solidFill>
              </a:rPr>
              <a:t> between </a:t>
            </a:r>
            <a:r>
              <a:rPr lang="en-US" sz="2000" dirty="0" smtClean="0">
                <a:solidFill>
                  <a:srgbClr val="0070C0"/>
                </a:solidFill>
              </a:rPr>
              <a:t>Axis forces(Germany </a:t>
            </a:r>
            <a:r>
              <a:rPr lang="en-US" sz="2000" dirty="0" smtClean="0">
                <a:solidFill>
                  <a:srgbClr val="0070C0"/>
                </a:solidFill>
              </a:rPr>
              <a:t>and Italy) of </a:t>
            </a:r>
            <a:r>
              <a:rPr lang="en-US" sz="2000" dirty="0" smtClean="0">
                <a:solidFill>
                  <a:srgbClr val="0070C0"/>
                </a:solidFill>
              </a:rPr>
              <a:t>the Panzer Army Africa commanded </a:t>
            </a:r>
            <a:r>
              <a:rPr lang="en-US" sz="2000" dirty="0" smtClean="0">
                <a:solidFill>
                  <a:srgbClr val="0070C0"/>
                </a:solidFill>
              </a:rPr>
              <a:t>by Field Marshal </a:t>
            </a:r>
            <a:r>
              <a:rPr lang="en-US" sz="2000" dirty="0" smtClean="0">
                <a:solidFill>
                  <a:srgbClr val="0070C0"/>
                </a:solidFill>
              </a:rPr>
              <a:t>Erwin Rommel nicknamed </a:t>
            </a:r>
            <a:r>
              <a:rPr lang="en-US" sz="2000" dirty="0" smtClean="0">
                <a:solidFill>
                  <a:srgbClr val="0070C0"/>
                </a:solidFill>
              </a:rPr>
              <a:t>"The Desert Fox" and </a:t>
            </a:r>
            <a:r>
              <a:rPr lang="en-US" sz="2000" dirty="0" smtClean="0">
                <a:solidFill>
                  <a:srgbClr val="0070C0"/>
                </a:solidFill>
              </a:rPr>
              <a:t>Allied  </a:t>
            </a:r>
            <a:r>
              <a:rPr lang="en-US" sz="2000" dirty="0" smtClean="0">
                <a:solidFill>
                  <a:srgbClr val="0070C0"/>
                </a:solidFill>
              </a:rPr>
              <a:t>forces (Britain, British India, Australia, South Africa and New Zealand), commanded </a:t>
            </a:r>
            <a:r>
              <a:rPr lang="en-US" sz="2000" dirty="0" smtClean="0">
                <a:solidFill>
                  <a:srgbClr val="0070C0"/>
                </a:solidFill>
              </a:rPr>
              <a:t>by General Claude </a:t>
            </a:r>
            <a:r>
              <a:rPr lang="en-US" sz="2000" dirty="0" err="1" smtClean="0">
                <a:solidFill>
                  <a:srgbClr val="0070C0"/>
                </a:solidFill>
              </a:rPr>
              <a:t>Auchinleck</a:t>
            </a:r>
            <a:r>
              <a:rPr lang="en-US" sz="2000" dirty="0" smtClean="0">
                <a:solidFill>
                  <a:srgbClr val="0070C0"/>
                </a:solidFill>
              </a:rPr>
              <a:t>. The British </a:t>
            </a:r>
            <a:r>
              <a:rPr lang="en-US" sz="2000" dirty="0" smtClean="0">
                <a:solidFill>
                  <a:srgbClr val="0070C0"/>
                </a:solidFill>
              </a:rPr>
              <a:t>prevented a second advance by the Axis forces into Egypt.</a:t>
            </a:r>
            <a:endParaRPr lang="ru-RU" sz="2000" dirty="0">
              <a:solidFill>
                <a:srgbClr val="0070C0"/>
              </a:solidFill>
            </a:endParaRPr>
          </a:p>
        </p:txBody>
      </p:sp>
      <p:pic>
        <p:nvPicPr>
          <p:cNvPr id="1028" name="Picture 4" descr="https://upload.wikimedia.org/wikipedia/commons/thumb/1/14/Alamein1st1942_07.svg/653px-Alamein1st1942_07.svg.png"/>
          <p:cNvPicPr>
            <a:picLocks noChangeAspect="1" noChangeArrowheads="1"/>
          </p:cNvPicPr>
          <p:nvPr/>
        </p:nvPicPr>
        <p:blipFill>
          <a:blip r:embed="rId2" cstate="print"/>
          <a:srcRect/>
          <a:stretch>
            <a:fillRect/>
          </a:stretch>
        </p:blipFill>
        <p:spPr bwMode="auto">
          <a:xfrm>
            <a:off x="1907704" y="2348880"/>
            <a:ext cx="5363783" cy="4365104"/>
          </a:xfrm>
          <a:prstGeom prst="rect">
            <a:avLst/>
          </a:prstGeom>
          <a:noFill/>
        </p:spPr>
      </p:pic>
    </p:spTree>
  </p:cSld>
  <p:clrMapOvr>
    <a:masterClrMapping/>
  </p:clrMapOvr>
  <p:transition>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788808"/>
          </a:xfrm>
        </p:spPr>
        <p:txBody>
          <a:bodyPr>
            <a:noAutofit/>
          </a:bodyPr>
          <a:lstStyle/>
          <a:p>
            <a:r>
              <a:rPr lang="en-US" sz="2000" dirty="0" smtClean="0">
                <a:solidFill>
                  <a:srgbClr val="0070C0"/>
                </a:solidFill>
              </a:rPr>
              <a:t>Rommel's plan was for </a:t>
            </a:r>
            <a:r>
              <a:rPr lang="en-US" sz="2000" dirty="0" smtClean="0">
                <a:solidFill>
                  <a:srgbClr val="0070C0"/>
                </a:solidFill>
              </a:rPr>
              <a:t>the 90</a:t>
            </a:r>
            <a:r>
              <a:rPr lang="en-US" sz="2000" baseline="30000" dirty="0" smtClean="0">
                <a:solidFill>
                  <a:srgbClr val="0070C0"/>
                </a:solidFill>
              </a:rPr>
              <a:t>th</a:t>
            </a:r>
            <a:r>
              <a:rPr lang="en-US" sz="2000" dirty="0" smtClean="0">
                <a:solidFill>
                  <a:srgbClr val="0070C0"/>
                </a:solidFill>
              </a:rPr>
              <a:t> Light Infantry Division and </a:t>
            </a:r>
            <a:r>
              <a:rPr lang="en-US" sz="2000" dirty="0" smtClean="0">
                <a:solidFill>
                  <a:srgbClr val="0070C0"/>
                </a:solidFill>
              </a:rPr>
              <a:t>the two </a:t>
            </a:r>
            <a:r>
              <a:rPr lang="en-US" sz="2000" dirty="0" smtClean="0">
                <a:solidFill>
                  <a:srgbClr val="0070C0"/>
                </a:solidFill>
              </a:rPr>
              <a:t>Africa Corps armored </a:t>
            </a:r>
            <a:r>
              <a:rPr lang="en-US" sz="2000" dirty="0" smtClean="0">
                <a:solidFill>
                  <a:srgbClr val="0070C0"/>
                </a:solidFill>
              </a:rPr>
              <a:t>divisions—15th and 21st </a:t>
            </a:r>
            <a:r>
              <a:rPr lang="en-US" sz="2000" i="1" dirty="0" smtClean="0">
                <a:solidFill>
                  <a:srgbClr val="0070C0"/>
                </a:solidFill>
              </a:rPr>
              <a:t>Panzer</a:t>
            </a:r>
            <a:r>
              <a:rPr lang="en-US" sz="2000" dirty="0" smtClean="0">
                <a:solidFill>
                  <a:srgbClr val="0070C0"/>
                </a:solidFill>
              </a:rPr>
              <a:t>—to penetrate the Eighth Army lines between the Alamein box and </a:t>
            </a:r>
            <a:r>
              <a:rPr lang="en-US" sz="2000" dirty="0" err="1" smtClean="0">
                <a:solidFill>
                  <a:srgbClr val="0070C0"/>
                </a:solidFill>
              </a:rPr>
              <a:t>Deir</a:t>
            </a:r>
            <a:r>
              <a:rPr lang="en-US" sz="2000" dirty="0" smtClean="0">
                <a:solidFill>
                  <a:srgbClr val="0070C0"/>
                </a:solidFill>
              </a:rPr>
              <a:t> el </a:t>
            </a:r>
            <a:r>
              <a:rPr lang="en-US" sz="2000" dirty="0" err="1" smtClean="0">
                <a:solidFill>
                  <a:srgbClr val="0070C0"/>
                </a:solidFill>
              </a:rPr>
              <a:t>Abyad</a:t>
            </a:r>
            <a:r>
              <a:rPr lang="en-US" sz="2000" dirty="0" smtClean="0">
                <a:solidFill>
                  <a:srgbClr val="0070C0"/>
                </a:solidFill>
              </a:rPr>
              <a:t> Rommel had planned to attack on 30 June but supply and transport difficulties had resulted in a day's delay, vital to the defending forces reorganizing on the Alamein line. On 30 June 90th Light Infantry Division was still 15 miles (24 km) short of its start line, 21st </a:t>
            </a:r>
            <a:r>
              <a:rPr lang="en-US" sz="2000" i="1" dirty="0" smtClean="0">
                <a:solidFill>
                  <a:srgbClr val="0070C0"/>
                </a:solidFill>
              </a:rPr>
              <a:t>Panzer</a:t>
            </a:r>
            <a:r>
              <a:rPr lang="en-US" sz="2000" dirty="0" smtClean="0">
                <a:solidFill>
                  <a:srgbClr val="0070C0"/>
                </a:solidFill>
              </a:rPr>
              <a:t> Division was immobilized through lack of fuel and the promised air support had yet to move into its advanced airfields.</a:t>
            </a:r>
            <a:endParaRPr lang="ru-RU" sz="2000" dirty="0">
              <a:solidFill>
                <a:srgbClr val="0070C0"/>
              </a:solidFill>
            </a:endParaRPr>
          </a:p>
        </p:txBody>
      </p:sp>
      <p:sp>
        <p:nvSpPr>
          <p:cNvPr id="4" name="Прямоугольник 3"/>
          <p:cNvSpPr/>
          <p:nvPr/>
        </p:nvSpPr>
        <p:spPr>
          <a:xfrm>
            <a:off x="2286000" y="1997839"/>
            <a:ext cx="4572000" cy="369332"/>
          </a:xfrm>
          <a:prstGeom prst="rect">
            <a:avLst/>
          </a:prstGeom>
        </p:spPr>
        <p:txBody>
          <a:bodyPr>
            <a:spAutoFit/>
          </a:bodyPr>
          <a:lstStyle/>
          <a:p>
            <a:r>
              <a:rPr lang="en-US" dirty="0" smtClean="0"/>
              <a:t>.</a:t>
            </a:r>
            <a:endParaRPr lang="ru-RU" dirty="0"/>
          </a:p>
        </p:txBody>
      </p:sp>
      <p:pic>
        <p:nvPicPr>
          <p:cNvPr id="15362" name="Picture 2" descr="https://upload.wikimedia.org/wikipedia/commons/d/de/Bundesarchiv_Bild_101I-786-0327-19%2C_Nordafrika%2C_Erwin_Rommel_mit_Offizieren.jpg"/>
          <p:cNvPicPr>
            <a:picLocks noChangeAspect="1" noChangeArrowheads="1"/>
          </p:cNvPicPr>
          <p:nvPr/>
        </p:nvPicPr>
        <p:blipFill>
          <a:blip r:embed="rId2" cstate="print"/>
          <a:srcRect/>
          <a:stretch>
            <a:fillRect/>
          </a:stretch>
        </p:blipFill>
        <p:spPr bwMode="auto">
          <a:xfrm>
            <a:off x="1619672" y="2636912"/>
            <a:ext cx="5904656" cy="3897073"/>
          </a:xfrm>
          <a:prstGeom prst="rect">
            <a:avLst/>
          </a:prstGeom>
          <a:noFill/>
        </p:spPr>
      </p:pic>
    </p:spTree>
  </p:cSld>
  <p:clrMapOvr>
    <a:masterClrMapping/>
  </p:clrMapOvr>
  <p:transition>
    <p:zoom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644792"/>
          </a:xfrm>
        </p:spPr>
        <p:txBody>
          <a:bodyPr>
            <a:noAutofit/>
          </a:bodyPr>
          <a:lstStyle/>
          <a:p>
            <a:r>
              <a:rPr lang="en-US" sz="2000" dirty="0" smtClean="0">
                <a:solidFill>
                  <a:srgbClr val="0070C0"/>
                </a:solidFill>
              </a:rPr>
              <a:t>1 July at 03:00, the armies of Rommel attacked the right side of the allies, but were thrown back 1st South African division. 10:00 the Panzer army Africa" attacked </a:t>
            </a:r>
            <a:r>
              <a:rPr lang="en-US" sz="2000" dirty="0" err="1" smtClean="0">
                <a:solidFill>
                  <a:srgbClr val="0070C0"/>
                </a:solidFill>
              </a:rPr>
              <a:t>Deir</a:t>
            </a:r>
            <a:r>
              <a:rPr lang="en-US" sz="2000" dirty="0" smtClean="0">
                <a:solidFill>
                  <a:srgbClr val="0070C0"/>
                </a:solidFill>
              </a:rPr>
              <a:t> El </a:t>
            </a:r>
            <a:r>
              <a:rPr lang="en-US" sz="2000" dirty="0" err="1" smtClean="0">
                <a:solidFill>
                  <a:srgbClr val="0070C0"/>
                </a:solidFill>
              </a:rPr>
              <a:t>Shein</a:t>
            </a:r>
            <a:r>
              <a:rPr lang="en-US" sz="2000" dirty="0" smtClean="0">
                <a:solidFill>
                  <a:srgbClr val="0070C0"/>
                </a:solidFill>
              </a:rPr>
              <a:t>. Indian team all day kept the attack in a hopeless attempt to stop the advance of the enemy, but by the evening, their positions were occupied by Axis </a:t>
            </a:r>
            <a:r>
              <a:rPr lang="en-US" sz="2000" dirty="0" smtClean="0">
                <a:solidFill>
                  <a:srgbClr val="0070C0"/>
                </a:solidFill>
              </a:rPr>
              <a:t>troops.</a:t>
            </a:r>
            <a:endParaRPr lang="ru-RU" sz="2000" dirty="0">
              <a:solidFill>
                <a:srgbClr val="0070C0"/>
              </a:solidFill>
            </a:endParaRPr>
          </a:p>
        </p:txBody>
      </p:sp>
      <p:pic>
        <p:nvPicPr>
          <p:cNvPr id="16386" name="Picture 2" descr="https://upload.wikimedia.org/wikipedia/commons/9/95/Bundesarchiv_Bild_101I-783-0110-12%2C_Nordafrika%2C_Panzer_II%2C_Kraftfahrzeuge.jpg"/>
          <p:cNvPicPr>
            <a:picLocks noChangeAspect="1" noChangeArrowheads="1"/>
          </p:cNvPicPr>
          <p:nvPr/>
        </p:nvPicPr>
        <p:blipFill>
          <a:blip r:embed="rId2" cstate="print"/>
          <a:srcRect/>
          <a:stretch>
            <a:fillRect/>
          </a:stretch>
        </p:blipFill>
        <p:spPr bwMode="auto">
          <a:xfrm>
            <a:off x="1403648" y="2636912"/>
            <a:ext cx="6041403" cy="3861048"/>
          </a:xfrm>
          <a:prstGeom prst="rect">
            <a:avLst/>
          </a:prstGeom>
          <a:noFill/>
        </p:spPr>
      </p:pic>
    </p:spTree>
  </p:cSld>
  <p:clrMapOvr>
    <a:masterClrMapping/>
  </p:clrMapOvr>
  <p:transition>
    <p:spli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644792"/>
          </a:xfrm>
        </p:spPr>
        <p:txBody>
          <a:bodyPr>
            <a:noAutofit/>
          </a:bodyPr>
          <a:lstStyle/>
          <a:p>
            <a:r>
              <a:rPr lang="en-US" sz="2000" dirty="0" smtClean="0">
                <a:solidFill>
                  <a:srgbClr val="0070C0"/>
                </a:solidFill>
              </a:rPr>
              <a:t>Stiff resistance from the Indian brigade gave time the British to organize the defense of the Western extremity of the ridge </a:t>
            </a:r>
            <a:r>
              <a:rPr lang="en-US" sz="2000" dirty="0" err="1" smtClean="0">
                <a:solidFill>
                  <a:srgbClr val="0070C0"/>
                </a:solidFill>
              </a:rPr>
              <a:t>Ruwasa</a:t>
            </a:r>
            <a:r>
              <a:rPr lang="en-US" sz="2000" dirty="0" smtClean="0">
                <a:solidFill>
                  <a:srgbClr val="0070C0"/>
                </a:solidFill>
              </a:rPr>
              <a:t>.  By the end days of fighting, the African body has lost 37 tanks from 55 available. 90th light infantry division moved to the East, but came under artillery fire three South African teams and was forced to dig.</a:t>
            </a:r>
            <a:endParaRPr lang="ru-RU" sz="2000" dirty="0">
              <a:solidFill>
                <a:srgbClr val="0070C0"/>
              </a:solidFill>
            </a:endParaRPr>
          </a:p>
        </p:txBody>
      </p:sp>
      <p:pic>
        <p:nvPicPr>
          <p:cNvPr id="5122" name="Picture 2" descr="Поиск картин по тематике. . Интерьерная печать."/>
          <p:cNvPicPr>
            <a:picLocks noChangeAspect="1" noChangeArrowheads="1"/>
          </p:cNvPicPr>
          <p:nvPr/>
        </p:nvPicPr>
        <p:blipFill>
          <a:blip r:embed="rId2" cstate="print"/>
          <a:srcRect/>
          <a:stretch>
            <a:fillRect/>
          </a:stretch>
        </p:blipFill>
        <p:spPr bwMode="auto">
          <a:xfrm>
            <a:off x="1763688" y="2636912"/>
            <a:ext cx="5715000" cy="3790950"/>
          </a:xfrm>
          <a:prstGeom prst="rect">
            <a:avLst/>
          </a:prstGeom>
          <a:noFill/>
        </p:spPr>
      </p:pic>
    </p:spTree>
  </p:cSld>
  <p:clrMapOvr>
    <a:masterClrMapping/>
  </p:clrMapOvr>
  <p:transition>
    <p:zoom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305800" cy="1656184"/>
          </a:xfrm>
        </p:spPr>
        <p:txBody>
          <a:bodyPr>
            <a:noAutofit/>
          </a:bodyPr>
          <a:lstStyle/>
          <a:p>
            <a:r>
              <a:rPr lang="en-US" sz="2000" dirty="0" smtClean="0">
                <a:solidFill>
                  <a:srgbClr val="0070C0"/>
                </a:solidFill>
              </a:rPr>
              <a:t/>
            </a:r>
            <a:br>
              <a:rPr lang="en-US" sz="2000" dirty="0" smtClean="0">
                <a:solidFill>
                  <a:srgbClr val="0070C0"/>
                </a:solidFill>
              </a:rPr>
            </a:br>
            <a:r>
              <a:rPr lang="en-US" sz="2000" dirty="0" smtClean="0">
                <a:solidFill>
                  <a:srgbClr val="0070C0"/>
                </a:solidFill>
              </a:rPr>
              <a:t>To reduce the tension on the right wing and the center line on 3 July </a:t>
            </a:r>
            <a:r>
              <a:rPr lang="en-US" sz="2000" dirty="0" err="1" smtClean="0">
                <a:solidFill>
                  <a:srgbClr val="0070C0"/>
                </a:solidFill>
              </a:rPr>
              <a:t>Auchinleck</a:t>
            </a:r>
            <a:r>
              <a:rPr lang="en-US" sz="2000" dirty="0" smtClean="0">
                <a:solidFill>
                  <a:srgbClr val="0070C0"/>
                </a:solidFill>
              </a:rPr>
              <a:t> has made a counterattack from the position of Cattery.  After three days of fierce fighting, the allies were able to approach </a:t>
            </a:r>
            <a:r>
              <a:rPr lang="en-US" sz="2000" dirty="0" err="1" smtClean="0">
                <a:solidFill>
                  <a:srgbClr val="0070C0"/>
                </a:solidFill>
              </a:rPr>
              <a:t>Deir</a:t>
            </a:r>
            <a:r>
              <a:rPr lang="en-US" sz="2000" dirty="0" smtClean="0">
                <a:solidFill>
                  <a:srgbClr val="0070C0"/>
                </a:solidFill>
              </a:rPr>
              <a:t> El </a:t>
            </a:r>
            <a:r>
              <a:rPr lang="en-US" sz="2000" dirty="0" err="1" smtClean="0">
                <a:solidFill>
                  <a:srgbClr val="0070C0"/>
                </a:solidFill>
              </a:rPr>
              <a:t>Shein</a:t>
            </a:r>
            <a:r>
              <a:rPr lang="ru-RU" sz="2000" dirty="0" smtClean="0">
                <a:solidFill>
                  <a:srgbClr val="0070C0"/>
                </a:solidFill>
              </a:rPr>
              <a:t>.</a:t>
            </a:r>
            <a:endParaRPr lang="ru-RU" sz="2000" dirty="0">
              <a:solidFill>
                <a:srgbClr val="0070C0"/>
              </a:solidFill>
            </a:endParaRPr>
          </a:p>
        </p:txBody>
      </p:sp>
      <p:pic>
        <p:nvPicPr>
          <p:cNvPr id="4098" name="Picture 2" descr="Auchinleck.jpg"/>
          <p:cNvPicPr>
            <a:picLocks noChangeAspect="1" noChangeArrowheads="1"/>
          </p:cNvPicPr>
          <p:nvPr/>
        </p:nvPicPr>
        <p:blipFill>
          <a:blip r:embed="rId2" cstate="print"/>
          <a:srcRect/>
          <a:stretch>
            <a:fillRect/>
          </a:stretch>
        </p:blipFill>
        <p:spPr bwMode="auto">
          <a:xfrm>
            <a:off x="1547664" y="2132856"/>
            <a:ext cx="5979960" cy="4200923"/>
          </a:xfrm>
          <a:prstGeom prst="rect">
            <a:avLst/>
          </a:prstGeom>
          <a:noFill/>
        </p:spPr>
      </p:pic>
    </p:spTree>
  </p:cSld>
  <p:clrMapOvr>
    <a:masterClrMapping/>
  </p:clrMapOvr>
  <p:transition>
    <p:checke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0648"/>
            <a:ext cx="8305800" cy="1656184"/>
          </a:xfrm>
        </p:spPr>
        <p:txBody>
          <a:bodyPr>
            <a:noAutofit/>
          </a:bodyPr>
          <a:lstStyle/>
          <a:p>
            <a:pPr lvl="0"/>
            <a:r>
              <a:rPr lang="en-US" sz="2000" dirty="0" smtClean="0"/>
              <a:t>At this time the allied air forces began to attack the weak points for example food supply. Italy sharply reduced the number of supplies to Rommel: 5000 tons of ammunition against 34 000 tons in May and 400 vehicles compared to 2000 in May. But Allied troops also get new equipment according to the plan.</a:t>
            </a:r>
            <a:r>
              <a:rPr lang="ru-RU" sz="2000" dirty="0" smtClean="0"/>
              <a:t/>
            </a:r>
            <a:br>
              <a:rPr lang="ru-RU" sz="2000" dirty="0" smtClean="0"/>
            </a:br>
            <a:endParaRPr lang="ru-RU" sz="2000" dirty="0"/>
          </a:p>
        </p:txBody>
      </p:sp>
      <p:pic>
        <p:nvPicPr>
          <p:cNvPr id="17410" name="Picture 2" descr="1stAlameinBritDefense.jpg"/>
          <p:cNvPicPr>
            <a:picLocks noChangeAspect="1" noChangeArrowheads="1"/>
          </p:cNvPicPr>
          <p:nvPr/>
        </p:nvPicPr>
        <p:blipFill>
          <a:blip r:embed="rId2" cstate="print"/>
          <a:srcRect/>
          <a:stretch>
            <a:fillRect/>
          </a:stretch>
        </p:blipFill>
        <p:spPr bwMode="auto">
          <a:xfrm>
            <a:off x="2339752" y="1988840"/>
            <a:ext cx="4572810" cy="4538515"/>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932824"/>
          </a:xfrm>
        </p:spPr>
        <p:txBody>
          <a:bodyPr>
            <a:noAutofit/>
          </a:bodyPr>
          <a:lstStyle/>
          <a:p>
            <a:r>
              <a:rPr lang="en-US" sz="2400" dirty="0" smtClean="0"/>
              <a:t>July 10 </a:t>
            </a:r>
            <a:r>
              <a:rPr lang="en-US" sz="2400" dirty="0" err="1" smtClean="0"/>
              <a:t>Auchinleck</a:t>
            </a:r>
            <a:r>
              <a:rPr lang="en-US" sz="2400" dirty="0" smtClean="0"/>
              <a:t> conducts the attack at </a:t>
            </a:r>
            <a:r>
              <a:rPr lang="en-US" sz="2400" dirty="0" err="1" smtClean="0"/>
              <a:t>tel</a:t>
            </a:r>
            <a:r>
              <a:rPr lang="en-US" sz="2400" dirty="0" smtClean="0"/>
              <a:t> El EISA, captured more than 1,000 enemy soldiers. Counterattack Rommel notable success achieved. The allied troops began the attack from </a:t>
            </a:r>
            <a:r>
              <a:rPr lang="en-US" sz="2400" dirty="0" err="1" smtClean="0"/>
              <a:t>Rovasata</a:t>
            </a:r>
            <a:r>
              <a:rPr lang="en-US" sz="2400" dirty="0" smtClean="0"/>
              <a:t>, having first (14 July) and second (21 July) the battle of the ridge. Overall, both battles were unsuccessful, however, the 5th Indian infantry brigade destroyed 24 German tank 21st division.</a:t>
            </a:r>
            <a:endParaRPr lang="ru-RU" sz="2400" dirty="0"/>
          </a:p>
        </p:txBody>
      </p:sp>
      <p:pic>
        <p:nvPicPr>
          <p:cNvPr id="19458" name="Picture 2" descr="Blog for Life &quot; концерт"/>
          <p:cNvPicPr>
            <a:picLocks noChangeAspect="1" noChangeArrowheads="1"/>
          </p:cNvPicPr>
          <p:nvPr/>
        </p:nvPicPr>
        <p:blipFill>
          <a:blip r:embed="rId2" cstate="print"/>
          <a:srcRect/>
          <a:stretch>
            <a:fillRect/>
          </a:stretch>
        </p:blipFill>
        <p:spPr bwMode="auto">
          <a:xfrm>
            <a:off x="1691680" y="2708920"/>
            <a:ext cx="5832648" cy="3939935"/>
          </a:xfrm>
          <a:prstGeom prst="rect">
            <a:avLst/>
          </a:prstGeom>
          <a:noFill/>
        </p:spPr>
      </p:pic>
    </p:spTree>
  </p:cSld>
  <p:clrMapOvr>
    <a:masterClrMapping/>
  </p:clrMapOvr>
  <p:transition>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572784"/>
          </a:xfrm>
        </p:spPr>
        <p:txBody>
          <a:bodyPr>
            <a:noAutofit/>
          </a:bodyPr>
          <a:lstStyle/>
          <a:p>
            <a:r>
              <a:rPr lang="en-US" sz="2800" dirty="0" smtClean="0"/>
              <a:t>The battle resulted in a stalemate. However, the allies stopped the advance of Rommel at Alexandria. 8th army lost more than 13,000 people, but captured more than 7,000 enemy soldiers and inflicted serious damage to the armored vehicles of Rommel.</a:t>
            </a:r>
            <a:endParaRPr lang="ru-RU" sz="2800" dirty="0"/>
          </a:p>
        </p:txBody>
      </p:sp>
      <p:pic>
        <p:nvPicPr>
          <p:cNvPr id="20482" name="Picture 2" descr="Эль-Аламейн 1942 смотреть онлайн бесплатно"/>
          <p:cNvPicPr>
            <a:picLocks noChangeAspect="1" noChangeArrowheads="1"/>
          </p:cNvPicPr>
          <p:nvPr/>
        </p:nvPicPr>
        <p:blipFill>
          <a:blip r:embed="rId2" cstate="print"/>
          <a:srcRect/>
          <a:stretch>
            <a:fillRect/>
          </a:stretch>
        </p:blipFill>
        <p:spPr bwMode="auto">
          <a:xfrm>
            <a:off x="1691680" y="2492896"/>
            <a:ext cx="5562872" cy="3558233"/>
          </a:xfrm>
          <a:prstGeom prst="rect">
            <a:avLst/>
          </a:prstGeom>
          <a:noFill/>
        </p:spPr>
      </p:pic>
    </p:spTree>
  </p:cSld>
  <p:clrMapOvr>
    <a:masterClrMapping/>
  </p:clrMapOvr>
  <p:transition>
    <p:strips dir="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69</TotalTime>
  <Words>332</Words>
  <Application>Microsoft Office PowerPoint</Application>
  <PresentationFormat>Экран (4:3)</PresentationFormat>
  <Paragraphs>11</Paragraphs>
  <Slides>9</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9</vt:i4>
      </vt:variant>
    </vt:vector>
  </HeadingPairs>
  <TitlesOfParts>
    <vt:vector size="13" baseType="lpstr">
      <vt:lpstr>Calibri</vt:lpstr>
      <vt:lpstr>Constantia</vt:lpstr>
      <vt:lpstr>Wingdings 2</vt:lpstr>
      <vt:lpstr>Поток</vt:lpstr>
      <vt:lpstr>The First Battle of El Alamein</vt:lpstr>
      <vt:lpstr>The First Battle of El Alamein (1–27 July 1942) was a battle of the Western Desert Campaign of the Second World War, fought on the northern coast of Egypt between Axis forces(Germany and Italy) of the Panzer Army Africa commanded by Field Marshal Erwin Rommel nicknamed "The Desert Fox" and Allied  forces (Britain, British India, Australia, South Africa and New Zealand), commanded by General Claude Auchinleck. The British prevented a second advance by the Axis forces into Egypt.</vt:lpstr>
      <vt:lpstr>Rommel's plan was for the 90th Light Infantry Division and the two Africa Corps armored divisions—15th and 21st Panzer—to penetrate the Eighth Army lines between the Alamein box and Deir el Abyad Rommel had planned to attack on 30 June but supply and transport difficulties had resulted in a day's delay, vital to the defending forces reorganizing on the Alamein line. On 30 June 90th Light Infantry Division was still 15 miles (24 km) short of its start line, 21st Panzer Division was immobilized through lack of fuel and the promised air support had yet to move into its advanced airfields.</vt:lpstr>
      <vt:lpstr>1 July at 03:00, the armies of Rommel attacked the right side of the allies, but were thrown back 1st South African division. 10:00 the Panzer army Africa" attacked Deir El Shein. Indian team all day kept the attack in a hopeless attempt to stop the advance of the enemy, but by the evening, their positions were occupied by Axis troops.</vt:lpstr>
      <vt:lpstr>Stiff resistance from the Indian brigade gave time the British to organize the defense of the Western extremity of the ridge Ruwasa.  By the end days of fighting, the African body has lost 37 tanks from 55 available. 90th light infantry division moved to the East, but came under artillery fire three South African teams and was forced to dig.</vt:lpstr>
      <vt:lpstr> To reduce the tension on the right wing and the center line on 3 July Auchinleck has made a counterattack from the position of Cattery.  After three days of fierce fighting, the allies were able to approach Deir El Shein.</vt:lpstr>
      <vt:lpstr>At this time the allied air forces began to attack the weak points for example food supply. Italy sharply reduced the number of supplies to Rommel: 5000 tons of ammunition against 34 000 tons in May and 400 vehicles compared to 2000 in May. But Allied troops also get new equipment according to the plan. </vt:lpstr>
      <vt:lpstr>July 10 Auchinleck conducts the attack at tel El EISA, captured more than 1,000 enemy soldiers. Counterattack Rommel notable success achieved. The allied troops began the attack from Rovasata, having first (14 July) and second (21 July) the battle of the ridge. Overall, both battles were unsuccessful, however, the 5th Indian infantry brigade destroyed 24 German tank 21st division.</vt:lpstr>
      <vt:lpstr>The battle resulted in a stalemate. However, the allies stopped the advance of Rommel at Alexandria. 8th army lost more than 13,000 people, but captured more than 7,000 enemy soldiers and inflicted serious damage to the armored vehicles of Rommel.</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First Battle of El Alamein</dc:title>
  <dc:creator>Admin</dc:creator>
  <cp:lastModifiedBy>Светлана</cp:lastModifiedBy>
  <cp:revision>9</cp:revision>
  <dcterms:created xsi:type="dcterms:W3CDTF">2015-04-17T17:16:00Z</dcterms:created>
  <dcterms:modified xsi:type="dcterms:W3CDTF">2020-08-09T18:56:31Z</dcterms:modified>
</cp:coreProperties>
</file>