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72E20-F523-4E5B-8E6F-886F50F86E3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7671E-8DD7-4BC4-92BA-E837EFE21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495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7671E-8DD7-4BC4-92BA-E837EFE215D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937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71837-376E-43ED-8271-AFB88F70AB29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7DDC248-9226-45DB-BBC7-047B0FDB9A4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vetkova70@mail.ru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7;&#1079;&#1077;&#1085;&#1090;&#1072;&#1094;&#1080;&#1103;%20&#1057;&#1074;&#1086;&#1073;&#1086;&#1076;&#1085;&#1099;&#1081;%20&#1087;&#1088;&#1086;&#1077;&#1079;&#1076;%20&#1059;&#1083;&#1080;&#1094;&#1077;%20&#1057;&#1091;&#1089;&#1083;&#1086;&#1074;&#1072;!.p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091;&#1088;&#1086;&#1082;%20&#1087;&#1086;%20&#1061;&#1086;&#1083;&#1086;&#1082;&#1086;&#1089;&#1090;&#1091;%202014/&#1055;&#1088;&#1077;&#1079;&#1077;&#1085;&#1090;&#1072;&#1094;&#1080;&#1103;&#1087;&#1086;%20&#1061;&#1086;&#1083;&#1086;&#1082;&#1086;&#1089;&#1090;&#1091;.pptx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Цветкова Оксана Николаевна,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Гимназия № 33 города Костромы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836713"/>
            <a:ext cx="6629400" cy="3609522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Организация учебного проекта и учебного исследования 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6" r="12818"/>
          <a:stretch/>
        </p:blipFill>
        <p:spPr bwMode="auto">
          <a:xfrm>
            <a:off x="6444208" y="228034"/>
            <a:ext cx="2352375" cy="2366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88271" y="5733256"/>
            <a:ext cx="2808312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hlinkClick r:id="rId3"/>
              </a:rPr>
              <a:t>zvetkova70@mail.ru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60648"/>
            <a:ext cx="60486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rgbClr val="002060"/>
                </a:solidFill>
              </a:rPr>
              <a:t>Педагогическое кредо:</a:t>
            </a:r>
            <a:r>
              <a:rPr lang="ru-RU" dirty="0">
                <a:solidFill>
                  <a:srgbClr val="002060"/>
                </a:solidFill>
              </a:rPr>
              <a:t>  </a:t>
            </a:r>
            <a:r>
              <a:rPr lang="ru-RU" i="1" dirty="0">
                <a:solidFill>
                  <a:srgbClr val="002060"/>
                </a:solidFill>
              </a:rPr>
              <a:t>Чтобы быть достойным сегодня учить учеников, учитель сам должен постоянно </a:t>
            </a:r>
            <a:r>
              <a:rPr lang="ru-RU" i="1" dirty="0" smtClean="0">
                <a:solidFill>
                  <a:srgbClr val="002060"/>
                </a:solidFill>
              </a:rPr>
              <a:t>учиться, </a:t>
            </a:r>
            <a:r>
              <a:rPr lang="ru-RU" i="1" dirty="0">
                <a:solidFill>
                  <a:srgbClr val="002060"/>
                </a:solidFill>
              </a:rPr>
              <a:t>остановка учителя в этом процессе означает «закат» в его </a:t>
            </a:r>
            <a:r>
              <a:rPr lang="ru-RU" i="1" dirty="0" smtClean="0">
                <a:solidFill>
                  <a:srgbClr val="002060"/>
                </a:solidFill>
              </a:rPr>
              <a:t>профессиональной, педагогической </a:t>
            </a:r>
            <a:r>
              <a:rPr lang="ru-RU" i="1" dirty="0">
                <a:solidFill>
                  <a:srgbClr val="002060"/>
                </a:solidFill>
              </a:rPr>
              <a:t>карьере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08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09"/>
          <a:stretch/>
        </p:blipFill>
        <p:spPr bwMode="auto">
          <a:xfrm>
            <a:off x="251520" y="332656"/>
            <a:ext cx="6657256" cy="2750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3203848" y="2910904"/>
            <a:ext cx="5613648" cy="3947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hlinkClick r:id="rId4" action="ppaction://hlinksldjump"/>
          </p:cNvPr>
          <p:cNvSpPr txBox="1"/>
          <p:nvPr/>
        </p:nvSpPr>
        <p:spPr>
          <a:xfrm>
            <a:off x="251520" y="5949279"/>
            <a:ext cx="273630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Урок по истории Холокоста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74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Дневник участия в учебном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 исследовании и учебном проекте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341914"/>
              </p:ext>
            </p:extLst>
          </p:nvPr>
        </p:nvGraphicFramePr>
        <p:xfrm>
          <a:off x="251520" y="1556792"/>
          <a:ext cx="8208912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664296"/>
                <a:gridCol w="2052228"/>
                <a:gridCol w="2052228"/>
              </a:tblGrid>
              <a:tr h="883735"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 исследования или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Моя роль в проекте, исследовании</a:t>
                      </a:r>
                      <a:endParaRPr lang="ru-RU" dirty="0"/>
                    </a:p>
                  </a:txBody>
                  <a:tcPr/>
                </a:tc>
              </a:tr>
              <a:tr h="353494">
                <a:tc>
                  <a:txBody>
                    <a:bodyPr/>
                    <a:lstStyle/>
                    <a:p>
                      <a:r>
                        <a:rPr lang="ru-RU" dirty="0" smtClean="0"/>
                        <a:t>30 октября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Обществознание. </a:t>
                      </a:r>
                    </a:p>
                    <a:p>
                      <a:r>
                        <a:rPr lang="ru-RU" dirty="0" smtClean="0"/>
                        <a:t>Россия на пути к постиндустриальному обществу(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Выявление степени готовности России к переходу на постиндустриальный</a:t>
                      </a:r>
                      <a:r>
                        <a:rPr lang="ru-RU" baseline="0" dirty="0" smtClean="0"/>
                        <a:t> путь развития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Изучал степень</a:t>
                      </a:r>
                      <a:r>
                        <a:rPr lang="ru-RU" baseline="0" dirty="0" smtClean="0"/>
                        <a:t> развития сферы услуг в современной России. Участвовал в создании презентации и ее представлении</a:t>
                      </a:r>
                      <a:endParaRPr lang="ru-RU" dirty="0"/>
                    </a:p>
                  </a:txBody>
                  <a:tcPr/>
                </a:tc>
              </a:tr>
              <a:tr h="35349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49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9512" y="587727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pres?slideindex=1&amp;slidetitle="/>
              </a:rPr>
              <a:t>Социальная практика: реализация социальных проектов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80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16372"/>
          </a:xfrm>
        </p:spPr>
        <p:txBody>
          <a:bodyPr>
            <a:normAutofit/>
          </a:bodyPr>
          <a:lstStyle/>
          <a:p>
            <a:pPr indent="180340"/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</a:rPr>
              <a:t>Музей совести. Холокост: трагедия и подвиг</a:t>
            </a: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268760"/>
            <a:ext cx="6606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Цель урока (занятия)</a:t>
            </a:r>
            <a:r>
              <a:rPr lang="ru-RU" dirty="0">
                <a:latin typeface="Times New Roman"/>
                <a:ea typeface="Times New Roman"/>
              </a:rPr>
              <a:t> – формирование при помощи ресурсов виртуальных (электронных) музеев о трагедии еврейского народа во время Второй мировой войны представлений школьников о масштабах и сущности Холокоста.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08920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Личностные:</a:t>
            </a:r>
            <a:r>
              <a:rPr lang="ru-RU" dirty="0">
                <a:latin typeface="Times New Roman"/>
                <a:ea typeface="Times New Roman"/>
              </a:rPr>
              <a:t> формирование мотивации учащихся к изучению истории Второй мировой войны, формирование личного интереса к посещению музеев, в том числе музеев </a:t>
            </a:r>
            <a:r>
              <a:rPr lang="en-US" dirty="0">
                <a:latin typeface="Times New Roman"/>
                <a:ea typeface="Times New Roman"/>
              </a:rPr>
              <a:t>on</a:t>
            </a:r>
            <a:r>
              <a:rPr lang="ru-RU" dirty="0">
                <a:latin typeface="Times New Roman"/>
                <a:ea typeface="Times New Roman"/>
              </a:rPr>
              <a:t>-</a:t>
            </a:r>
            <a:r>
              <a:rPr lang="en-US" dirty="0">
                <a:latin typeface="Times New Roman"/>
                <a:ea typeface="Times New Roman"/>
              </a:rPr>
              <a:t>lain</a:t>
            </a:r>
            <a:r>
              <a:rPr lang="ru-RU" dirty="0">
                <a:latin typeface="Times New Roman"/>
                <a:ea typeface="Times New Roman"/>
              </a:rPr>
              <a:t>. </a:t>
            </a:r>
            <a:endParaRPr lang="ru-RU" sz="1600" dirty="0">
              <a:latin typeface="Times New Roman"/>
              <a:ea typeface="Times New Roman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Формирование нетерпимого отношения к проявлениям любого рода дискриминации по национальному и религиозному и другим принципам. Формирование сочувствия к жертвам Холокоста. </a:t>
            </a:r>
            <a:endParaRPr lang="ru-RU" sz="1600" dirty="0">
              <a:latin typeface="Times New Roman"/>
              <a:ea typeface="Times New Roman"/>
            </a:endParaRPr>
          </a:p>
          <a:p>
            <a:pPr indent="18034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Регулятивные:</a:t>
            </a:r>
            <a:r>
              <a:rPr lang="ru-RU" dirty="0">
                <a:latin typeface="Times New Roman"/>
                <a:ea typeface="Times New Roman"/>
              </a:rPr>
              <a:t> планирование совместной деятельности по изучению материалов музея истории Холокоста и отбора необходимого материала.</a:t>
            </a:r>
            <a:endParaRPr lang="ru-RU" sz="1600" dirty="0">
              <a:latin typeface="Times New Roman"/>
              <a:ea typeface="Times New Roman"/>
            </a:endParaRPr>
          </a:p>
          <a:p>
            <a:pPr indent="18034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Коммуникативные:</a:t>
            </a:r>
            <a:r>
              <a:rPr lang="ru-RU" dirty="0">
                <a:latin typeface="Times New Roman"/>
                <a:ea typeface="Times New Roman"/>
              </a:rPr>
              <a:t> организация совместной деятельности по изучению источников трагедии еврейского народа</a:t>
            </a:r>
            <a:endParaRPr lang="ru-RU" sz="1600" dirty="0">
              <a:latin typeface="Times New Roman"/>
              <a:ea typeface="Times New Roman"/>
            </a:endParaRPr>
          </a:p>
          <a:p>
            <a:pPr indent="18034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Предметные:</a:t>
            </a:r>
            <a:r>
              <a:rPr lang="ru-RU" dirty="0">
                <a:latin typeface="Times New Roman"/>
                <a:ea typeface="Times New Roman"/>
              </a:rPr>
              <a:t> формирование навыков исследовательской деятельности (выдвижение гипотезы, формулирование аргументированного мнения; анализ и интерпретация различных исторических источников на примере источников о Холокосте)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2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60672" cy="1255451"/>
          </a:xfrm>
        </p:spPr>
        <p:txBody>
          <a:bodyPr>
            <a:normAutofit fontScale="90000"/>
          </a:bodyPr>
          <a:lstStyle/>
          <a:p>
            <a:pPr indent="180340">
              <a:spcAft>
                <a:spcPts val="0"/>
              </a:spcAft>
            </a:pPr>
            <a:r>
              <a:rPr lang="ru-RU" sz="2000" b="1" u="sng" dirty="0">
                <a:solidFill>
                  <a:srgbClr val="C00000"/>
                </a:solidFill>
                <a:latin typeface="Times New Roman"/>
                <a:ea typeface="Times New Roman"/>
              </a:rPr>
              <a:t>сформулировать </a:t>
            </a:r>
            <a:r>
              <a:rPr lang="ru-RU" sz="2000" b="1" u="sng" dirty="0" smtClean="0">
                <a:solidFill>
                  <a:srgbClr val="C00000"/>
                </a:solidFill>
                <a:latin typeface="Times New Roman"/>
                <a:ea typeface="Times New Roman"/>
              </a:rPr>
              <a:t>гипотезу</a:t>
            </a:r>
            <a:r>
              <a:rPr lang="ru-RU" sz="2000" b="1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о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том, почему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музеи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получили название «музеев совести» и почему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они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объединены в одну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группу</a:t>
            </a:r>
            <a:r>
              <a:rPr lang="ru-RU" sz="3200" dirty="0">
                <a:latin typeface="Times New Roman"/>
                <a:ea typeface="Times New Roman"/>
              </a:rPr>
              <a:t/>
            </a:r>
            <a:br>
              <a:rPr lang="ru-RU" sz="32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21" y="1844824"/>
            <a:ext cx="8784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Исследовательское задание для групп</a:t>
            </a:r>
            <a:r>
              <a:rPr lang="ru-RU" dirty="0">
                <a:latin typeface="Times New Roman"/>
                <a:ea typeface="Times New Roman"/>
              </a:rPr>
              <a:t>: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/>
                <a:ea typeface="Times New Roman"/>
              </a:rPr>
              <a:t>изучите музейные материалы по вашей теме на странице музея;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/>
                <a:ea typeface="Times New Roman"/>
              </a:rPr>
              <a:t>отберите 3 материала: одну фотографию, одну личную историю и один документальный видеоматериал (для групп 1 и 2), а так же карту (для групп 2 и 3). Эти материалы будут использованы для создания электронного мини ресурса (</a:t>
            </a:r>
            <a:r>
              <a:rPr lang="ru-RU" b="1" dirty="0">
                <a:latin typeface="Times New Roman"/>
                <a:ea typeface="Times New Roman"/>
              </a:rPr>
              <a:t>интерактивного плаката</a:t>
            </a:r>
            <a:r>
              <a:rPr lang="ru-RU" dirty="0">
                <a:latin typeface="Times New Roman"/>
                <a:ea typeface="Times New Roman"/>
              </a:rPr>
              <a:t>), который может быть использован на уроках по праву (в разделе Права человека), истории (история Второй мировой войны) или на классных часах (например, посвященных Международному дню прав человека 10 декабря) 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/>
                <a:ea typeface="Times New Roman"/>
              </a:rPr>
              <a:t>подготовьте представление своих материалов для других групп, подготовьте аргументы, почему вы отобрали для интерактивного плаката именно эти материалы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9700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t="20266" r="13067" b="8333"/>
          <a:stretch/>
        </p:blipFill>
        <p:spPr bwMode="auto">
          <a:xfrm>
            <a:off x="623811" y="188640"/>
            <a:ext cx="7848872" cy="6460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316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Рефлексия, подведения итогов урока (занятия)</a:t>
            </a:r>
          </a:p>
          <a:p>
            <a:pPr algn="just"/>
            <a:r>
              <a:rPr lang="ru-RU" dirty="0"/>
              <a:t>  Учитель предлагает учащимся ответить на вопросы:</a:t>
            </a:r>
          </a:p>
          <a:p>
            <a:pPr marL="342900" lvl="0" indent="-342900" algn="just">
              <a:buAutoNum type="arabicParenR"/>
            </a:pPr>
            <a:r>
              <a:rPr lang="ru-RU" dirty="0" smtClean="0"/>
              <a:t>вспомните </a:t>
            </a:r>
            <a:r>
              <a:rPr lang="ru-RU" dirty="0"/>
              <a:t>те гипотезы, которые Вы выдвигали в начале урока (занятия) о музеях совести</a:t>
            </a:r>
            <a:r>
              <a:rPr lang="ru-RU" dirty="0" smtClean="0"/>
              <a:t>. </a:t>
            </a:r>
            <a:r>
              <a:rPr lang="ru-RU" dirty="0"/>
              <a:t>К</a:t>
            </a:r>
            <a:r>
              <a:rPr lang="ru-RU" dirty="0" smtClean="0"/>
              <a:t>ак </a:t>
            </a:r>
            <a:r>
              <a:rPr lang="ru-RU" dirty="0"/>
              <a:t>бы Вы сейчас ответили на вопрос, почему у некоторых музеев есть такие названия</a:t>
            </a:r>
            <a:r>
              <a:rPr lang="ru-RU" dirty="0" smtClean="0"/>
              <a:t>;</a:t>
            </a:r>
          </a:p>
          <a:p>
            <a:pPr lvl="0" algn="just"/>
            <a:r>
              <a:rPr lang="ru-RU" dirty="0" smtClean="0"/>
              <a:t>2) что </a:t>
            </a:r>
            <a:r>
              <a:rPr lang="ru-RU" dirty="0"/>
              <a:t>лично с Вами происходило на уроке (занятии), какие чувства, эмоции Вы испытывали</a:t>
            </a:r>
            <a:r>
              <a:rPr lang="ru-RU" dirty="0" smtClean="0"/>
              <a:t>;</a:t>
            </a:r>
          </a:p>
          <a:p>
            <a:pPr lvl="0" algn="just"/>
            <a:r>
              <a:rPr lang="ru-RU" dirty="0" smtClean="0"/>
              <a:t>3) какой </a:t>
            </a:r>
            <a:r>
              <a:rPr lang="ru-RU" dirty="0"/>
              <a:t>опыт Вы получили в рамках урока (занятия)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1" t="20697" r="18805" b="8470"/>
          <a:stretch/>
        </p:blipFill>
        <p:spPr bwMode="auto">
          <a:xfrm>
            <a:off x="1691680" y="2708918"/>
            <a:ext cx="5976664" cy="39371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вниз 4">
            <a:hlinkClick r:id="rId3" action="ppaction://hlinkpres?slideindex=1&amp;slidetitle="/>
          </p:cNvPr>
          <p:cNvSpPr/>
          <p:nvPr/>
        </p:nvSpPr>
        <p:spPr>
          <a:xfrm rot="16200000">
            <a:off x="8028384" y="6237312"/>
            <a:ext cx="43204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179512" y="6021288"/>
            <a:ext cx="136815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661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Место учебного проекта и учебного исследования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790818"/>
            <a:ext cx="2732321" cy="82809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уроке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63888" y="1736812"/>
            <a:ext cx="2448272" cy="93610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 внеурочной деятельности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16216" y="1790818"/>
            <a:ext cx="2448272" cy="93610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Социальная практика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7919" y="3209698"/>
            <a:ext cx="3285969" cy="203132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+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применения на уроке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ru-RU" dirty="0" smtClean="0"/>
              <a:t>100 % включенность учащихся</a:t>
            </a:r>
          </a:p>
          <a:p>
            <a:pPr marL="285750" indent="-285750"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овышение мотивации</a:t>
            </a:r>
          </a:p>
          <a:p>
            <a:pPr marL="285750" indent="-285750">
              <a:buFontTx/>
              <a:buChar char="-"/>
            </a:pPr>
            <a:r>
              <a:rPr lang="ru-RU" dirty="0"/>
              <a:t>ф</a:t>
            </a:r>
            <a:r>
              <a:rPr lang="ru-RU" dirty="0" smtClean="0"/>
              <a:t>ормирование УУД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3196944"/>
            <a:ext cx="4608512" cy="286232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Возможные риски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затрачивается большое количество учебного времени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риск, что не усвоен в полной мере теоретический материал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часть учеников  будут пассивными участниками урока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трудности  в оценивании</a:t>
            </a:r>
            <a:endParaRPr lang="ru-RU" dirty="0"/>
          </a:p>
          <a:p>
            <a:pPr marL="285750" indent="-285750">
              <a:buFontTx/>
              <a:buChar char="-"/>
            </a:pPr>
            <a:endParaRPr lang="ru-RU" dirty="0"/>
          </a:p>
          <a:p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1403648" y="2682419"/>
            <a:ext cx="144016" cy="4700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8859194" flipH="1">
            <a:off x="3521688" y="2284241"/>
            <a:ext cx="257259" cy="1266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70350" y="6256234"/>
            <a:ext cx="2829515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Рабочий лист, задание 2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040052" y="6375710"/>
            <a:ext cx="295232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Как преодолевать риски?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8758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2204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технология учебного исследования и учебного проекта на примере УМК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Издательского дома ДРОФА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1" y="1628800"/>
            <a:ext cx="2829515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Рабочий лист, задание 1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347871" y="2250207"/>
            <a:ext cx="3936097" cy="286232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Что 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такое проект</a:t>
            </a:r>
            <a:r>
              <a:rPr lang="ru-RU" dirty="0">
                <a:latin typeface="Times New Roman"/>
                <a:ea typeface="Times New Roman"/>
              </a:rPr>
              <a:t>? Совместная поэтапная деятельность учащихся, имеющая общую цель, согласованные методы и способы деятельности, направленная на достижение общего </a:t>
            </a:r>
            <a:r>
              <a:rPr lang="ru-RU" dirty="0" smtClean="0">
                <a:latin typeface="Times New Roman"/>
                <a:ea typeface="Times New Roman"/>
              </a:rPr>
              <a:t>результата, решение проблемы. </a:t>
            </a:r>
            <a:r>
              <a:rPr lang="ru-RU" dirty="0">
                <a:latin typeface="Times New Roman"/>
                <a:ea typeface="Times New Roman"/>
              </a:rPr>
              <a:t>Обязательным условием проектной деятельности является наличие заранее выработанных представлений о конечном результате деятельности.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8500" y="2217950"/>
            <a:ext cx="4248472" cy="286232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такое исследование?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Деятельность, связанная с решением творческой или исследовательской задачи с заранее неизвестным решением и предполагающая наличие основных этапов, характерных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исследования: выдвижение гипотезы,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изучение теории, подбор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исследования, сбор собственного материала, его анализ и обобщение, выводы.</a:t>
            </a:r>
          </a:p>
        </p:txBody>
      </p:sp>
    </p:spTree>
    <p:extLst>
      <p:ext uri="{BB962C8B-B14F-4D97-AF65-F5344CB8AC3E}">
        <p14:creationId xmlns:p14="http://schemas.microsoft.com/office/powerpoint/2010/main" val="164045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17622" y="476672"/>
            <a:ext cx="3218273" cy="5040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ЭТАПЫ ПРОЕКТА!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6334" y="2143262"/>
            <a:ext cx="2853538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Проблема (как…)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335" y="2872827"/>
            <a:ext cx="292554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Планирование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6335" y="3612209"/>
            <a:ext cx="2925546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Проектирование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0724" y="1143207"/>
            <a:ext cx="2971155" cy="79351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Проблемная ситуация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61638" y="4365104"/>
            <a:ext cx="2930243" cy="7978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Презентация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drofa.ru/images/data/cat/2588_small_13449260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334" y="4424995"/>
            <a:ext cx="1478712" cy="224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11025" y="5545953"/>
            <a:ext cx="3456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Н.И. Павленко, И.Л. Андреев История России с древнейших времен до конца </a:t>
            </a:r>
            <a:r>
              <a:rPr lang="en-US" sz="1400" dirty="0" smtClean="0"/>
              <a:t>XVI</a:t>
            </a:r>
            <a:r>
              <a:rPr lang="ru-RU" sz="1400" dirty="0" smtClean="0"/>
              <a:t> века. Профильный уровень, 10 класс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973161" y="526608"/>
            <a:ext cx="4896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Ситуация на Руси в конце </a:t>
            </a:r>
            <a:r>
              <a:rPr lang="en-US" dirty="0" smtClean="0"/>
              <a:t>XI</a:t>
            </a:r>
            <a:r>
              <a:rPr lang="ru-RU" dirty="0" smtClean="0"/>
              <a:t> </a:t>
            </a:r>
            <a:r>
              <a:rPr lang="en-US" dirty="0" smtClean="0"/>
              <a:t>-</a:t>
            </a:r>
            <a:r>
              <a:rPr lang="ru-RU" dirty="0" smtClean="0"/>
              <a:t> начале </a:t>
            </a:r>
            <a:r>
              <a:rPr lang="en-US" dirty="0" smtClean="0"/>
              <a:t>XII</a:t>
            </a:r>
            <a:r>
              <a:rPr lang="ru-RU" dirty="0" smtClean="0"/>
              <a:t> века? (</a:t>
            </a:r>
            <a:r>
              <a:rPr lang="ru-RU" sz="1600" dirty="0" err="1" smtClean="0"/>
              <a:t>стр</a:t>
            </a:r>
            <a:r>
              <a:rPr lang="ru-RU" sz="1600" dirty="0" smtClean="0"/>
              <a:t> 25 в учебнике)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882096" y="1539965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Как преодолеть распад государства?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973161" y="2145915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Планирование: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выявить желания удельных князей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Решить, удовлетворение каких из них возможно в настоящий момент</a:t>
            </a:r>
          </a:p>
          <a:p>
            <a:pPr marL="285750" indent="-285750">
              <a:buFontTx/>
              <a:buChar char="-"/>
            </a:pPr>
            <a:r>
              <a:rPr lang="ru-RU" dirty="0"/>
              <a:t>о</a:t>
            </a:r>
            <a:r>
              <a:rPr lang="ru-RU" dirty="0" smtClean="0"/>
              <a:t>пределить свои действия в отношениях с половцами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61533" y="4184278"/>
            <a:ext cx="3721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Проектирование: составление проекта съезда князей в </a:t>
            </a:r>
            <a:r>
              <a:rPr lang="ru-RU" dirty="0" err="1" smtClean="0"/>
              <a:t>Любече</a:t>
            </a:r>
            <a:r>
              <a:rPr lang="ru-RU" dirty="0" smtClean="0"/>
              <a:t> в 1097 год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471004" y="5361287"/>
            <a:ext cx="3361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Презентация результатов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386507" y="5853729"/>
            <a:ext cx="3670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Сравнить свой проект с реальным решением съезда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170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При изучении Каких тем истории России возможно использовать технологию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учебного проекта?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818928"/>
            <a:ext cx="475252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Отмена крепостного права в России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780928"/>
            <a:ext cx="475252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Первая русская революция  (разработка Манифеста)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3789040"/>
            <a:ext cx="475252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Реформы Петра Первого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4869160"/>
            <a:ext cx="475252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Перестройка в СССР</a:t>
            </a:r>
            <a:endParaRPr lang="ru-RU" dirty="0"/>
          </a:p>
        </p:txBody>
      </p:sp>
      <p:pic>
        <p:nvPicPr>
          <p:cNvPr id="2052" name="Picture 4" descr="http://www.drofa.ru/images/data/gallery/21_small_13128041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92829"/>
            <a:ext cx="3600400" cy="240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92080" y="4553238"/>
            <a:ext cx="36004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История (10 класс, Линия учебно-методических комплексов «История России» для 10 класса Н. И. Павленко, И. Л. Андреева, Л. М. Ляшенко, В. А. Твардовской)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5949280"/>
            <a:ext cx="813690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</a:t>
            </a:r>
            <a:r>
              <a:rPr lang="ru-RU" b="1" dirty="0" smtClean="0">
                <a:solidFill>
                  <a:srgbClr val="C00000"/>
                </a:solidFill>
              </a:rPr>
              <a:t>Задание:</a:t>
            </a:r>
            <a:r>
              <a:rPr lang="ru-RU" dirty="0" smtClean="0"/>
              <a:t> сформулировать проблемную ситуацию, сформулировать проблему, «продумать продукт»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17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95396" y="476671"/>
            <a:ext cx="3330980" cy="6281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ЭТАПЫ ИССЛЕДОВАНИЯ!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6877" y="2269546"/>
            <a:ext cx="3493407" cy="71792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Гипотеза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6878" y="3079367"/>
            <a:ext cx="3510712" cy="9074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Определение методов исследования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6878" y="4007223"/>
            <a:ext cx="3493408" cy="71792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Проведение исследования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190" y="1215943"/>
            <a:ext cx="3536399" cy="98892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Проблемная ситуация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6878" y="5519391"/>
            <a:ext cx="3493407" cy="71792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Презентация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4182" y="4766697"/>
            <a:ext cx="3493408" cy="71792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Формулирование выводов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www.drofa.ru/images/data/cat/2984_small_13449260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533088"/>
            <a:ext cx="2036147" cy="302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272136" y="5484618"/>
            <a:ext cx="25922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Обществознание </a:t>
            </a:r>
            <a:endParaRPr lang="ru-RU" sz="1600" dirty="0" smtClean="0"/>
          </a:p>
          <a:p>
            <a:pPr algn="ctr"/>
            <a:r>
              <a:rPr lang="ru-RU" sz="1600" dirty="0" smtClean="0"/>
              <a:t>(</a:t>
            </a:r>
            <a:r>
              <a:rPr lang="ru-RU" sz="1600" dirty="0"/>
              <a:t>10 </a:t>
            </a:r>
            <a:r>
              <a:rPr lang="ru-RU" sz="1600" dirty="0" smtClean="0"/>
              <a:t>класс </a:t>
            </a:r>
            <a:r>
              <a:rPr lang="ru-RU" sz="1600" dirty="0"/>
              <a:t>А. Ф. Никитина)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75228" y="519287"/>
            <a:ext cx="447323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Какие темы при изучении истории России подходят для исследования?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310430" y="1865323"/>
            <a:ext cx="447323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Какие темы при изучении обществознания (права, экономики) подходят для исследования?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736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60672" cy="103942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Россия на пути к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постиндустриальному обществу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41425"/>
            <a:ext cx="55446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"Настало время поднять Россию на новую ступень цивилизации", - заявил в начале своей речи президент. По его мнению, России в XXI веке необходима всесторонняя модернизация. Д</a:t>
            </a:r>
            <a:r>
              <a:rPr lang="ru-RU" dirty="0" smtClean="0"/>
              <a:t>. Медведев </a:t>
            </a:r>
            <a:r>
              <a:rPr lang="ru-RU" dirty="0"/>
              <a:t>отметил, что Советский Союз так и остался индустриально-сырьевым гигантом и не выдержал конкуренции с постиндустриальными обществами. Президент РФ считает, что нынешнему поколению России настало время сказать свое слово.</a:t>
            </a:r>
          </a:p>
        </p:txBody>
      </p:sp>
      <p:pic>
        <p:nvPicPr>
          <p:cNvPr id="4098" name="Picture 2" descr="http://pics.top.rbc.ru/top_pics/uniora/11/1258017334_0311.250x2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988840"/>
            <a:ext cx="2741290" cy="219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156176" y="4437112"/>
            <a:ext cx="2453258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12.11.2009 год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3181" y="5822058"/>
            <a:ext cx="734481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Задание: </a:t>
            </a:r>
            <a:r>
              <a:rPr lang="ru-RU" dirty="0" smtClean="0"/>
              <a:t>сформулировать предположение, гипотезу?</a:t>
            </a:r>
          </a:p>
          <a:p>
            <a:pPr algn="ctr"/>
            <a:endParaRPr lang="ru-RU" sz="800" dirty="0" smtClean="0"/>
          </a:p>
          <a:p>
            <a:pPr algn="ctr"/>
            <a:r>
              <a:rPr lang="ru-RU" dirty="0" smtClean="0"/>
              <a:t>Определите методы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13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018740"/>
              </p:ext>
            </p:extLst>
          </p:nvPr>
        </p:nvGraphicFramePr>
        <p:xfrm>
          <a:off x="251520" y="260648"/>
          <a:ext cx="8712967" cy="60350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2904019"/>
                <a:gridCol w="3360677"/>
                <a:gridCol w="244827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Признаки постиндустриального общества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Критерии для оценки наличия данного признака в России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Выводы по каждому критерию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 первый план выходит сфера услуг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доля занятых в сфере услуг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доля сферы услуг в ВВП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 смену массовому приходит мелкосерийное (серийное) производство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изучение скорости внедрения новых моделей отечественных автомобилей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изучение структуры ВВП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Наука, знание, информация играют важнейшую роль в жизни общества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 количество лауреатов нобелевской премии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 доступность Интернета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 уровень образования в России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 рейтинг ВУЗов России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Преобладание доли среднего класса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сравнительный доход среднего класса в Западных странах и России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уровень жизни пожилых граждан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910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664" y="297068"/>
            <a:ext cx="8260672" cy="7883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Критерии оценки учащихся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015" y="1196752"/>
            <a:ext cx="3528392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Самооценка:</a:t>
            </a:r>
          </a:p>
          <a:p>
            <a:pPr marL="285750" indent="-285750">
              <a:buFontTx/>
              <a:buChar char="-"/>
            </a:pPr>
            <a:r>
              <a:rPr lang="ru-RU" sz="1600" dirty="0"/>
              <a:t>н</a:t>
            </a:r>
            <a:r>
              <a:rPr lang="ru-RU" sz="1600" dirty="0" smtClean="0"/>
              <a:t>а уроке я узнал (а)…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на уроке я продолжил(а) учиться ….</a:t>
            </a:r>
          </a:p>
          <a:p>
            <a:pPr marL="285750" indent="-285750">
              <a:buFontTx/>
              <a:buChar char="-"/>
            </a:pPr>
            <a:r>
              <a:rPr lang="ru-RU" sz="1600" dirty="0"/>
              <a:t>у</a:t>
            </a:r>
            <a:r>
              <a:rPr lang="ru-RU" sz="1600" dirty="0" smtClean="0"/>
              <a:t> меня получилось…</a:t>
            </a:r>
          </a:p>
          <a:p>
            <a:pPr marL="285750" indent="-285750">
              <a:buFontTx/>
              <a:buChar char="-"/>
            </a:pPr>
            <a:r>
              <a:rPr lang="ru-RU" sz="1600" dirty="0"/>
              <a:t>у</a:t>
            </a:r>
            <a:r>
              <a:rPr lang="ru-RU" sz="1600" dirty="0" smtClean="0"/>
              <a:t> меня не получилось….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860032" y="1052478"/>
            <a:ext cx="3528392" cy="21236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Взаимооценка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подобрано не менее 3-х критериев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представлен соответствующий фактический материал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сформулированы выводы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893838"/>
            <a:ext cx="8784976" cy="396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u="sng" dirty="0">
                <a:solidFill>
                  <a:srgbClr val="C00000"/>
                </a:solidFill>
                <a:latin typeface="Times New Roman"/>
                <a:ea typeface="Times New Roman"/>
              </a:rPr>
              <a:t>Критерии оценки </a:t>
            </a:r>
            <a:endParaRPr lang="ru-RU" sz="16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степень самостоятельности в выполнении </a:t>
            </a:r>
            <a:r>
              <a:rPr lang="ru-RU" sz="1600" dirty="0" smtClean="0">
                <a:latin typeface="Times New Roman"/>
                <a:ea typeface="Times New Roman"/>
              </a:rPr>
              <a:t>различных этапов </a:t>
            </a:r>
            <a:r>
              <a:rPr lang="ru-RU" sz="1600" dirty="0">
                <a:latin typeface="Times New Roman"/>
                <a:ea typeface="Times New Roman"/>
              </a:rPr>
              <a:t>работы над проектом;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степень включенности в групповую работу и чёткость выполнения отведённой роли;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практическое использование предметных и </a:t>
            </a:r>
            <a:r>
              <a:rPr lang="ru-RU" sz="1600" dirty="0" err="1">
                <a:latin typeface="Times New Roman"/>
                <a:ea typeface="Times New Roman"/>
              </a:rPr>
              <a:t>метапредметных</a:t>
            </a:r>
            <a:r>
              <a:rPr lang="ru-RU" sz="1600" dirty="0">
                <a:latin typeface="Times New Roman"/>
                <a:ea typeface="Times New Roman"/>
              </a:rPr>
              <a:t> результатов;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количество новой информации, использованной для выполнения проекта;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степень осмысления использованной информации;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уровень сложности и степень владения использованными методиками;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оригинальность идеи, способа решения проблемы;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осмысление проблемы проекта и формулирование цели проекта или исследования;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уровень организации и проведения презентации: устного сообщения, письменного отчёта, обеспечения объектами наглядности;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владение рефлексией;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творческий подход в подготовке объектов наглядности презентации;</a:t>
            </a:r>
          </a:p>
          <a:p>
            <a:pPr algn="just"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– социальное и прикладное значение полученных результатов.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 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216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182</TotalTime>
  <Words>1157</Words>
  <Application>Microsoft Office PowerPoint</Application>
  <PresentationFormat>Экран (4:3)</PresentationFormat>
  <Paragraphs>148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Аптека</vt:lpstr>
      <vt:lpstr>Организация учебного проекта и учебного исследования </vt:lpstr>
      <vt:lpstr>Место учебного проекта и учебного исследования</vt:lpstr>
      <vt:lpstr>технология учебного исследования и учебного проекта на примере УМК  Издательского дома ДРОФА</vt:lpstr>
      <vt:lpstr>Презентация PowerPoint</vt:lpstr>
      <vt:lpstr>При изучении Каких тем истории России возможно использовать технологию  учебного проекта?</vt:lpstr>
      <vt:lpstr>Презентация PowerPoint</vt:lpstr>
      <vt:lpstr>Россия на пути к  постиндустриальному обществу</vt:lpstr>
      <vt:lpstr>Презентация PowerPoint</vt:lpstr>
      <vt:lpstr>Критерии оценки учащихся</vt:lpstr>
      <vt:lpstr>Презентация PowerPoint</vt:lpstr>
      <vt:lpstr>Дневник участия в учебном  исследовании и учебном проекте</vt:lpstr>
      <vt:lpstr>Музей совести. Холокост: трагедия и подвиг </vt:lpstr>
      <vt:lpstr>сформулировать гипотезу:  о том, почему музеи получили название «музеев совести» и почему  они объединены в одну группу 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учебного проекта и учебного исследования</dc:title>
  <dc:creator>Оксана Николаевна Цветкова</dc:creator>
  <cp:lastModifiedBy>Оксана Николаевна Цветкова</cp:lastModifiedBy>
  <cp:revision>27</cp:revision>
  <dcterms:created xsi:type="dcterms:W3CDTF">2014-11-08T14:13:00Z</dcterms:created>
  <dcterms:modified xsi:type="dcterms:W3CDTF">2014-11-11T05:12:44Z</dcterms:modified>
</cp:coreProperties>
</file>