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8413110498134024E-2"/>
          <c:y val="0.17775940471269119"/>
          <c:w val="0.4736345041082099"/>
          <c:h val="0.76023150062009093"/>
        </c:manualLayout>
      </c:layout>
      <c:pie3DChart>
        <c:varyColors val="1"/>
        <c:ser>
          <c:idx val="0"/>
          <c:order val="0"/>
          <c:explosion val="25"/>
          <c:cat>
            <c:strRef>
              <c:f>Лист1!$A$1:$A$8</c:f>
              <c:strCache>
                <c:ptCount val="8"/>
                <c:pt idx="0">
                  <c:v>Спортивный талант</c:v>
                </c:pt>
                <c:pt idx="1">
                  <c:v>Технические способности  </c:v>
                </c:pt>
                <c:pt idx="2">
                  <c:v>Литературные способности  </c:v>
                </c:pt>
                <c:pt idx="3">
                  <c:v>Музыкальные способности </c:v>
                </c:pt>
                <c:pt idx="4">
                  <c:v>Художественные способности </c:v>
                </c:pt>
                <c:pt idx="5">
                  <c:v>Способности к научной работе </c:v>
                </c:pt>
                <c:pt idx="6">
                  <c:v>Артистичный талант </c:v>
                </c:pt>
                <c:pt idx="7">
                  <c:v>Незаурядный интеллект </c:v>
                </c:pt>
              </c:strCache>
            </c:strRef>
          </c:cat>
          <c:val>
            <c:numRef>
              <c:f>Лист1!$B$1:$B$8</c:f>
              <c:numCache>
                <c:formatCode>0%</c:formatCode>
                <c:ptCount val="8"/>
                <c:pt idx="0">
                  <c:v>0.28000000000000003</c:v>
                </c:pt>
                <c:pt idx="1">
                  <c:v>0.16</c:v>
                </c:pt>
                <c:pt idx="2">
                  <c:v>0.6</c:v>
                </c:pt>
                <c:pt idx="3">
                  <c:v>0.16</c:v>
                </c:pt>
                <c:pt idx="4">
                  <c:v>0.33</c:v>
                </c:pt>
                <c:pt idx="5">
                  <c:v>0.83</c:v>
                </c:pt>
                <c:pt idx="6">
                  <c:v>0.56999999999999995</c:v>
                </c:pt>
                <c:pt idx="7">
                  <c:v>0.88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ln>
          <a:solidFill>
            <a:srgbClr val="4F81BD"/>
          </a:solidFill>
        </a:ln>
      </c:spPr>
    </c:plotArea>
    <c:legend>
      <c:legendPos val="r"/>
      <c:layout>
        <c:manualLayout>
          <c:xMode val="edge"/>
          <c:yMode val="edge"/>
          <c:x val="0.62351531058617671"/>
          <c:y val="2.0844998541848937E-2"/>
          <c:w val="0.35981802274715663"/>
          <c:h val="0.97915500145815104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какой области ребенок наиболее </a:t>
            </a:r>
            <a:r>
              <a:rPr lang="ru-RU" dirty="0" smtClean="0"/>
              <a:t>одарён</a:t>
            </a:r>
            <a:endParaRPr lang="ru-RU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 какой области ребенок наиболее одарен</c:v>
                </c:pt>
              </c:strCache>
            </c:strRef>
          </c:tx>
          <c:explosion val="25"/>
          <c:cat>
            <c:strRef>
              <c:f>Лист1!$A$2:$A$7</c:f>
              <c:strCache>
                <c:ptCount val="6"/>
                <c:pt idx="0">
                  <c:v>спортивный талант</c:v>
                </c:pt>
                <c:pt idx="1">
                  <c:v>технические способности</c:v>
                </c:pt>
                <c:pt idx="2">
                  <c:v>литературное дарование</c:v>
                </c:pt>
                <c:pt idx="3">
                  <c:v>музыкальный талант</c:v>
                </c:pt>
                <c:pt idx="4">
                  <c:v>художественные способности</c:v>
                </c:pt>
                <c:pt idx="5">
                  <c:v>способность к научной деятельности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0.25</c:v>
                </c:pt>
                <c:pt idx="1">
                  <c:v>0.1</c:v>
                </c:pt>
                <c:pt idx="2">
                  <c:v>0.18</c:v>
                </c:pt>
                <c:pt idx="3">
                  <c:v>0.2</c:v>
                </c:pt>
                <c:pt idx="4">
                  <c:v>0.12</c:v>
                </c:pt>
                <c:pt idx="5">
                  <c:v>0.08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0.04688</cdr:y>
    </cdr:from>
    <cdr:to>
      <cdr:x>0.5704</cdr:x>
      <cdr:y>0.21095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144016"/>
          <a:ext cx="2232248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2000" b="1" dirty="0" smtClean="0"/>
            <a:t>Курицына Ксения</a:t>
          </a:r>
          <a:endParaRPr lang="ru-RU" sz="20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hyperlink" Target="&#1040;&#1085;&#1082;&#1077;&#1090;&#1072;%20&#1085;&#1072;%20&#1074;&#1099;&#1103;&#1074;&#1083;&#1077;&#1085;&#1080;&#1077;%20&#1086;&#1076;&#1072;&#1088;&#1077;&#1085;&#1085;&#1086;&#1089;&#1090;&#1080;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48;&#1085;&#1076;&#1080;&#1074;&#1080;&#1076;&#1091;&#1072;&#1083;&#1100;&#1085;&#1099;&#1081;%20&#1084;&#1072;&#1088;&#1096;&#1088;&#1091;&#1090;%20&#1050;&#1091;&#1088;&#1080;&#1094;&#1099;&#1085;&#1086;&#1081;%20&#1050;&#1089;&#1077;&#1085;&#1080;&#1080;.docx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&#1041;&#1072;&#1085;&#1085;&#1086;&#1074;&#1072;%20&#1048;&#1085;&#1076;&#1080;&#1074;&#1080;&#1076;&#1091;&#1072;&#1083;&#1100;&#1085;&#1072;&#1103;%20&#1090;&#1088;&#1072;&#1077;&#1082;&#1090;&#1086;&#1088;&#1080;&#1103;%20&#1088;&#1072;&#1079;&#1074;&#1080;&#1090;&#1080;&#1103;.docx" TargetMode="External"/><Relationship Id="rId4" Type="http://schemas.openxmlformats.org/officeDocument/2006/relationships/hyperlink" Target="&#1048;&#1085;&#1076;&#1080;&#1074;&#1080;&#1076;&#1091;&#1072;&#1083;&#1100;&#1085;&#1099;&#1081;%20&#1084;&#1072;&#1088;&#1096;&#1088;&#1091;&#1090;%20&#1057;&#1080;&#1083;&#1082;&#1080;&#1085;&#1086;&#1081;%20&#1040;&#1088;&#1080;&#1085;&#1086;&#1081;.docx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0296" y="188640"/>
            <a:ext cx="8424936" cy="7200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Индивидуальный образовательный маршрут ученика?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60742" y="764704"/>
            <a:ext cx="7848872" cy="67710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Индивидуальный образовательный маршрут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-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это персональный путь реализации личностного потенциала каждого ученика в образовании.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8328" y="1628800"/>
            <a:ext cx="7848872" cy="150810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Индивидуальный образовательный маршрут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– это движение в образовательном пространстве, создаваемое для ребенка при осуществлении образовательного и психолого-педагогического сопровождения специалистами различного профиля с целью реализации индивидуальных особенностей развития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50210" y="3356992"/>
            <a:ext cx="7848872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Индивидуальный образовательный маршрут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- специфический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метод индивидуального обучения, помогающий ликвидировать пробелы в знаниях, умениях, навыках учащихся, овладеть ключевыми образовательными технологиями, осуществить психолого-педагогическую поддержку ребёнка, а значит повысить уровень учебной мотивации.</a:t>
            </a:r>
            <a:endParaRPr lang="ru-RU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95327" y="5157192"/>
            <a:ext cx="7966720" cy="92333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Индивидуальный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образовательный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маршрут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- это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образовательная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программа, предназначенная для обучения одного конкретного ученика, направленная на развитие его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индивидуальных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способностей.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8" name="Picture 2" descr="http://2.bp.blogspot.com/-7WU28If7e8g/T2gocJjejDI/AAAAAAAABec/muoo_9o-w50/s1600/IOT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4" t="45528" r="53554" b="18836"/>
          <a:stretch/>
        </p:blipFill>
        <p:spPr bwMode="auto">
          <a:xfrm>
            <a:off x="0" y="24229"/>
            <a:ext cx="851405" cy="1604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498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" y="1419746"/>
            <a:ext cx="8229600" cy="431351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• особенностями, интересами и потребностями самого ребенка и его родителей в достижении необходимого образовательного результата; </a:t>
            </a:r>
            <a:b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• профессионализмом педагога; </a:t>
            </a:r>
            <a:b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• возможностями образовательного учреждения удовлетворить образовательные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потребности учащихся</a:t>
            </a: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; </a:t>
            </a:r>
            <a:b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• возможностями материально-технической базы учреждения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88640"/>
            <a:ext cx="741682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  <a:latin typeface="Arial"/>
                <a:ea typeface="Times New Roman"/>
                <a:cs typeface="+mj-cs"/>
              </a:rPr>
              <a:t>Содержание ИОМ определяется</a:t>
            </a:r>
            <a:br>
              <a:rPr lang="ru-RU" sz="2800" b="1" dirty="0">
                <a:solidFill>
                  <a:srgbClr val="00B050"/>
                </a:solidFill>
                <a:latin typeface="Arial"/>
                <a:ea typeface="Times New Roman"/>
                <a:cs typeface="+mj-cs"/>
              </a:rPr>
            </a:br>
            <a:r>
              <a:rPr lang="ru-RU" sz="2800" b="1" dirty="0">
                <a:solidFill>
                  <a:srgbClr val="00B050"/>
                </a:solidFill>
                <a:latin typeface="Arial"/>
                <a:ea typeface="Times New Roman"/>
                <a:cs typeface="+mj-cs"/>
              </a:rPr>
              <a:t> комплексом </a:t>
            </a:r>
            <a:r>
              <a:rPr lang="ru-RU" sz="2800" b="1" dirty="0" smtClean="0">
                <a:solidFill>
                  <a:srgbClr val="00B050"/>
                </a:solidFill>
                <a:latin typeface="Arial"/>
                <a:ea typeface="Times New Roman"/>
                <a:cs typeface="+mj-cs"/>
              </a:rPr>
              <a:t>факторов</a:t>
            </a:r>
            <a:r>
              <a:rPr lang="ru-RU" sz="2800" dirty="0">
                <a:solidFill>
                  <a:srgbClr val="00B050"/>
                </a:solidFill>
                <a:latin typeface="Arial"/>
                <a:ea typeface="Times New Roman"/>
                <a:cs typeface="+mj-cs"/>
              </a:rPr>
              <a:t> </a:t>
            </a:r>
            <a:br>
              <a:rPr lang="ru-RU" sz="2800" dirty="0">
                <a:solidFill>
                  <a:srgbClr val="00B050"/>
                </a:solidFill>
                <a:latin typeface="Arial"/>
                <a:ea typeface="Times New Roman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197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Этапы реализации ИОМ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file"/>
          </p:cNvPr>
          <p:cNvSpPr/>
          <p:nvPr/>
        </p:nvSpPr>
        <p:spPr>
          <a:xfrm>
            <a:off x="683568" y="1340768"/>
            <a:ext cx="3456384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</a:t>
            </a:r>
            <a:r>
              <a:rPr lang="ru-RU" sz="2400" b="1" dirty="0" smtClean="0"/>
              <a:t>. Диагностический</a:t>
            </a:r>
            <a:endParaRPr lang="ru-RU" sz="2400" b="1" dirty="0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4283968" y="1628800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786150447"/>
              </p:ext>
            </p:extLst>
          </p:nvPr>
        </p:nvGraphicFramePr>
        <p:xfrm>
          <a:off x="4860032" y="1052736"/>
          <a:ext cx="3913505" cy="3072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878244" y="2492896"/>
            <a:ext cx="3456384" cy="10081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2. Проектирование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4077072"/>
            <a:ext cx="337450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/>
                <a:ea typeface="Times New Roman"/>
              </a:rPr>
              <a:t>Определение целей и задач реализации персональной программы для конкретного ребенка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4077072"/>
            <a:ext cx="337450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/>
                <a:ea typeface="Times New Roman"/>
              </a:rPr>
              <a:t>Определение </a:t>
            </a:r>
            <a:r>
              <a:rPr lang="ru-RU" dirty="0">
                <a:latin typeface="Times New Roman"/>
                <a:ea typeface="Times New Roman"/>
                <a:hlinkClick r:id="rId5" action="ppaction://hlinksldjump"/>
              </a:rPr>
              <a:t>содержания</a:t>
            </a:r>
            <a:r>
              <a:rPr lang="ru-RU" dirty="0">
                <a:latin typeface="Times New Roman"/>
                <a:ea typeface="Times New Roman"/>
              </a:rPr>
              <a:t> деятельности, формирование учебного плана и учебно-тематических планов педагогов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1115616" y="3789040"/>
            <a:ext cx="28803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025070" y="3693337"/>
            <a:ext cx="30955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23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9074955"/>
              </p:ext>
            </p:extLst>
          </p:nvPr>
        </p:nvGraphicFramePr>
        <p:xfrm>
          <a:off x="395536" y="692696"/>
          <a:ext cx="8435280" cy="4641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611560" y="6165304"/>
            <a:ext cx="576064" cy="432048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52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8136904" cy="49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Содержание деятельности может </a:t>
            </a:r>
            <a:r>
              <a:rPr lang="ru-RU" sz="2400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включать</a:t>
            </a:r>
            <a:endParaRPr lang="ru-RU" sz="2400" b="1" dirty="0">
              <a:solidFill>
                <a:srgbClr val="00B050"/>
              </a:solidFill>
              <a:ea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879273"/>
            <a:ext cx="8424936" cy="36471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- посещение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курсов по выбору, факультативов, выбор профиля обучения;</a:t>
            </a:r>
            <a:endParaRPr lang="ru-RU" sz="20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- участие в работе дистанционных школ на базе центров дополнительного образования, высших учебных заведений;</a:t>
            </a:r>
            <a:endParaRPr lang="ru-RU" sz="20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-  индивидуальные консультации с педагогом, «узкими специалистами»;</a:t>
            </a:r>
            <a:endParaRPr lang="ru-RU" sz="20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- участие в работе 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многопредметных школ, образовательных экспедициях;</a:t>
            </a:r>
            <a:endParaRPr lang="ru-RU" sz="20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- участие в конкурсном, олимпиадном 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движении;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- Самообразование (работа с источниками….)</a:t>
            </a:r>
            <a:endParaRPr lang="ru-RU" sz="20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lvl="0" algn="just"/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Times New Roman"/>
                <a:ea typeface="Times New Roman"/>
              </a:rPr>
              <a:t>Содержание обсуждается с ребенком и родителями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http://school132.3dn.ru/ofic_doc/FGOS/pla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" t="64980" r="76145" b="4822"/>
          <a:stretch/>
        </p:blipFill>
        <p:spPr bwMode="auto">
          <a:xfrm>
            <a:off x="6214864" y="4128655"/>
            <a:ext cx="2929136" cy="272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>
            <a:hlinkClick r:id="rId3" action="ppaction://hlinkfile"/>
          </p:cNvPr>
          <p:cNvSpPr/>
          <p:nvPr/>
        </p:nvSpPr>
        <p:spPr>
          <a:xfrm>
            <a:off x="467544" y="4792158"/>
            <a:ext cx="2016224" cy="50405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Пример 1</a:t>
            </a:r>
            <a:endParaRPr lang="ru-RU" sz="2000" b="1" dirty="0"/>
          </a:p>
        </p:txBody>
      </p:sp>
      <p:sp>
        <p:nvSpPr>
          <p:cNvPr id="7" name="Скругленный прямоугольник 6">
            <a:hlinkClick r:id="rId4" action="ppaction://hlinkfile"/>
          </p:cNvPr>
          <p:cNvSpPr/>
          <p:nvPr/>
        </p:nvSpPr>
        <p:spPr>
          <a:xfrm>
            <a:off x="467544" y="5493081"/>
            <a:ext cx="2016224" cy="4561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Пример 2</a:t>
            </a:r>
            <a:endParaRPr lang="ru-RU" b="1" dirty="0"/>
          </a:p>
        </p:txBody>
      </p:sp>
      <p:sp>
        <p:nvSpPr>
          <p:cNvPr id="8" name="Скругленный прямоугольник 7">
            <a:hlinkClick r:id="rId5" action="ppaction://hlinkfile"/>
          </p:cNvPr>
          <p:cNvSpPr/>
          <p:nvPr/>
        </p:nvSpPr>
        <p:spPr>
          <a:xfrm>
            <a:off x="467544" y="6237312"/>
            <a:ext cx="2016224" cy="43204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Пример 3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73444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Задание: проектирование ИОМ</a:t>
            </a:r>
            <a:endParaRPr lang="ru-RU" sz="3200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437209"/>
              </p:ext>
            </p:extLst>
          </p:nvPr>
        </p:nvGraphicFramePr>
        <p:xfrm>
          <a:off x="539552" y="1556792"/>
          <a:ext cx="8136904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26"/>
                <a:gridCol w="2034226"/>
                <a:gridCol w="2034226"/>
                <a:gridCol w="203422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Возможности гимназии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ученика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учителя (тьютора)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Социальные агенты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847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280920" cy="5350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"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Разработав индивидуальный образовательный маршрут учитель будет:</a:t>
            </a:r>
          </a:p>
          <a:p>
            <a:pPr marL="342900" lvl="0" indent="-342900" algn="just">
              <a:spcAft>
                <a:spcPts val="0"/>
              </a:spcAft>
              <a:buFont typeface="Times New Roman"/>
              <a:buAutoNum type="arabicPeriod"/>
              <a:tabLst>
                <a:tab pos="196850" algn="l"/>
              </a:tabLst>
            </a:pPr>
            <a:r>
              <a:rPr lang="ru-RU" sz="2000" spc="-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иметь чёткое представление о том, с какой </a:t>
            </a:r>
            <a:r>
              <a:rPr lang="ru-RU" sz="2000" spc="-5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целью и </a:t>
            </a:r>
            <a:r>
              <a:rPr lang="ru-RU" sz="2000" spc="-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 конкретно он будет использовать его.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AutoNum type="arabicPeriod"/>
              <a:tabLst>
                <a:tab pos="19685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изучать и знать общую готовность детей к учебной деятельности, восприятию конкретного учебного материала.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AutoNum type="arabicPeriod"/>
              <a:tabLst>
                <a:tab pos="19685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предвидеть затруднения, которые могут возникнуть у детей при усвоении нового материала и выполнении дифференцированных заданий.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AutoNum type="arabicPeriod"/>
              <a:tabLst>
                <a:tab pos="19685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использовать в системе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уроков, внеурочной деятельности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индивидуальные и групповые задания.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marR="311150" lvl="0" indent="-342900" algn="just">
              <a:spcAft>
                <a:spcPts val="0"/>
              </a:spcAft>
              <a:buFont typeface="Times New Roman"/>
              <a:buAutoNum type="arabicPeriod"/>
              <a:tabLst>
                <a:tab pos="19685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постоянно анализировать эффективность индивидуального и дифференцированного </a:t>
            </a:r>
            <a:r>
              <a:rPr lang="ru-RU" sz="2000" spc="-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обучения.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spcBef>
                <a:spcPts val="70"/>
              </a:spcBef>
              <a:spcAft>
                <a:spcPts val="0"/>
              </a:spcAft>
              <a:buFont typeface="Times New Roman"/>
              <a:buAutoNum type="arabicPeriod"/>
              <a:tabLst>
                <a:tab pos="19685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иметь чёткое представление о том, как будет продолжена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работа дальше</a:t>
            </a:r>
          </a:p>
          <a:p>
            <a:pPr marL="342900" lvl="0" indent="-342900" algn="just">
              <a:spcBef>
                <a:spcPts val="70"/>
              </a:spcBef>
              <a:spcAft>
                <a:spcPts val="0"/>
              </a:spcAft>
              <a:buFont typeface="Times New Roman"/>
              <a:buAutoNum type="arabicPeriod"/>
              <a:tabLst>
                <a:tab pos="196850" algn="l"/>
              </a:tabLst>
            </a:pPr>
            <a:r>
              <a:rPr lang="ru-RU" sz="2000" spc="-5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использовать </a:t>
            </a:r>
            <a:r>
              <a:rPr lang="ru-RU" sz="2000" spc="-5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дифференцированное обучение не эпизодически, а в системе практиковать его на всём протяжении обучения.</a:t>
            </a:r>
            <a:endParaRPr lang="ru-RU" sz="20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09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327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Индивидуальный образовательный маршрут ученика?</vt:lpstr>
      <vt:lpstr> • особенностями, интересами и потребностями самого ребенка и его родителей в достижении необходимого образовательного результата;  • профессионализмом педагога;  • возможностями образовательного учреждения удовлетворить образовательные потребности учащихся;  • возможностями материально-технической базы учреждения</vt:lpstr>
      <vt:lpstr>Этапы реализации ИОМ</vt:lpstr>
      <vt:lpstr>Презентация PowerPoint</vt:lpstr>
      <vt:lpstr>Презентация PowerPoint</vt:lpstr>
      <vt:lpstr>Задание: проектирование ИОМ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Индивидуальный образовательный маршрут ученика</dc:title>
  <dc:creator>1</dc:creator>
  <cp:lastModifiedBy>Оксана Николаевна Цветкова</cp:lastModifiedBy>
  <cp:revision>8</cp:revision>
  <dcterms:created xsi:type="dcterms:W3CDTF">2015-10-12T17:51:09Z</dcterms:created>
  <dcterms:modified xsi:type="dcterms:W3CDTF">2015-10-12T19:06:45Z</dcterms:modified>
</cp:coreProperties>
</file>