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  <p:sldMasterId id="2147483853" r:id="rId2"/>
  </p:sldMasterIdLst>
  <p:notesMasterIdLst>
    <p:notesMasterId r:id="rId15"/>
  </p:notesMasterIdLst>
  <p:sldIdLst>
    <p:sldId id="303" r:id="rId3"/>
    <p:sldId id="327" r:id="rId4"/>
    <p:sldId id="320" r:id="rId5"/>
    <p:sldId id="298" r:id="rId6"/>
    <p:sldId id="319" r:id="rId7"/>
    <p:sldId id="321" r:id="rId8"/>
    <p:sldId id="305" r:id="rId9"/>
    <p:sldId id="326" r:id="rId10"/>
    <p:sldId id="322" r:id="rId11"/>
    <p:sldId id="302" r:id="rId12"/>
    <p:sldId id="323" r:id="rId13"/>
    <p:sldId id="32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4BBC64-1C56-44F3-8FCD-658444542842}" type="doc">
      <dgm:prSet loTypeId="urn:microsoft.com/office/officeart/2008/layout/PictureStrips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B5E2A02-C38D-45F7-8562-5864984597EC}">
      <dgm:prSet phldrT="[Текст]"/>
      <dgm:spPr/>
      <dgm:t>
        <a:bodyPr/>
        <a:lstStyle/>
        <a:p>
          <a:pPr algn="just"/>
          <a:r>
            <a:rPr lang="ru-RU" dirty="0" smtClean="0"/>
            <a:t>Система наставничества</a:t>
          </a:r>
          <a:endParaRPr lang="ru-RU" dirty="0"/>
        </a:p>
      </dgm:t>
    </dgm:pt>
    <dgm:pt modelId="{90767F0C-1308-466D-AE9A-1560EFC32052}" type="parTrans" cxnId="{D25D5D65-E8A3-4157-9CEA-05E8E2412A69}">
      <dgm:prSet/>
      <dgm:spPr/>
      <dgm:t>
        <a:bodyPr/>
        <a:lstStyle/>
        <a:p>
          <a:endParaRPr lang="ru-RU"/>
        </a:p>
      </dgm:t>
    </dgm:pt>
    <dgm:pt modelId="{D0B3A9C0-95B9-4EDC-851B-C93742B22AA7}" type="sibTrans" cxnId="{D25D5D65-E8A3-4157-9CEA-05E8E2412A69}">
      <dgm:prSet/>
      <dgm:spPr/>
      <dgm:t>
        <a:bodyPr/>
        <a:lstStyle/>
        <a:p>
          <a:endParaRPr lang="ru-RU"/>
        </a:p>
      </dgm:t>
    </dgm:pt>
    <dgm:pt modelId="{0A220866-36CC-4106-BBC3-1E166C6A045B}">
      <dgm:prSet phldrT="[Текст]"/>
      <dgm:spPr/>
      <dgm:t>
        <a:bodyPr/>
        <a:lstStyle/>
        <a:p>
          <a:pPr algn="just"/>
          <a:r>
            <a:rPr lang="ru-RU" dirty="0" smtClean="0"/>
            <a:t>Неделя молодого педагога</a:t>
          </a:r>
          <a:endParaRPr lang="ru-RU" dirty="0"/>
        </a:p>
      </dgm:t>
    </dgm:pt>
    <dgm:pt modelId="{9CC483DE-1DFA-4AFA-A75B-6299758A4879}" type="parTrans" cxnId="{4762CAE2-86BB-4B61-B888-7D8C1E6648A3}">
      <dgm:prSet/>
      <dgm:spPr/>
      <dgm:t>
        <a:bodyPr/>
        <a:lstStyle/>
        <a:p>
          <a:endParaRPr lang="ru-RU"/>
        </a:p>
      </dgm:t>
    </dgm:pt>
    <dgm:pt modelId="{EC0ED09B-A5ED-4F7E-8EF5-F4F58F97F2E2}" type="sibTrans" cxnId="{4762CAE2-86BB-4B61-B888-7D8C1E6648A3}">
      <dgm:prSet/>
      <dgm:spPr/>
      <dgm:t>
        <a:bodyPr/>
        <a:lstStyle/>
        <a:p>
          <a:endParaRPr lang="ru-RU"/>
        </a:p>
      </dgm:t>
    </dgm:pt>
    <dgm:pt modelId="{886DF815-56A7-435E-820B-EB83D68E981A}">
      <dgm:prSet phldrT="[Текст]"/>
      <dgm:spPr/>
      <dgm:t>
        <a:bodyPr/>
        <a:lstStyle/>
        <a:p>
          <a:pPr algn="just"/>
          <a:r>
            <a:rPr lang="ru-RU" dirty="0" smtClean="0"/>
            <a:t>Участие в конкурсе Педагогический дебют</a:t>
          </a:r>
          <a:endParaRPr lang="ru-RU" dirty="0"/>
        </a:p>
      </dgm:t>
    </dgm:pt>
    <dgm:pt modelId="{B7F6DED4-D907-42E5-83FC-DEE9CA8657DC}" type="parTrans" cxnId="{EC63155A-F9BE-4C28-865E-745FCBD128B7}">
      <dgm:prSet/>
      <dgm:spPr/>
      <dgm:t>
        <a:bodyPr/>
        <a:lstStyle/>
        <a:p>
          <a:endParaRPr lang="ru-RU"/>
        </a:p>
      </dgm:t>
    </dgm:pt>
    <dgm:pt modelId="{A1A936EF-CED9-4780-BB95-91FF31ADE559}" type="sibTrans" cxnId="{EC63155A-F9BE-4C28-865E-745FCBD128B7}">
      <dgm:prSet/>
      <dgm:spPr/>
      <dgm:t>
        <a:bodyPr/>
        <a:lstStyle/>
        <a:p>
          <a:endParaRPr lang="ru-RU"/>
        </a:p>
      </dgm:t>
    </dgm:pt>
    <dgm:pt modelId="{874B5F21-4680-4064-A874-B410C8F6924C}">
      <dgm:prSet/>
      <dgm:spPr/>
      <dgm:t>
        <a:bodyPr/>
        <a:lstStyle/>
        <a:p>
          <a:pPr algn="just"/>
          <a:r>
            <a:rPr lang="ru-RU" dirty="0" smtClean="0"/>
            <a:t>Стимулирующие выплаты</a:t>
          </a:r>
          <a:endParaRPr lang="ru-RU" dirty="0"/>
        </a:p>
      </dgm:t>
    </dgm:pt>
    <dgm:pt modelId="{62A89FA0-2D73-400A-A2C0-25E4271BF679}" type="parTrans" cxnId="{3520B73D-A612-4480-8362-FF39C820C297}">
      <dgm:prSet/>
      <dgm:spPr/>
      <dgm:t>
        <a:bodyPr/>
        <a:lstStyle/>
        <a:p>
          <a:endParaRPr lang="ru-RU"/>
        </a:p>
      </dgm:t>
    </dgm:pt>
    <dgm:pt modelId="{DA3C13A9-4542-47E3-A747-8DC28A892B02}" type="sibTrans" cxnId="{3520B73D-A612-4480-8362-FF39C820C297}">
      <dgm:prSet/>
      <dgm:spPr/>
      <dgm:t>
        <a:bodyPr/>
        <a:lstStyle/>
        <a:p>
          <a:endParaRPr lang="ru-RU"/>
        </a:p>
      </dgm:t>
    </dgm:pt>
    <dgm:pt modelId="{BF3D5CFD-6303-4C02-8DF2-091A784F2F83}">
      <dgm:prSet/>
      <dgm:spPr/>
      <dgm:t>
        <a:bodyPr/>
        <a:lstStyle/>
        <a:p>
          <a:pPr algn="just"/>
          <a:r>
            <a:rPr lang="ru-RU" dirty="0" smtClean="0"/>
            <a:t>Индивидуальные консультации</a:t>
          </a:r>
          <a:endParaRPr lang="ru-RU" dirty="0"/>
        </a:p>
      </dgm:t>
    </dgm:pt>
    <dgm:pt modelId="{F9F80CA6-95BF-43AD-B4E2-A4DCBF6138CE}" type="parTrans" cxnId="{0EA1C732-332A-4BCC-AB54-A00111C4C9EF}">
      <dgm:prSet/>
      <dgm:spPr/>
      <dgm:t>
        <a:bodyPr/>
        <a:lstStyle/>
        <a:p>
          <a:endParaRPr lang="ru-RU"/>
        </a:p>
      </dgm:t>
    </dgm:pt>
    <dgm:pt modelId="{8AEDEA55-F96A-41F2-B244-9A83E69B1D82}" type="sibTrans" cxnId="{0EA1C732-332A-4BCC-AB54-A00111C4C9EF}">
      <dgm:prSet/>
      <dgm:spPr/>
      <dgm:t>
        <a:bodyPr/>
        <a:lstStyle/>
        <a:p>
          <a:endParaRPr lang="ru-RU"/>
        </a:p>
      </dgm:t>
    </dgm:pt>
    <dgm:pt modelId="{B8DAABC6-38E8-4BD9-90D2-99E29ED831E4}" type="pres">
      <dgm:prSet presAssocID="{CB4BBC64-1C56-44F3-8FCD-65844454284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23F0FC-B09D-4EC4-833F-1686132E875C}" type="pres">
      <dgm:prSet presAssocID="{2B5E2A02-C38D-45F7-8562-5864984597EC}" presName="composite" presStyleCnt="0"/>
      <dgm:spPr/>
    </dgm:pt>
    <dgm:pt modelId="{6467653D-4C50-407B-9013-1C7196B4A075}" type="pres">
      <dgm:prSet presAssocID="{2B5E2A02-C38D-45F7-8562-5864984597EC}" presName="rect1" presStyleLbl="tr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75848-579A-4481-8D87-4791D4703906}" type="pres">
      <dgm:prSet presAssocID="{2B5E2A02-C38D-45F7-8562-5864984597EC}" presName="rect2" presStyleLbl="fgImgPlace1" presStyleIdx="0" presStyleCnt="5"/>
      <dgm:spPr/>
    </dgm:pt>
    <dgm:pt modelId="{1AC422DF-0A82-49E6-9207-99A265678241}" type="pres">
      <dgm:prSet presAssocID="{D0B3A9C0-95B9-4EDC-851B-C93742B22AA7}" presName="sibTrans" presStyleCnt="0"/>
      <dgm:spPr/>
    </dgm:pt>
    <dgm:pt modelId="{31D8AF40-DC0D-41EE-B49C-B7FBC9DC1688}" type="pres">
      <dgm:prSet presAssocID="{0A220866-36CC-4106-BBC3-1E166C6A045B}" presName="composite" presStyleCnt="0"/>
      <dgm:spPr/>
    </dgm:pt>
    <dgm:pt modelId="{6DAD48F5-EBC3-4FA4-8E77-E579710EE95E}" type="pres">
      <dgm:prSet presAssocID="{0A220866-36CC-4106-BBC3-1E166C6A045B}" presName="rect1" presStyleLbl="tr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8293B-EE68-4F4E-9184-04C4517C4A7A}" type="pres">
      <dgm:prSet presAssocID="{0A220866-36CC-4106-BBC3-1E166C6A045B}" presName="rect2" presStyleLbl="fgImgPlace1" presStyleIdx="1" presStyleCnt="5"/>
      <dgm:spPr/>
    </dgm:pt>
    <dgm:pt modelId="{C2EEAE11-9DDA-4730-9830-5831C73BEEC4}" type="pres">
      <dgm:prSet presAssocID="{EC0ED09B-A5ED-4F7E-8EF5-F4F58F97F2E2}" presName="sibTrans" presStyleCnt="0"/>
      <dgm:spPr/>
    </dgm:pt>
    <dgm:pt modelId="{264801C3-6B91-4320-A949-AAC382A7E3E7}" type="pres">
      <dgm:prSet presAssocID="{886DF815-56A7-435E-820B-EB83D68E981A}" presName="composite" presStyleCnt="0"/>
      <dgm:spPr/>
    </dgm:pt>
    <dgm:pt modelId="{9DF6CA62-C54A-4957-A02A-73C288C9BDD4}" type="pres">
      <dgm:prSet presAssocID="{886DF815-56A7-435E-820B-EB83D68E981A}" presName="rect1" presStyleLbl="tr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8F3A74-CE43-4E7D-9978-D8FCDBA011B8}" type="pres">
      <dgm:prSet presAssocID="{886DF815-56A7-435E-820B-EB83D68E981A}" presName="rect2" presStyleLbl="fgImgPlace1" presStyleIdx="2" presStyleCnt="5"/>
      <dgm:spPr/>
    </dgm:pt>
    <dgm:pt modelId="{9CC40D10-B61E-4E66-ACE7-F7795C1265DD}" type="pres">
      <dgm:prSet presAssocID="{A1A936EF-CED9-4780-BB95-91FF31ADE559}" presName="sibTrans" presStyleCnt="0"/>
      <dgm:spPr/>
    </dgm:pt>
    <dgm:pt modelId="{F6AC1F43-7A9A-4B51-8921-9A58EA4C2EAC}" type="pres">
      <dgm:prSet presAssocID="{874B5F21-4680-4064-A874-B410C8F6924C}" presName="composite" presStyleCnt="0"/>
      <dgm:spPr/>
    </dgm:pt>
    <dgm:pt modelId="{29320EFE-A703-4996-BDA5-9B10E523BB68}" type="pres">
      <dgm:prSet presAssocID="{874B5F21-4680-4064-A874-B410C8F6924C}" presName="rect1" presStyleLbl="tr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8EFDA-8774-475E-87F6-1ED335314EC3}" type="pres">
      <dgm:prSet presAssocID="{874B5F21-4680-4064-A874-B410C8F6924C}" presName="rect2" presStyleLbl="fgImgPlace1" presStyleIdx="3" presStyleCnt="5"/>
      <dgm:spPr/>
    </dgm:pt>
    <dgm:pt modelId="{F548880D-6274-4B6C-8CFF-40686B0638A6}" type="pres">
      <dgm:prSet presAssocID="{DA3C13A9-4542-47E3-A747-8DC28A892B02}" presName="sibTrans" presStyleCnt="0"/>
      <dgm:spPr/>
    </dgm:pt>
    <dgm:pt modelId="{D84628C2-5673-4295-89B0-FB93DE4D6F1F}" type="pres">
      <dgm:prSet presAssocID="{BF3D5CFD-6303-4C02-8DF2-091A784F2F83}" presName="composite" presStyleCnt="0"/>
      <dgm:spPr/>
    </dgm:pt>
    <dgm:pt modelId="{82AC80D4-AD2E-4213-A419-1B71534469E2}" type="pres">
      <dgm:prSet presAssocID="{BF3D5CFD-6303-4C02-8DF2-091A784F2F83}" presName="rect1" presStyleLbl="tr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B03343-A039-46C7-A4E5-D84E8F62226A}" type="pres">
      <dgm:prSet presAssocID="{BF3D5CFD-6303-4C02-8DF2-091A784F2F83}" presName="rect2" presStyleLbl="fgImgPlace1" presStyleIdx="4" presStyleCnt="5"/>
      <dgm:spPr/>
    </dgm:pt>
  </dgm:ptLst>
  <dgm:cxnLst>
    <dgm:cxn modelId="{3520B73D-A612-4480-8362-FF39C820C297}" srcId="{CB4BBC64-1C56-44F3-8FCD-658444542842}" destId="{874B5F21-4680-4064-A874-B410C8F6924C}" srcOrd="3" destOrd="0" parTransId="{62A89FA0-2D73-400A-A2C0-25E4271BF679}" sibTransId="{DA3C13A9-4542-47E3-A747-8DC28A892B02}"/>
    <dgm:cxn modelId="{96A75597-81C0-4DBD-9200-D70701A46401}" type="presOf" srcId="{874B5F21-4680-4064-A874-B410C8F6924C}" destId="{29320EFE-A703-4996-BDA5-9B10E523BB68}" srcOrd="0" destOrd="0" presId="urn:microsoft.com/office/officeart/2008/layout/PictureStrips"/>
    <dgm:cxn modelId="{0EA1C732-332A-4BCC-AB54-A00111C4C9EF}" srcId="{CB4BBC64-1C56-44F3-8FCD-658444542842}" destId="{BF3D5CFD-6303-4C02-8DF2-091A784F2F83}" srcOrd="4" destOrd="0" parTransId="{F9F80CA6-95BF-43AD-B4E2-A4DCBF6138CE}" sibTransId="{8AEDEA55-F96A-41F2-B244-9A83E69B1D82}"/>
    <dgm:cxn modelId="{979EA4E8-A68F-41C4-AB5A-A73DDCE25620}" type="presOf" srcId="{BF3D5CFD-6303-4C02-8DF2-091A784F2F83}" destId="{82AC80D4-AD2E-4213-A419-1B71534469E2}" srcOrd="0" destOrd="0" presId="urn:microsoft.com/office/officeart/2008/layout/PictureStrips"/>
    <dgm:cxn modelId="{E9A2E4B8-5098-4BAD-8A03-ED7D6D46FC58}" type="presOf" srcId="{886DF815-56A7-435E-820B-EB83D68E981A}" destId="{9DF6CA62-C54A-4957-A02A-73C288C9BDD4}" srcOrd="0" destOrd="0" presId="urn:microsoft.com/office/officeart/2008/layout/PictureStrips"/>
    <dgm:cxn modelId="{EC63155A-F9BE-4C28-865E-745FCBD128B7}" srcId="{CB4BBC64-1C56-44F3-8FCD-658444542842}" destId="{886DF815-56A7-435E-820B-EB83D68E981A}" srcOrd="2" destOrd="0" parTransId="{B7F6DED4-D907-42E5-83FC-DEE9CA8657DC}" sibTransId="{A1A936EF-CED9-4780-BB95-91FF31ADE559}"/>
    <dgm:cxn modelId="{2FDB8E97-166D-42A9-8C40-0CC348218144}" type="presOf" srcId="{CB4BBC64-1C56-44F3-8FCD-658444542842}" destId="{B8DAABC6-38E8-4BD9-90D2-99E29ED831E4}" srcOrd="0" destOrd="0" presId="urn:microsoft.com/office/officeart/2008/layout/PictureStrips"/>
    <dgm:cxn modelId="{D25D5D65-E8A3-4157-9CEA-05E8E2412A69}" srcId="{CB4BBC64-1C56-44F3-8FCD-658444542842}" destId="{2B5E2A02-C38D-45F7-8562-5864984597EC}" srcOrd="0" destOrd="0" parTransId="{90767F0C-1308-466D-AE9A-1560EFC32052}" sibTransId="{D0B3A9C0-95B9-4EDC-851B-C93742B22AA7}"/>
    <dgm:cxn modelId="{4762CAE2-86BB-4B61-B888-7D8C1E6648A3}" srcId="{CB4BBC64-1C56-44F3-8FCD-658444542842}" destId="{0A220866-36CC-4106-BBC3-1E166C6A045B}" srcOrd="1" destOrd="0" parTransId="{9CC483DE-1DFA-4AFA-A75B-6299758A4879}" sibTransId="{EC0ED09B-A5ED-4F7E-8EF5-F4F58F97F2E2}"/>
    <dgm:cxn modelId="{822DF507-F894-4AE1-9C9F-127EB25010C5}" type="presOf" srcId="{2B5E2A02-C38D-45F7-8562-5864984597EC}" destId="{6467653D-4C50-407B-9013-1C7196B4A075}" srcOrd="0" destOrd="0" presId="urn:microsoft.com/office/officeart/2008/layout/PictureStrips"/>
    <dgm:cxn modelId="{337ADAB2-7210-41E1-9A66-06CF18217DBE}" type="presOf" srcId="{0A220866-36CC-4106-BBC3-1E166C6A045B}" destId="{6DAD48F5-EBC3-4FA4-8E77-E579710EE95E}" srcOrd="0" destOrd="0" presId="urn:microsoft.com/office/officeart/2008/layout/PictureStrips"/>
    <dgm:cxn modelId="{44B5E55A-004D-46A9-A2A1-FFA7F26CDCEE}" type="presParOf" srcId="{B8DAABC6-38E8-4BD9-90D2-99E29ED831E4}" destId="{AC23F0FC-B09D-4EC4-833F-1686132E875C}" srcOrd="0" destOrd="0" presId="urn:microsoft.com/office/officeart/2008/layout/PictureStrips"/>
    <dgm:cxn modelId="{ED018AC9-1B3D-47CC-9D4F-BB9B343E5782}" type="presParOf" srcId="{AC23F0FC-B09D-4EC4-833F-1686132E875C}" destId="{6467653D-4C50-407B-9013-1C7196B4A075}" srcOrd="0" destOrd="0" presId="urn:microsoft.com/office/officeart/2008/layout/PictureStrips"/>
    <dgm:cxn modelId="{EBAD712A-42B9-42A8-901D-17DDA8D01733}" type="presParOf" srcId="{AC23F0FC-B09D-4EC4-833F-1686132E875C}" destId="{D6775848-579A-4481-8D87-4791D4703906}" srcOrd="1" destOrd="0" presId="urn:microsoft.com/office/officeart/2008/layout/PictureStrips"/>
    <dgm:cxn modelId="{FF5CFE3F-584C-41FE-9BEC-5DE75AE1A26F}" type="presParOf" srcId="{B8DAABC6-38E8-4BD9-90D2-99E29ED831E4}" destId="{1AC422DF-0A82-49E6-9207-99A265678241}" srcOrd="1" destOrd="0" presId="urn:microsoft.com/office/officeart/2008/layout/PictureStrips"/>
    <dgm:cxn modelId="{7EB8D0E2-A1DD-46C4-B9A1-7AF61242F9BE}" type="presParOf" srcId="{B8DAABC6-38E8-4BD9-90D2-99E29ED831E4}" destId="{31D8AF40-DC0D-41EE-B49C-B7FBC9DC1688}" srcOrd="2" destOrd="0" presId="urn:microsoft.com/office/officeart/2008/layout/PictureStrips"/>
    <dgm:cxn modelId="{FCD3F9D4-B8BD-4C94-AFE1-FD75085A7FC0}" type="presParOf" srcId="{31D8AF40-DC0D-41EE-B49C-B7FBC9DC1688}" destId="{6DAD48F5-EBC3-4FA4-8E77-E579710EE95E}" srcOrd="0" destOrd="0" presId="urn:microsoft.com/office/officeart/2008/layout/PictureStrips"/>
    <dgm:cxn modelId="{45CA40B4-072A-4C7A-A441-A64A1B54875E}" type="presParOf" srcId="{31D8AF40-DC0D-41EE-B49C-B7FBC9DC1688}" destId="{1E38293B-EE68-4F4E-9184-04C4517C4A7A}" srcOrd="1" destOrd="0" presId="urn:microsoft.com/office/officeart/2008/layout/PictureStrips"/>
    <dgm:cxn modelId="{FA1F7CC3-7CA2-4145-AF7D-FCD16948E4D5}" type="presParOf" srcId="{B8DAABC6-38E8-4BD9-90D2-99E29ED831E4}" destId="{C2EEAE11-9DDA-4730-9830-5831C73BEEC4}" srcOrd="3" destOrd="0" presId="urn:microsoft.com/office/officeart/2008/layout/PictureStrips"/>
    <dgm:cxn modelId="{BC904A16-7C35-4BDE-B848-34B96AF089DD}" type="presParOf" srcId="{B8DAABC6-38E8-4BD9-90D2-99E29ED831E4}" destId="{264801C3-6B91-4320-A949-AAC382A7E3E7}" srcOrd="4" destOrd="0" presId="urn:microsoft.com/office/officeart/2008/layout/PictureStrips"/>
    <dgm:cxn modelId="{6856CC55-AF06-409D-8359-FD352669F253}" type="presParOf" srcId="{264801C3-6B91-4320-A949-AAC382A7E3E7}" destId="{9DF6CA62-C54A-4957-A02A-73C288C9BDD4}" srcOrd="0" destOrd="0" presId="urn:microsoft.com/office/officeart/2008/layout/PictureStrips"/>
    <dgm:cxn modelId="{6F6D4855-C234-4169-820F-3E452B768EAA}" type="presParOf" srcId="{264801C3-6B91-4320-A949-AAC382A7E3E7}" destId="{E48F3A74-CE43-4E7D-9978-D8FCDBA011B8}" srcOrd="1" destOrd="0" presId="urn:microsoft.com/office/officeart/2008/layout/PictureStrips"/>
    <dgm:cxn modelId="{C43CE1A8-5262-4DA7-A855-D5FAA7CAA248}" type="presParOf" srcId="{B8DAABC6-38E8-4BD9-90D2-99E29ED831E4}" destId="{9CC40D10-B61E-4E66-ACE7-F7795C1265DD}" srcOrd="5" destOrd="0" presId="urn:microsoft.com/office/officeart/2008/layout/PictureStrips"/>
    <dgm:cxn modelId="{4C0BA9F0-122A-4416-9B47-9E57D237D24F}" type="presParOf" srcId="{B8DAABC6-38E8-4BD9-90D2-99E29ED831E4}" destId="{F6AC1F43-7A9A-4B51-8921-9A58EA4C2EAC}" srcOrd="6" destOrd="0" presId="urn:microsoft.com/office/officeart/2008/layout/PictureStrips"/>
    <dgm:cxn modelId="{1EFF87F1-2DDD-4856-B988-1F723B56A26E}" type="presParOf" srcId="{F6AC1F43-7A9A-4B51-8921-9A58EA4C2EAC}" destId="{29320EFE-A703-4996-BDA5-9B10E523BB68}" srcOrd="0" destOrd="0" presId="urn:microsoft.com/office/officeart/2008/layout/PictureStrips"/>
    <dgm:cxn modelId="{C6D509DA-4F52-4E52-84B8-12CC6BA378A6}" type="presParOf" srcId="{F6AC1F43-7A9A-4B51-8921-9A58EA4C2EAC}" destId="{C958EFDA-8774-475E-87F6-1ED335314EC3}" srcOrd="1" destOrd="0" presId="urn:microsoft.com/office/officeart/2008/layout/PictureStrips"/>
    <dgm:cxn modelId="{287C3747-C067-4DB5-9FB1-0ECB39729CB6}" type="presParOf" srcId="{B8DAABC6-38E8-4BD9-90D2-99E29ED831E4}" destId="{F548880D-6274-4B6C-8CFF-40686B0638A6}" srcOrd="7" destOrd="0" presId="urn:microsoft.com/office/officeart/2008/layout/PictureStrips"/>
    <dgm:cxn modelId="{12DCF876-0277-4E07-92B5-F281E80C085B}" type="presParOf" srcId="{B8DAABC6-38E8-4BD9-90D2-99E29ED831E4}" destId="{D84628C2-5673-4295-89B0-FB93DE4D6F1F}" srcOrd="8" destOrd="0" presId="urn:microsoft.com/office/officeart/2008/layout/PictureStrips"/>
    <dgm:cxn modelId="{C49246F1-FAF0-4F2E-871D-7FB1546D15B7}" type="presParOf" srcId="{D84628C2-5673-4295-89B0-FB93DE4D6F1F}" destId="{82AC80D4-AD2E-4213-A419-1B71534469E2}" srcOrd="0" destOrd="0" presId="urn:microsoft.com/office/officeart/2008/layout/PictureStrips"/>
    <dgm:cxn modelId="{7CF684F3-F8C7-4A1D-9FB4-AE5BCEA18355}" type="presParOf" srcId="{D84628C2-5673-4295-89B0-FB93DE4D6F1F}" destId="{C6B03343-A039-46C7-A4E5-D84E8F62226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67653D-4C50-407B-9013-1C7196B4A075}">
      <dsp:nvSpPr>
        <dsp:cNvPr id="0" name=""/>
        <dsp:cNvSpPr/>
      </dsp:nvSpPr>
      <dsp:spPr>
        <a:xfrm>
          <a:off x="1685627" y="539242"/>
          <a:ext cx="2843212" cy="88850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1813" tIns="72390" rIns="72390" bIns="72390" numCol="1" spcCol="1270" anchor="ctr" anchorCtr="0">
          <a:noAutofit/>
        </a:bodyPr>
        <a:lstStyle/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Система наставничества</a:t>
          </a:r>
          <a:endParaRPr lang="ru-RU" sz="1900" kern="1200" dirty="0"/>
        </a:p>
      </dsp:txBody>
      <dsp:txXfrm>
        <a:off x="1685627" y="539242"/>
        <a:ext cx="2843212" cy="888503"/>
      </dsp:txXfrm>
    </dsp:sp>
    <dsp:sp modelId="{D6775848-579A-4481-8D87-4791D4703906}">
      <dsp:nvSpPr>
        <dsp:cNvPr id="0" name=""/>
        <dsp:cNvSpPr/>
      </dsp:nvSpPr>
      <dsp:spPr>
        <a:xfrm>
          <a:off x="1567160" y="410902"/>
          <a:ext cx="621952" cy="932929"/>
        </a:xfrm>
        <a:prstGeom prst="rect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AD48F5-EBC3-4FA4-8E77-E579710EE95E}">
      <dsp:nvSpPr>
        <dsp:cNvPr id="0" name=""/>
        <dsp:cNvSpPr/>
      </dsp:nvSpPr>
      <dsp:spPr>
        <a:xfrm>
          <a:off x="1685627" y="1657770"/>
          <a:ext cx="2843212" cy="88850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1813" tIns="72390" rIns="72390" bIns="72390" numCol="1" spcCol="1270" anchor="ctr" anchorCtr="0">
          <a:noAutofit/>
        </a:bodyPr>
        <a:lstStyle/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Неделя молодого педагога</a:t>
          </a:r>
          <a:endParaRPr lang="ru-RU" sz="1900" kern="1200" dirty="0"/>
        </a:p>
      </dsp:txBody>
      <dsp:txXfrm>
        <a:off x="1685627" y="1657770"/>
        <a:ext cx="2843212" cy="888503"/>
      </dsp:txXfrm>
    </dsp:sp>
    <dsp:sp modelId="{1E38293B-EE68-4F4E-9184-04C4517C4A7A}">
      <dsp:nvSpPr>
        <dsp:cNvPr id="0" name=""/>
        <dsp:cNvSpPr/>
      </dsp:nvSpPr>
      <dsp:spPr>
        <a:xfrm>
          <a:off x="1567160" y="1529430"/>
          <a:ext cx="621952" cy="932929"/>
        </a:xfrm>
        <a:prstGeom prst="rect">
          <a:avLst/>
        </a:prstGeom>
        <a:solidFill>
          <a:schemeClr val="accent4">
            <a:tint val="50000"/>
            <a:hueOff val="-2173102"/>
            <a:satOff val="14006"/>
            <a:lumOff val="7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F6CA62-C54A-4957-A02A-73C288C9BDD4}">
      <dsp:nvSpPr>
        <dsp:cNvPr id="0" name=""/>
        <dsp:cNvSpPr/>
      </dsp:nvSpPr>
      <dsp:spPr>
        <a:xfrm>
          <a:off x="1685627" y="2776297"/>
          <a:ext cx="2843212" cy="88850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1813" tIns="72390" rIns="72390" bIns="72390" numCol="1" spcCol="1270" anchor="ctr" anchorCtr="0">
          <a:noAutofit/>
        </a:bodyPr>
        <a:lstStyle/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Участие в конкурсе Педагогический дебют</a:t>
          </a:r>
          <a:endParaRPr lang="ru-RU" sz="1900" kern="1200" dirty="0"/>
        </a:p>
      </dsp:txBody>
      <dsp:txXfrm>
        <a:off x="1685627" y="2776297"/>
        <a:ext cx="2843212" cy="888503"/>
      </dsp:txXfrm>
    </dsp:sp>
    <dsp:sp modelId="{E48F3A74-CE43-4E7D-9978-D8FCDBA011B8}">
      <dsp:nvSpPr>
        <dsp:cNvPr id="0" name=""/>
        <dsp:cNvSpPr/>
      </dsp:nvSpPr>
      <dsp:spPr>
        <a:xfrm>
          <a:off x="1567160" y="2647958"/>
          <a:ext cx="621952" cy="932929"/>
        </a:xfrm>
        <a:prstGeom prst="rect">
          <a:avLst/>
        </a:prstGeom>
        <a:solidFill>
          <a:schemeClr val="accent4">
            <a:tint val="50000"/>
            <a:hueOff val="-4346204"/>
            <a:satOff val="28012"/>
            <a:lumOff val="14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320EFE-A703-4996-BDA5-9B10E523BB68}">
      <dsp:nvSpPr>
        <dsp:cNvPr id="0" name=""/>
        <dsp:cNvSpPr/>
      </dsp:nvSpPr>
      <dsp:spPr>
        <a:xfrm>
          <a:off x="1685627" y="3894825"/>
          <a:ext cx="2843212" cy="88850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1813" tIns="72390" rIns="72390" bIns="72390" numCol="1" spcCol="1270" anchor="ctr" anchorCtr="0">
          <a:noAutofit/>
        </a:bodyPr>
        <a:lstStyle/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Стимулирующие выплаты</a:t>
          </a:r>
          <a:endParaRPr lang="ru-RU" sz="1900" kern="1200" dirty="0"/>
        </a:p>
      </dsp:txBody>
      <dsp:txXfrm>
        <a:off x="1685627" y="3894825"/>
        <a:ext cx="2843212" cy="888503"/>
      </dsp:txXfrm>
    </dsp:sp>
    <dsp:sp modelId="{C958EFDA-8774-475E-87F6-1ED335314EC3}">
      <dsp:nvSpPr>
        <dsp:cNvPr id="0" name=""/>
        <dsp:cNvSpPr/>
      </dsp:nvSpPr>
      <dsp:spPr>
        <a:xfrm>
          <a:off x="1567160" y="3766486"/>
          <a:ext cx="621952" cy="932929"/>
        </a:xfrm>
        <a:prstGeom prst="rect">
          <a:avLst/>
        </a:prstGeom>
        <a:solidFill>
          <a:schemeClr val="accent4">
            <a:tint val="50000"/>
            <a:hueOff val="-6519305"/>
            <a:satOff val="42018"/>
            <a:lumOff val="222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AC80D4-AD2E-4213-A419-1B71534469E2}">
      <dsp:nvSpPr>
        <dsp:cNvPr id="0" name=""/>
        <dsp:cNvSpPr/>
      </dsp:nvSpPr>
      <dsp:spPr>
        <a:xfrm>
          <a:off x="1685627" y="5013353"/>
          <a:ext cx="2843212" cy="88850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1813" tIns="72390" rIns="72390" bIns="72390" numCol="1" spcCol="1270" anchor="ctr" anchorCtr="0">
          <a:noAutofit/>
        </a:bodyPr>
        <a:lstStyle/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Индивидуальные консультации</a:t>
          </a:r>
          <a:endParaRPr lang="ru-RU" sz="1900" kern="1200" dirty="0"/>
        </a:p>
      </dsp:txBody>
      <dsp:txXfrm>
        <a:off x="1685627" y="5013353"/>
        <a:ext cx="2843212" cy="888503"/>
      </dsp:txXfrm>
    </dsp:sp>
    <dsp:sp modelId="{C6B03343-A039-46C7-A4E5-D84E8F62226A}">
      <dsp:nvSpPr>
        <dsp:cNvPr id="0" name=""/>
        <dsp:cNvSpPr/>
      </dsp:nvSpPr>
      <dsp:spPr>
        <a:xfrm>
          <a:off x="1567160" y="4885013"/>
          <a:ext cx="621952" cy="932929"/>
        </a:xfrm>
        <a:prstGeom prst="rect">
          <a:avLst/>
        </a:prstGeom>
        <a:solidFill>
          <a:schemeClr val="accent4">
            <a:tint val="50000"/>
            <a:hueOff val="-8692408"/>
            <a:satOff val="56024"/>
            <a:lumOff val="297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6A9974-A5E2-4018-B466-2ADA91A884DE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413B8-C982-4A0A-9C29-076DB7229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135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95CC3-2321-45AE-BA52-F3AE713792AA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968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95CC3-2321-45AE-BA52-F3AE713792AA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614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95CC3-2321-45AE-BA52-F3AE713792AA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735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95CC3-2321-45AE-BA52-F3AE713792AA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257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95CC3-2321-45AE-BA52-F3AE713792AA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048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3837" y="4509121"/>
            <a:ext cx="5637010" cy="882119"/>
          </a:xfrm>
        </p:spPr>
        <p:txBody>
          <a:bodyPr>
            <a:normAutofit/>
          </a:bodyPr>
          <a:lstStyle>
            <a:lvl1pPr marL="0" indent="0" algn="ctr">
              <a:buNone/>
              <a:defRPr sz="2031">
                <a:solidFill>
                  <a:srgbClr val="000105"/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148" y="2492897"/>
            <a:ext cx="7175351" cy="1793167"/>
          </a:xfrm>
          <a:effectLst/>
        </p:spPr>
        <p:txBody>
          <a:bodyPr>
            <a:noAutofit/>
          </a:bodyPr>
          <a:lstStyle>
            <a:lvl1pPr marL="590858" indent="-422041" algn="ctr">
              <a:defRPr sz="498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05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973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9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1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57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3837" y="4509121"/>
            <a:ext cx="5637010" cy="882119"/>
          </a:xfrm>
        </p:spPr>
        <p:txBody>
          <a:bodyPr>
            <a:normAutofit/>
          </a:bodyPr>
          <a:lstStyle>
            <a:lvl1pPr marL="0" indent="0" algn="ctr">
              <a:buNone/>
              <a:defRPr sz="2031">
                <a:solidFill>
                  <a:srgbClr val="000105"/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148" y="2492897"/>
            <a:ext cx="7175351" cy="1793167"/>
          </a:xfrm>
          <a:effectLst/>
        </p:spPr>
        <p:txBody>
          <a:bodyPr>
            <a:noAutofit/>
          </a:bodyPr>
          <a:lstStyle>
            <a:lvl1pPr marL="590858" indent="-422041" algn="ctr">
              <a:defRPr sz="498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531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650333" y="260648"/>
            <a:ext cx="8042740" cy="1143000"/>
          </a:xfrm>
        </p:spPr>
        <p:txBody>
          <a:bodyPr/>
          <a:lstStyle>
            <a:lvl1pPr>
              <a:defRPr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82085" y="1772816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419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246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1846">
                <a:solidFill>
                  <a:schemeClr val="tx2"/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804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9147" y="1772816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551300" y="1772817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894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975" y="196940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215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3423" y="2638207"/>
            <a:ext cx="3346704" cy="2743200"/>
          </a:xfrm>
        </p:spPr>
        <p:txBody>
          <a:bodyPr>
            <a:normAutofit/>
          </a:bodyPr>
          <a:lstStyle>
            <a:lvl1pPr>
              <a:defRPr sz="1662"/>
            </a:lvl1pPr>
            <a:lvl2pPr>
              <a:defRPr sz="1662"/>
            </a:lvl2pPr>
            <a:lvl3pPr>
              <a:defRPr sz="1477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4277" y="196940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215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marL="0" lvl="0" indent="0" algn="ctr" defTabSz="844083" rtl="0" eaLnBrk="1" latinLnBrk="0" hangingPunct="1">
              <a:spcBef>
                <a:spcPct val="20000"/>
              </a:spcBef>
              <a:spcAft>
                <a:spcPts val="2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636912"/>
            <a:ext cx="3346704" cy="2743200"/>
          </a:xfrm>
        </p:spPr>
        <p:txBody>
          <a:bodyPr>
            <a:normAutofit/>
          </a:bodyPr>
          <a:lstStyle>
            <a:lvl1pPr>
              <a:defRPr sz="1662"/>
            </a:lvl1pPr>
            <a:lvl2pPr>
              <a:defRPr sz="1662"/>
            </a:lvl2pPr>
            <a:lvl3pPr>
              <a:defRPr sz="1477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3092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346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0945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740" y="908721"/>
            <a:ext cx="3636085" cy="1258493"/>
          </a:xfrm>
          <a:effectLst/>
        </p:spPr>
        <p:txBody>
          <a:bodyPr anchor="b">
            <a:noAutofit/>
          </a:bodyPr>
          <a:lstStyle>
            <a:lvl1pPr marL="211021" indent="-211021" algn="l">
              <a:defRPr sz="2585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0"/>
            <a:ext cx="4017085" cy="4894730"/>
          </a:xfrm>
        </p:spPr>
        <p:txBody>
          <a:bodyPr anchor="ctr"/>
          <a:lstStyle>
            <a:lvl1pPr>
              <a:defRPr sz="2031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292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316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650333" y="260648"/>
            <a:ext cx="8042740" cy="1143000"/>
          </a:xfrm>
        </p:spPr>
        <p:txBody>
          <a:bodyPr/>
          <a:lstStyle>
            <a:lvl1pPr>
              <a:defRPr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82085" y="1772816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4980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/>
          <a:scene3d>
            <a:camera prst="orthographicFront"/>
            <a:lightRig rig="balanced" dir="t"/>
          </a:scene3d>
          <a:sp3d/>
        </p:spPr>
        <p:txBody>
          <a:bodyPr>
            <a:normAutofit/>
            <a:sp3d/>
          </a:bodyPr>
          <a:lstStyle>
            <a:lvl1pPr marL="0" indent="0" algn="ctr">
              <a:buNone/>
              <a:defRPr sz="1846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263776" indent="-263776">
              <a:buFont typeface="Wingdings" pitchFamily="2" charset="2"/>
              <a:buChar char="§"/>
              <a:defRPr sz="1477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246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162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20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9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1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67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246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1846">
                <a:solidFill>
                  <a:schemeClr val="tx2"/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26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9147" y="1772816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551300" y="1772817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42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975" y="196940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215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3423" y="2638207"/>
            <a:ext cx="3346704" cy="2743200"/>
          </a:xfrm>
        </p:spPr>
        <p:txBody>
          <a:bodyPr>
            <a:normAutofit/>
          </a:bodyPr>
          <a:lstStyle>
            <a:lvl1pPr>
              <a:defRPr sz="1662"/>
            </a:lvl1pPr>
            <a:lvl2pPr>
              <a:defRPr sz="1662"/>
            </a:lvl2pPr>
            <a:lvl3pPr>
              <a:defRPr sz="1477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4277" y="196940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215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marL="0" lvl="0" indent="0" algn="ctr" defTabSz="844083" rtl="0" eaLnBrk="1" latinLnBrk="0" hangingPunct="1">
              <a:spcBef>
                <a:spcPct val="20000"/>
              </a:spcBef>
              <a:spcAft>
                <a:spcPts val="2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636912"/>
            <a:ext cx="3346704" cy="2743200"/>
          </a:xfrm>
        </p:spPr>
        <p:txBody>
          <a:bodyPr>
            <a:normAutofit/>
          </a:bodyPr>
          <a:lstStyle>
            <a:lvl1pPr>
              <a:defRPr sz="1662"/>
            </a:lvl1pPr>
            <a:lvl2pPr>
              <a:defRPr sz="1662"/>
            </a:lvl2pPr>
            <a:lvl3pPr>
              <a:defRPr sz="1477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826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262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439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740" y="908721"/>
            <a:ext cx="3636085" cy="1258493"/>
          </a:xfrm>
          <a:effectLst/>
        </p:spPr>
        <p:txBody>
          <a:bodyPr anchor="b">
            <a:noAutofit/>
          </a:bodyPr>
          <a:lstStyle>
            <a:lvl1pPr marL="211021" indent="-211021" algn="l">
              <a:defRPr sz="2585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0"/>
            <a:ext cx="4017085" cy="4894730"/>
          </a:xfrm>
        </p:spPr>
        <p:txBody>
          <a:bodyPr anchor="ctr"/>
          <a:lstStyle>
            <a:lvl1pPr>
              <a:defRPr sz="2031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292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077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/>
          <a:scene3d>
            <a:camera prst="orthographicFront"/>
            <a:lightRig rig="balanced" dir="t"/>
          </a:scene3d>
          <a:sp3d/>
        </p:spPr>
        <p:txBody>
          <a:bodyPr>
            <a:normAutofit/>
            <a:sp3d/>
          </a:bodyPr>
          <a:lstStyle>
            <a:lvl1pPr marL="0" indent="0" algn="ctr">
              <a:buNone/>
              <a:defRPr sz="1846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263776" indent="-263776">
              <a:buFont typeface="Wingdings" pitchFamily="2" charset="2"/>
              <a:buChar char="§"/>
              <a:defRPr sz="1477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246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30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333" y="260648"/>
            <a:ext cx="804274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927" y="1916832"/>
            <a:ext cx="8242146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15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15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1026" name="Picture 2" descr="D:\Work\Prodject\Презентация Ирина Брацун\Векторный смарт-объект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78" y="188640"/>
            <a:ext cx="164577" cy="71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569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marL="0" indent="0" algn="l" defTabSz="844083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None/>
        <a:defRPr sz="2954" b="1" i="0" kern="1200">
          <a:solidFill>
            <a:srgbClr val="949494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1021" indent="-168817" algn="l" defTabSz="844083" rtl="0" eaLnBrk="1" latinLnBrk="0" hangingPunct="1">
        <a:spcBef>
          <a:spcPct val="20000"/>
        </a:spcBef>
        <a:spcAft>
          <a:spcPts val="277"/>
        </a:spcAft>
        <a:buClr>
          <a:srgbClr val="367993"/>
        </a:buClr>
        <a:buSzPct val="130000"/>
        <a:buFont typeface="Wingdings" pitchFamily="2" charset="2"/>
        <a:buChar char="§"/>
        <a:defRPr sz="2031" kern="1200">
          <a:solidFill>
            <a:srgbClr val="000105"/>
          </a:solidFill>
          <a:latin typeface="+mn-lt"/>
          <a:ea typeface="+mn-ea"/>
          <a:cs typeface="+mn-cs"/>
        </a:defRPr>
      </a:lvl1pPr>
      <a:lvl2pPr marL="506450" indent="-168817" algn="l" defTabSz="844083" rtl="0" eaLnBrk="1" latinLnBrk="0" hangingPunct="1">
        <a:spcBef>
          <a:spcPct val="20000"/>
        </a:spcBef>
        <a:spcAft>
          <a:spcPts val="277"/>
        </a:spcAft>
        <a:buClr>
          <a:srgbClr val="367993"/>
        </a:buClr>
        <a:buSzPct val="130000"/>
        <a:buFont typeface="Wingdings" pitchFamily="2" charset="2"/>
        <a:buChar char="§"/>
        <a:defRPr sz="1846" kern="1200">
          <a:solidFill>
            <a:srgbClr val="000105"/>
          </a:solidFill>
          <a:latin typeface="+mn-lt"/>
          <a:ea typeface="+mn-ea"/>
          <a:cs typeface="+mn-cs"/>
        </a:defRPr>
      </a:lvl2pPr>
      <a:lvl3pPr marL="759674" indent="-168817" algn="l" defTabSz="844083" rtl="0" eaLnBrk="1" latinLnBrk="0" hangingPunct="1">
        <a:spcBef>
          <a:spcPct val="20000"/>
        </a:spcBef>
        <a:spcAft>
          <a:spcPts val="277"/>
        </a:spcAft>
        <a:buClr>
          <a:srgbClr val="367993"/>
        </a:buClr>
        <a:buSzPct val="130000"/>
        <a:buFont typeface="Wingdings" pitchFamily="2" charset="2"/>
        <a:buChar char="§"/>
        <a:defRPr sz="1662" kern="1200">
          <a:solidFill>
            <a:srgbClr val="000105"/>
          </a:solidFill>
          <a:latin typeface="+mn-lt"/>
          <a:ea typeface="+mn-ea"/>
          <a:cs typeface="+mn-cs"/>
        </a:defRPr>
      </a:lvl3pPr>
      <a:lvl4pPr marL="1012899" indent="-168817" algn="l" defTabSz="844083" rtl="0" eaLnBrk="1" latinLnBrk="0" hangingPunct="1">
        <a:spcBef>
          <a:spcPct val="20000"/>
        </a:spcBef>
        <a:spcAft>
          <a:spcPts val="277"/>
        </a:spcAft>
        <a:buClr>
          <a:srgbClr val="367993"/>
        </a:buClr>
        <a:buSzPct val="130000"/>
        <a:buFont typeface="Wingdings" pitchFamily="2" charset="2"/>
        <a:buChar char="§"/>
        <a:defRPr sz="1477" kern="1200">
          <a:solidFill>
            <a:srgbClr val="000105"/>
          </a:solidFill>
          <a:latin typeface="+mn-lt"/>
          <a:ea typeface="+mn-ea"/>
          <a:cs typeface="+mn-cs"/>
        </a:defRPr>
      </a:lvl4pPr>
      <a:lvl5pPr marL="1283006" indent="-168817" algn="l" defTabSz="844083" rtl="0" eaLnBrk="1" latinLnBrk="0" hangingPunct="1">
        <a:spcBef>
          <a:spcPct val="20000"/>
        </a:spcBef>
        <a:spcAft>
          <a:spcPts val="277"/>
        </a:spcAft>
        <a:buClr>
          <a:srgbClr val="367993"/>
        </a:buClr>
        <a:buSzPct val="130000"/>
        <a:buFont typeface="Wingdings" pitchFamily="2" charset="2"/>
        <a:buChar char="§"/>
        <a:defRPr sz="1292" kern="1200">
          <a:solidFill>
            <a:srgbClr val="000105"/>
          </a:solidFill>
          <a:latin typeface="+mn-lt"/>
          <a:ea typeface="+mn-ea"/>
          <a:cs typeface="+mn-cs"/>
        </a:defRPr>
      </a:lvl5pPr>
      <a:lvl6pPr marL="1536230" indent="-168817" algn="l" defTabSz="844083" rtl="0" eaLnBrk="1" latinLnBrk="0" hangingPunct="1">
        <a:spcBef>
          <a:spcPct val="20000"/>
        </a:spcBef>
        <a:spcAft>
          <a:spcPts val="2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29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814778" indent="-168817" algn="l" defTabSz="844083" rtl="0" eaLnBrk="1" latinLnBrk="0" hangingPunct="1">
        <a:spcBef>
          <a:spcPct val="20000"/>
        </a:spcBef>
        <a:spcAft>
          <a:spcPts val="2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29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10207" indent="-168817" algn="l" defTabSz="844083" rtl="0" eaLnBrk="1" latinLnBrk="0" hangingPunct="1">
        <a:spcBef>
          <a:spcPct val="20000"/>
        </a:spcBef>
        <a:spcAft>
          <a:spcPts val="2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29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388754" indent="-168817" algn="l" defTabSz="844083" rtl="0" eaLnBrk="1" latinLnBrk="0" hangingPunct="1">
        <a:spcBef>
          <a:spcPct val="20000"/>
        </a:spcBef>
        <a:spcAft>
          <a:spcPts val="2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29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333" y="260648"/>
            <a:ext cx="804274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927" y="1916832"/>
            <a:ext cx="8242146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15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8B47351-08FA-400C-BF36-73F860CC8A0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14.03.2017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15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7435AA-B791-4441-815B-664DD622A5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1026" name="Picture 2" descr="D:\Work\Prodject\Презентация Ирина Брацун\Векторный смарт-объект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78" y="188640"/>
            <a:ext cx="164577" cy="71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91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marL="0" indent="0" algn="l" defTabSz="844083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None/>
        <a:defRPr sz="2954" b="1" i="0" kern="1200">
          <a:solidFill>
            <a:srgbClr val="949494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1021" indent="-168817" algn="l" defTabSz="844083" rtl="0" eaLnBrk="1" latinLnBrk="0" hangingPunct="1">
        <a:spcBef>
          <a:spcPct val="20000"/>
        </a:spcBef>
        <a:spcAft>
          <a:spcPts val="277"/>
        </a:spcAft>
        <a:buClr>
          <a:srgbClr val="367993"/>
        </a:buClr>
        <a:buSzPct val="130000"/>
        <a:buFont typeface="Wingdings" pitchFamily="2" charset="2"/>
        <a:buChar char="§"/>
        <a:defRPr sz="2031" kern="1200">
          <a:solidFill>
            <a:srgbClr val="000105"/>
          </a:solidFill>
          <a:latin typeface="+mn-lt"/>
          <a:ea typeface="+mn-ea"/>
          <a:cs typeface="+mn-cs"/>
        </a:defRPr>
      </a:lvl1pPr>
      <a:lvl2pPr marL="506450" indent="-168817" algn="l" defTabSz="844083" rtl="0" eaLnBrk="1" latinLnBrk="0" hangingPunct="1">
        <a:spcBef>
          <a:spcPct val="20000"/>
        </a:spcBef>
        <a:spcAft>
          <a:spcPts val="277"/>
        </a:spcAft>
        <a:buClr>
          <a:srgbClr val="367993"/>
        </a:buClr>
        <a:buSzPct val="130000"/>
        <a:buFont typeface="Wingdings" pitchFamily="2" charset="2"/>
        <a:buChar char="§"/>
        <a:defRPr sz="1846" kern="1200">
          <a:solidFill>
            <a:srgbClr val="000105"/>
          </a:solidFill>
          <a:latin typeface="+mn-lt"/>
          <a:ea typeface="+mn-ea"/>
          <a:cs typeface="+mn-cs"/>
        </a:defRPr>
      </a:lvl2pPr>
      <a:lvl3pPr marL="759674" indent="-168817" algn="l" defTabSz="844083" rtl="0" eaLnBrk="1" latinLnBrk="0" hangingPunct="1">
        <a:spcBef>
          <a:spcPct val="20000"/>
        </a:spcBef>
        <a:spcAft>
          <a:spcPts val="277"/>
        </a:spcAft>
        <a:buClr>
          <a:srgbClr val="367993"/>
        </a:buClr>
        <a:buSzPct val="130000"/>
        <a:buFont typeface="Wingdings" pitchFamily="2" charset="2"/>
        <a:buChar char="§"/>
        <a:defRPr sz="1662" kern="1200">
          <a:solidFill>
            <a:srgbClr val="000105"/>
          </a:solidFill>
          <a:latin typeface="+mn-lt"/>
          <a:ea typeface="+mn-ea"/>
          <a:cs typeface="+mn-cs"/>
        </a:defRPr>
      </a:lvl3pPr>
      <a:lvl4pPr marL="1012899" indent="-168817" algn="l" defTabSz="844083" rtl="0" eaLnBrk="1" latinLnBrk="0" hangingPunct="1">
        <a:spcBef>
          <a:spcPct val="20000"/>
        </a:spcBef>
        <a:spcAft>
          <a:spcPts val="277"/>
        </a:spcAft>
        <a:buClr>
          <a:srgbClr val="367993"/>
        </a:buClr>
        <a:buSzPct val="130000"/>
        <a:buFont typeface="Wingdings" pitchFamily="2" charset="2"/>
        <a:buChar char="§"/>
        <a:defRPr sz="1477" kern="1200">
          <a:solidFill>
            <a:srgbClr val="000105"/>
          </a:solidFill>
          <a:latin typeface="+mn-lt"/>
          <a:ea typeface="+mn-ea"/>
          <a:cs typeface="+mn-cs"/>
        </a:defRPr>
      </a:lvl4pPr>
      <a:lvl5pPr marL="1283006" indent="-168817" algn="l" defTabSz="844083" rtl="0" eaLnBrk="1" latinLnBrk="0" hangingPunct="1">
        <a:spcBef>
          <a:spcPct val="20000"/>
        </a:spcBef>
        <a:spcAft>
          <a:spcPts val="277"/>
        </a:spcAft>
        <a:buClr>
          <a:srgbClr val="367993"/>
        </a:buClr>
        <a:buSzPct val="130000"/>
        <a:buFont typeface="Wingdings" pitchFamily="2" charset="2"/>
        <a:buChar char="§"/>
        <a:defRPr sz="1292" kern="1200">
          <a:solidFill>
            <a:srgbClr val="000105"/>
          </a:solidFill>
          <a:latin typeface="+mn-lt"/>
          <a:ea typeface="+mn-ea"/>
          <a:cs typeface="+mn-cs"/>
        </a:defRPr>
      </a:lvl5pPr>
      <a:lvl6pPr marL="1536230" indent="-168817" algn="l" defTabSz="844083" rtl="0" eaLnBrk="1" latinLnBrk="0" hangingPunct="1">
        <a:spcBef>
          <a:spcPct val="20000"/>
        </a:spcBef>
        <a:spcAft>
          <a:spcPts val="2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29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814778" indent="-168817" algn="l" defTabSz="844083" rtl="0" eaLnBrk="1" latinLnBrk="0" hangingPunct="1">
        <a:spcBef>
          <a:spcPct val="20000"/>
        </a:spcBef>
        <a:spcAft>
          <a:spcPts val="2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29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10207" indent="-168817" algn="l" defTabSz="844083" rtl="0" eaLnBrk="1" latinLnBrk="0" hangingPunct="1">
        <a:spcBef>
          <a:spcPct val="20000"/>
        </a:spcBef>
        <a:spcAft>
          <a:spcPts val="2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29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388754" indent="-168817" algn="l" defTabSz="844083" rtl="0" eaLnBrk="1" latinLnBrk="0" hangingPunct="1">
        <a:spcBef>
          <a:spcPct val="20000"/>
        </a:spcBef>
        <a:spcAft>
          <a:spcPts val="2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29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emf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chool33kos@mail.ru" TargetMode="External"/><Relationship Id="rId5" Type="http://schemas.openxmlformats.org/officeDocument/2006/relationships/hyperlink" Target="http://www.eduportal44.ru/Kostroma_EDU/Gimn33/default.aspx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png"/><Relationship Id="rId4" Type="http://schemas.openxmlformats.org/officeDocument/2006/relationships/hyperlink" Target="http://www.eduportal44.ru/Kostroma_EDU/Gimn33/default.aspx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7.jpg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9.jpe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22.png"/><Relationship Id="rId5" Type="http://schemas.openxmlformats.org/officeDocument/2006/relationships/diagramData" Target="../diagrams/data1.xml"/><Relationship Id="rId10" Type="http://schemas.openxmlformats.org/officeDocument/2006/relationships/image" Target="../media/image21.png"/><Relationship Id="rId4" Type="http://schemas.openxmlformats.org/officeDocument/2006/relationships/image" Target="../media/image20.jpeg"/><Relationship Id="rId9" Type="http://schemas.microsoft.com/office/2007/relationships/diagramDrawing" Target="../diagrams/drawing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477" y="1711766"/>
            <a:ext cx="8042740" cy="1548642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ВНУТРИШКОЛЬНАЯ СИСТЕМА ОЦЕКИ КАЧЕСТВА: МЕХАНИЗМЫ И РЕЗУЛЬТАТЫ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89" y="558398"/>
            <a:ext cx="635996" cy="4892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208" y="15403"/>
            <a:ext cx="1734214" cy="17281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5719" y="15403"/>
            <a:ext cx="6181489" cy="10156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2"/>
          </a:lnRef>
          <a:fillRef idx="1003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Из опыта работы Муниципального бюджетного общеобразовательного учреждения города Костромы </a:t>
            </a:r>
          </a:p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«Гимназия № 33»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2065" y="5262962"/>
            <a:ext cx="5528463" cy="1446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Директор гимназии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: Заслуженный учитель РФ 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Елена  Юрьевна  Боброва</a:t>
            </a:r>
          </a:p>
          <a:p>
            <a:pPr algn="r"/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Сайт гимназии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hlinkClick r:id="rId5"/>
              </a:rPr>
              <a:t>http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hlinkClick r:id="rId5"/>
              </a:rPr>
              <a:t>://</a:t>
            </a: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hlinkClick r:id="rId5"/>
              </a:rPr>
              <a:t>www.eduportal44.ru/Kostroma_EDU/Gimn33/default.aspx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 algn="r"/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E-mail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:</a:t>
            </a:r>
            <a:r>
              <a:rPr lang="en-US" dirty="0" smtClean="0"/>
              <a:t> </a:t>
            </a:r>
            <a:r>
              <a:rPr lang="en-US" dirty="0" smtClean="0">
                <a:hlinkClick r:id="rId6"/>
              </a:rPr>
              <a:t>school33kos@mail.ru</a:t>
            </a:r>
            <a:endParaRPr lang="en-US" dirty="0" smtClean="0"/>
          </a:p>
        </p:txBody>
      </p:sp>
      <p:pic>
        <p:nvPicPr>
          <p:cNvPr id="8" name="Рисунок 7" descr="C:\Users\User\Desktop\с флешки Цветкова\фото гимназии\DSC00830.JPG"/>
          <p:cNvPicPr/>
          <p:nvPr/>
        </p:nvPicPr>
        <p:blipFill>
          <a:blip r:embed="rId7" cstate="print"/>
          <a:srcRect b="18750"/>
          <a:stretch>
            <a:fillRect/>
          </a:stretch>
        </p:blipFill>
        <p:spPr bwMode="auto">
          <a:xfrm>
            <a:off x="204716" y="4956771"/>
            <a:ext cx="3111690" cy="1901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34"/>
          <a:stretch/>
        </p:blipFill>
        <p:spPr>
          <a:xfrm>
            <a:off x="6988774" y="3270197"/>
            <a:ext cx="2101754" cy="19270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/>
          <a:srcRect l="48958" t="10714" r="10692" b="9828"/>
          <a:stretch/>
        </p:blipFill>
        <p:spPr>
          <a:xfrm>
            <a:off x="5281684" y="3264277"/>
            <a:ext cx="1775587" cy="196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71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2216" y="63984"/>
            <a:ext cx="6581919" cy="1305875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РЕЗУЛЬТАТЫ РЕАЛИЗАЦИИ ИННОВАЦИОННОГО ПРОЕКТА: ВНУТРИШКОЛЬНАЯ СИСТЕМА ОЦЕНКИ КАЧЕСТВА</a:t>
            </a:r>
            <a:endParaRPr lang="ru-RU" sz="2400" b="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2319" y="4467427"/>
            <a:ext cx="2022561" cy="1769599"/>
          </a:xfrm>
        </p:spPr>
        <p:txBody>
          <a:bodyPr>
            <a:noAutofit/>
          </a:bodyPr>
          <a:lstStyle/>
          <a:p>
            <a:pPr marL="42204" indent="0">
              <a:buNone/>
            </a:pPr>
            <a:r>
              <a:rPr lang="ru-RU" sz="1800" dirty="0"/>
              <a:t>Разработано </a:t>
            </a:r>
            <a:endParaRPr lang="ru-RU" sz="1800" dirty="0" smtClean="0"/>
          </a:p>
          <a:p>
            <a:pPr marL="42204" indent="0">
              <a:buNone/>
            </a:pPr>
            <a:r>
              <a:rPr lang="ru-RU" sz="1800" dirty="0" smtClean="0"/>
              <a:t>7 </a:t>
            </a:r>
            <a:r>
              <a:rPr lang="ru-RU" sz="1800" dirty="0"/>
              <a:t>методических </a:t>
            </a:r>
            <a:r>
              <a:rPr lang="ru-RU" sz="1800" dirty="0" smtClean="0"/>
              <a:t>рекомендаций</a:t>
            </a:r>
          </a:p>
          <a:p>
            <a:pPr marL="42204" indent="0">
              <a:buNone/>
            </a:pPr>
            <a:r>
              <a:rPr lang="ru-RU" sz="1800" dirty="0"/>
              <a:t>7</a:t>
            </a:r>
            <a:r>
              <a:rPr lang="ru-RU" sz="1800" dirty="0" smtClean="0"/>
              <a:t> публикаций по теме проекта</a:t>
            </a:r>
            <a:endParaRPr lang="ru-RU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202319" y="4050373"/>
            <a:ext cx="181979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62" b="1" dirty="0">
                <a:solidFill>
                  <a:srgbClr val="C00000"/>
                </a:solidFill>
                <a:latin typeface="Myriad Pro" panose="020B0503030403020204" pitchFamily="34" charset="0"/>
              </a:rPr>
              <a:t>Результат проекта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496689" y="2077902"/>
            <a:ext cx="1528785" cy="1669462"/>
            <a:chOff x="949936" y="1910445"/>
            <a:chExt cx="1656184" cy="1808584"/>
          </a:xfrm>
        </p:grpSpPr>
        <p:sp>
          <p:nvSpPr>
            <p:cNvPr id="4" name="Овал 3"/>
            <p:cNvSpPr/>
            <p:nvPr/>
          </p:nvSpPr>
          <p:spPr>
            <a:xfrm>
              <a:off x="949936" y="1910445"/>
              <a:ext cx="1656184" cy="165618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62">
                <a:solidFill>
                  <a:prstClr val="white"/>
                </a:solidFill>
              </a:endParaRP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1102336" y="3108725"/>
              <a:ext cx="610304" cy="610304"/>
              <a:chOff x="1102336" y="3108725"/>
              <a:chExt cx="610304" cy="610304"/>
            </a:xfrm>
          </p:grpSpPr>
          <p:sp>
            <p:nvSpPr>
              <p:cNvPr id="10" name="Овал 9"/>
              <p:cNvSpPr/>
              <p:nvPr/>
            </p:nvSpPr>
            <p:spPr>
              <a:xfrm>
                <a:off x="1102336" y="3108725"/>
                <a:ext cx="610304" cy="610304"/>
              </a:xfrm>
              <a:prstGeom prst="ellipse">
                <a:avLst/>
              </a:prstGeom>
              <a:solidFill>
                <a:srgbClr val="2C72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62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172870" y="3229211"/>
                <a:ext cx="462142" cy="377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662" b="1" dirty="0">
                    <a:solidFill>
                      <a:prstClr val="white"/>
                    </a:solidFill>
                  </a:rPr>
                  <a:t>01</a:t>
                </a:r>
              </a:p>
            </p:txBody>
          </p:sp>
        </p:grpSp>
      </p:grpSp>
      <p:grpSp>
        <p:nvGrpSpPr>
          <p:cNvPr id="16" name="Группа 15"/>
          <p:cNvGrpSpPr/>
          <p:nvPr/>
        </p:nvGrpSpPr>
        <p:grpSpPr>
          <a:xfrm>
            <a:off x="2710870" y="2037308"/>
            <a:ext cx="1528785" cy="1669462"/>
            <a:chOff x="3224808" y="1910445"/>
            <a:chExt cx="1656184" cy="1808584"/>
          </a:xfrm>
        </p:grpSpPr>
        <p:sp>
          <p:nvSpPr>
            <p:cNvPr id="9" name="Овал 8"/>
            <p:cNvSpPr/>
            <p:nvPr/>
          </p:nvSpPr>
          <p:spPr>
            <a:xfrm>
              <a:off x="3224808" y="1910445"/>
              <a:ext cx="1656184" cy="1656184"/>
            </a:xfrm>
            <a:prstGeom prst="ellipse">
              <a:avLst/>
            </a:prstGeom>
            <a:solidFill>
              <a:srgbClr val="2C72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62">
                <a:solidFill>
                  <a:prstClr val="white"/>
                </a:solidFill>
              </a:endParaRPr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3224808" y="3108725"/>
              <a:ext cx="610304" cy="610304"/>
              <a:chOff x="1102336" y="3108725"/>
              <a:chExt cx="610304" cy="610304"/>
            </a:xfrm>
          </p:grpSpPr>
          <p:sp>
            <p:nvSpPr>
              <p:cNvPr id="14" name="Овал 13"/>
              <p:cNvSpPr/>
              <p:nvPr/>
            </p:nvSpPr>
            <p:spPr>
              <a:xfrm>
                <a:off x="1102336" y="3108725"/>
                <a:ext cx="610304" cy="61030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62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168458" y="3229211"/>
                <a:ext cx="470963" cy="377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662" b="1" dirty="0">
                    <a:solidFill>
                      <a:prstClr val="white"/>
                    </a:solidFill>
                  </a:rPr>
                  <a:t>02</a:t>
                </a:r>
              </a:p>
            </p:txBody>
          </p:sp>
        </p:grpSp>
      </p:grpSp>
      <p:grpSp>
        <p:nvGrpSpPr>
          <p:cNvPr id="18" name="Группа 17"/>
          <p:cNvGrpSpPr/>
          <p:nvPr/>
        </p:nvGrpSpPr>
        <p:grpSpPr>
          <a:xfrm>
            <a:off x="4808270" y="2077902"/>
            <a:ext cx="1528785" cy="1669462"/>
            <a:chOff x="949936" y="1910445"/>
            <a:chExt cx="1656184" cy="1808584"/>
          </a:xfrm>
        </p:grpSpPr>
        <p:sp>
          <p:nvSpPr>
            <p:cNvPr id="19" name="Овал 18"/>
            <p:cNvSpPr/>
            <p:nvPr/>
          </p:nvSpPr>
          <p:spPr>
            <a:xfrm>
              <a:off x="949936" y="1910445"/>
              <a:ext cx="1656184" cy="165618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62">
                <a:solidFill>
                  <a:prstClr val="white"/>
                </a:solidFill>
              </a:endParaRPr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1102336" y="3108725"/>
              <a:ext cx="610304" cy="610304"/>
              <a:chOff x="1102336" y="3108725"/>
              <a:chExt cx="610304" cy="610304"/>
            </a:xfrm>
          </p:grpSpPr>
          <p:sp>
            <p:nvSpPr>
              <p:cNvPr id="21" name="Овал 20"/>
              <p:cNvSpPr/>
              <p:nvPr/>
            </p:nvSpPr>
            <p:spPr>
              <a:xfrm>
                <a:off x="1102336" y="3108725"/>
                <a:ext cx="610304" cy="610304"/>
              </a:xfrm>
              <a:prstGeom prst="ellipse">
                <a:avLst/>
              </a:prstGeom>
              <a:solidFill>
                <a:srgbClr val="2C72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62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168458" y="3229211"/>
                <a:ext cx="470963" cy="377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662" b="1" dirty="0">
                    <a:solidFill>
                      <a:prstClr val="white"/>
                    </a:solidFill>
                  </a:rPr>
                  <a:t>03</a:t>
                </a:r>
              </a:p>
            </p:txBody>
          </p:sp>
        </p:grpSp>
      </p:grpSp>
      <p:grpSp>
        <p:nvGrpSpPr>
          <p:cNvPr id="23" name="Группа 22"/>
          <p:cNvGrpSpPr/>
          <p:nvPr/>
        </p:nvGrpSpPr>
        <p:grpSpPr>
          <a:xfrm>
            <a:off x="6898412" y="1966684"/>
            <a:ext cx="1528785" cy="1669462"/>
            <a:chOff x="3224808" y="1910445"/>
            <a:chExt cx="1656184" cy="1808584"/>
          </a:xfrm>
        </p:grpSpPr>
        <p:sp>
          <p:nvSpPr>
            <p:cNvPr id="24" name="Овал 23"/>
            <p:cNvSpPr/>
            <p:nvPr/>
          </p:nvSpPr>
          <p:spPr>
            <a:xfrm>
              <a:off x="3224808" y="1910445"/>
              <a:ext cx="1656184" cy="1656184"/>
            </a:xfrm>
            <a:prstGeom prst="ellipse">
              <a:avLst/>
            </a:prstGeom>
            <a:solidFill>
              <a:srgbClr val="2C72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62">
                <a:solidFill>
                  <a:prstClr val="white"/>
                </a:solidFill>
              </a:endParaRPr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3224808" y="3108725"/>
              <a:ext cx="610304" cy="610304"/>
              <a:chOff x="1102336" y="3108725"/>
              <a:chExt cx="610304" cy="610304"/>
            </a:xfrm>
          </p:grpSpPr>
          <p:sp>
            <p:nvSpPr>
              <p:cNvPr id="26" name="Овал 25"/>
              <p:cNvSpPr/>
              <p:nvPr/>
            </p:nvSpPr>
            <p:spPr>
              <a:xfrm>
                <a:off x="1102336" y="3108725"/>
                <a:ext cx="610304" cy="61030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6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168458" y="3229211"/>
                <a:ext cx="470963" cy="377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662" b="1" dirty="0">
                    <a:solidFill>
                      <a:prstClr val="white"/>
                    </a:solidFill>
                  </a:rPr>
                  <a:t>04</a:t>
                </a:r>
              </a:p>
            </p:txBody>
          </p:sp>
        </p:grpSp>
      </p:grpSp>
      <p:sp>
        <p:nvSpPr>
          <p:cNvPr id="28" name="Объект 2"/>
          <p:cNvSpPr txBox="1">
            <a:spLocks/>
          </p:cNvSpPr>
          <p:nvPr/>
        </p:nvSpPr>
        <p:spPr>
          <a:xfrm>
            <a:off x="2501368" y="4468167"/>
            <a:ext cx="2022561" cy="1262910"/>
          </a:xfrm>
          <a:prstGeom prst="rect">
            <a:avLst/>
          </a:prstGeom>
        </p:spPr>
        <p:txBody>
          <a:bodyPr vert="horz" lIns="84406" tIns="42203" rIns="84406" bIns="42203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22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20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18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16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14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204" indent="0">
              <a:buNone/>
            </a:pPr>
            <a:r>
              <a:rPr lang="ru-RU" sz="1800" dirty="0"/>
              <a:t>Проведено </a:t>
            </a:r>
            <a:endParaRPr lang="ru-RU" sz="1800" dirty="0" smtClean="0"/>
          </a:p>
          <a:p>
            <a:pPr marL="42204" indent="0">
              <a:buNone/>
            </a:pPr>
            <a:r>
              <a:rPr lang="ru-RU" sz="1800" dirty="0" smtClean="0"/>
              <a:t>3 вебинара для разных целевых групп, участники педагоги 7 субъектов РФ</a:t>
            </a:r>
            <a:endParaRPr lang="ru-RU" sz="1800" dirty="0"/>
          </a:p>
        </p:txBody>
      </p:sp>
      <p:sp>
        <p:nvSpPr>
          <p:cNvPr id="29" name="TextBox 28"/>
          <p:cNvSpPr txBox="1"/>
          <p:nvPr/>
        </p:nvSpPr>
        <p:spPr>
          <a:xfrm>
            <a:off x="2557170" y="4084393"/>
            <a:ext cx="181979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62" b="1" dirty="0">
                <a:solidFill>
                  <a:srgbClr val="C00000"/>
                </a:solidFill>
                <a:latin typeface="Myriad Pro" panose="020B0503030403020204" pitchFamily="34" charset="0"/>
              </a:rPr>
              <a:t>Результат проекта</a:t>
            </a: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623142" y="4467428"/>
            <a:ext cx="2022561" cy="1262910"/>
          </a:xfrm>
          <a:prstGeom prst="rect">
            <a:avLst/>
          </a:prstGeom>
        </p:spPr>
        <p:txBody>
          <a:bodyPr vert="horz" lIns="84406" tIns="42203" rIns="84406" bIns="42203" rtlCol="0">
            <a:normAutofit fontScale="92500"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22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20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18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16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14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204" indent="0">
              <a:buNone/>
            </a:pPr>
            <a:r>
              <a:rPr lang="ru-RU" sz="1800" dirty="0" smtClean="0"/>
              <a:t>Разработана и реализуется программа стажировки педагогов</a:t>
            </a:r>
            <a:endParaRPr lang="ru-RU" sz="1800" dirty="0"/>
          </a:p>
        </p:txBody>
      </p:sp>
      <p:sp>
        <p:nvSpPr>
          <p:cNvPr id="31" name="TextBox 30"/>
          <p:cNvSpPr txBox="1"/>
          <p:nvPr/>
        </p:nvSpPr>
        <p:spPr>
          <a:xfrm>
            <a:off x="4634655" y="4092294"/>
            <a:ext cx="181979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62" b="1" dirty="0">
                <a:solidFill>
                  <a:srgbClr val="C00000"/>
                </a:solidFill>
                <a:latin typeface="Myriad Pro" panose="020B0503030403020204" pitchFamily="34" charset="0"/>
              </a:rPr>
              <a:t>Результат проекта</a:t>
            </a:r>
          </a:p>
        </p:txBody>
      </p:sp>
      <p:sp>
        <p:nvSpPr>
          <p:cNvPr id="32" name="Объект 2"/>
          <p:cNvSpPr txBox="1">
            <a:spLocks/>
          </p:cNvSpPr>
          <p:nvPr/>
        </p:nvSpPr>
        <p:spPr>
          <a:xfrm>
            <a:off x="6631923" y="4467428"/>
            <a:ext cx="2022561" cy="1262910"/>
          </a:xfrm>
          <a:prstGeom prst="rect">
            <a:avLst/>
          </a:prstGeom>
        </p:spPr>
        <p:txBody>
          <a:bodyPr vert="horz" lIns="84406" tIns="42203" rIns="84406" bIns="42203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22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20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18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16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rgbClr val="367993"/>
              </a:buClr>
              <a:buSzPct val="130000"/>
              <a:buFont typeface="Wingdings" pitchFamily="2" charset="2"/>
              <a:buChar char="§"/>
              <a:defRPr sz="1400" kern="1200">
                <a:solidFill>
                  <a:srgbClr val="000105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204" indent="0">
              <a:buNone/>
            </a:pPr>
            <a:r>
              <a:rPr lang="ru-RU" sz="1800" dirty="0"/>
              <a:t>Гимназия приняла участие в </a:t>
            </a:r>
            <a:r>
              <a:rPr lang="ru-RU" sz="1800" dirty="0" smtClean="0"/>
              <a:t>3-х </a:t>
            </a:r>
            <a:r>
              <a:rPr lang="ru-RU" sz="1800" dirty="0"/>
              <a:t>научно-практических конференциях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670049" y="4092294"/>
            <a:ext cx="181979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62" b="1" dirty="0">
                <a:solidFill>
                  <a:srgbClr val="C00000"/>
                </a:solidFill>
                <a:latin typeface="Myriad Pro" panose="020B0503030403020204" pitchFamily="34" charset="0"/>
              </a:rPr>
              <a:t>Результат проекта</a:t>
            </a:r>
          </a:p>
        </p:txBody>
      </p:sp>
      <p:cxnSp>
        <p:nvCxnSpPr>
          <p:cNvPr id="2048" name="Прямая соединительная линия 2047"/>
          <p:cNvCxnSpPr/>
          <p:nvPr/>
        </p:nvCxnSpPr>
        <p:spPr>
          <a:xfrm>
            <a:off x="2179119" y="2801540"/>
            <a:ext cx="397586" cy="0"/>
          </a:xfrm>
          <a:prstGeom prst="line">
            <a:avLst/>
          </a:prstGeom>
          <a:ln w="25400">
            <a:solidFill>
              <a:srgbClr val="9494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334004" y="2783658"/>
            <a:ext cx="397586" cy="0"/>
          </a:xfrm>
          <a:prstGeom prst="line">
            <a:avLst/>
          </a:prstGeom>
          <a:ln w="25400">
            <a:solidFill>
              <a:srgbClr val="9494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433130" y="2790692"/>
            <a:ext cx="397586" cy="0"/>
          </a:xfrm>
          <a:prstGeom prst="line">
            <a:avLst/>
          </a:prstGeom>
          <a:ln w="25400">
            <a:solidFill>
              <a:srgbClr val="9494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D:\Work\Prodject\Презентация Ирина Брацун\01\Иконки\noun_586844_cc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32" y="2498260"/>
            <a:ext cx="684966" cy="8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Work\Prodject\Презентация Ирина Брацун\01\Иконки\05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211" y="2291730"/>
            <a:ext cx="880903" cy="110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Work\Prodject\Презентация Ирина Брацун\01\Иконки\04-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242" y="2261123"/>
            <a:ext cx="817433" cy="102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Work\Prodject\Презентация Ирина Брацун\01\Иконки\06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226" y="2377808"/>
            <a:ext cx="648948" cy="64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76" y="313783"/>
            <a:ext cx="635996" cy="4892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8245" y="6365769"/>
            <a:ext cx="483271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Создан видеоролик по теме проекта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94328" y="1106309"/>
            <a:ext cx="5026635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Более </a:t>
            </a:r>
            <a:r>
              <a:rPr lang="ru-RU" dirty="0"/>
              <a:t>60 </a:t>
            </a:r>
            <a:r>
              <a:rPr lang="ru-RU" dirty="0" smtClean="0"/>
              <a:t>% педагогов освоили </a:t>
            </a:r>
            <a:r>
              <a:rPr lang="ru-RU" dirty="0"/>
              <a:t>методику преподавания по </a:t>
            </a:r>
            <a:r>
              <a:rPr lang="ru-RU" dirty="0" err="1"/>
              <a:t>межпредметным</a:t>
            </a:r>
            <a:r>
              <a:rPr lang="ru-RU" dirty="0"/>
              <a:t> технологиям </a:t>
            </a:r>
          </a:p>
        </p:txBody>
      </p:sp>
    </p:spTree>
    <p:extLst>
      <p:ext uri="{BB962C8B-B14F-4D97-AF65-F5344CB8AC3E}">
        <p14:creationId xmlns:p14="http://schemas.microsoft.com/office/powerpoint/2010/main" val="224469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798" y="-95534"/>
            <a:ext cx="804274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Расходование федерального гранта 1 млн рублей и средств </a:t>
            </a:r>
            <a:r>
              <a:rPr lang="ru-RU" dirty="0" err="1" smtClean="0">
                <a:solidFill>
                  <a:schemeClr val="bg1"/>
                </a:solidFill>
              </a:rPr>
              <a:t>софинансирования</a:t>
            </a:r>
            <a:r>
              <a:rPr lang="ru-RU" dirty="0" smtClean="0">
                <a:solidFill>
                  <a:schemeClr val="bg1"/>
                </a:solidFill>
              </a:rPr>
              <a:t> – 252 тысячи рублей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74" y="1442966"/>
            <a:ext cx="3189088" cy="237158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955" y="1442966"/>
            <a:ext cx="3211881" cy="2426173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6" t="5986" r="41315" b="39495"/>
          <a:stretch/>
        </p:blipFill>
        <p:spPr bwMode="auto">
          <a:xfrm>
            <a:off x="102281" y="3681768"/>
            <a:ext cx="2916133" cy="22244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4" b="1494"/>
          <a:stretch/>
        </p:blipFill>
        <p:spPr>
          <a:xfrm>
            <a:off x="3018414" y="3760777"/>
            <a:ext cx="2988390" cy="2199166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07" r="33778"/>
          <a:stretch/>
        </p:blipFill>
        <p:spPr bwMode="auto">
          <a:xfrm>
            <a:off x="6443836" y="1255595"/>
            <a:ext cx="2516899" cy="24261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804" y="3671780"/>
            <a:ext cx="3023750" cy="23693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8048" y="6209731"/>
            <a:ext cx="7397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Оборудование используется в учебном процессе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87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037" y="151466"/>
            <a:ext cx="8042740" cy="1143000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Приглашаем к сотрудничеству!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0409"/>
          <a:stretch/>
        </p:blipFill>
        <p:spPr>
          <a:xfrm>
            <a:off x="623037" y="3537683"/>
            <a:ext cx="4854195" cy="21721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1505" t="6483" r="15491" b="11614"/>
          <a:stretch/>
        </p:blipFill>
        <p:spPr>
          <a:xfrm>
            <a:off x="5629838" y="1513213"/>
            <a:ext cx="3209639" cy="20244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73456" y="5923129"/>
            <a:ext cx="33709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Страница на сайте гимназии</a:t>
            </a:r>
          </a:p>
          <a:p>
            <a:r>
              <a:rPr lang="en-US" sz="1600" dirty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www.eduportal44.ru/Kostroma_EDU/Gimn33/default.aspx</a:t>
            </a:r>
            <a:endParaRPr lang="ru-RU" sz="1600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629838" y="3962246"/>
            <a:ext cx="3359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Страница в социальный сетях </a:t>
            </a:r>
            <a:r>
              <a:rPr lang="en-US" sz="1600" dirty="0"/>
              <a:t>https://</a:t>
            </a:r>
            <a:r>
              <a:rPr lang="en-US" sz="1600" dirty="0" smtClean="0"/>
              <a:t>vk.com/public139118658</a:t>
            </a:r>
            <a:endParaRPr lang="ru-RU" sz="1600" dirty="0" smtClean="0"/>
          </a:p>
          <a:p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t="17117" b="6390"/>
          <a:stretch/>
        </p:blipFill>
        <p:spPr>
          <a:xfrm>
            <a:off x="283425" y="889166"/>
            <a:ext cx="5193807" cy="223365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6489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037" y="0"/>
            <a:ext cx="8042740" cy="1143000"/>
          </a:xfrm>
        </p:spPr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Участие гимназии в конкурсном движении в рамках ПНП «Образование» и ФЦПРО</a:t>
            </a:r>
            <a:endParaRPr lang="ru-RU" sz="2800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623037" y="1166884"/>
          <a:ext cx="8042740" cy="5482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2977"/>
                <a:gridCol w="5769763"/>
              </a:tblGrid>
              <a:tr h="72007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2007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в ПНП «Образование»,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 грант 1 млн рублей </a:t>
                      </a:r>
                    </a:p>
                  </a:txBody>
                  <a:tcPr/>
                </a:tc>
              </a:tr>
              <a:tr h="72007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2007 год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ПНП «Образование», 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грант, 100 тысяч рублей 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298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2009 год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в ПНП «Образование», 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 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грант 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тысяч 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298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 </a:t>
                      </a: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в ПНП «Образование», 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 грант 100 тысяч рублей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298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год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ПНП «Образование», 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грант, 50 тысяч рублей 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298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ПНП «Образование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 грант 500 тысяч рублей 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0864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ПНП «Образование»,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тысяч рублей 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298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конкурсного отбора в рамках ФЦПРО </a:t>
                      </a:r>
                      <a:endParaRPr kumimoji="0" lang="ru-RU" sz="18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 рублей, федеральный грант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2756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038" y="0"/>
            <a:ext cx="8042740" cy="1143000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Победа в  конкурсном отборе на предоставление гранта в форме субсидии из федерального бюджета 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в рамках </a:t>
            </a:r>
            <a:r>
              <a:rPr lang="ru-RU" sz="2000" dirty="0" smtClean="0">
                <a:solidFill>
                  <a:schemeClr val="bg1"/>
                </a:solidFill>
              </a:rPr>
              <a:t>реализации ФЦПРО на </a:t>
            </a:r>
            <a:r>
              <a:rPr lang="ru-RU" sz="2000" dirty="0">
                <a:solidFill>
                  <a:schemeClr val="bg1"/>
                </a:solidFill>
              </a:rPr>
              <a:t>2016 - 2020 годы</a:t>
            </a:r>
          </a:p>
        </p:txBody>
      </p:sp>
      <p:pic>
        <p:nvPicPr>
          <p:cNvPr id="1026" name="Picture 2" descr="https://pp.vk.me/c638623/v638623226/1f557/bGJjKUUoKR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1" b="10329"/>
          <a:stretch/>
        </p:blipFill>
        <p:spPr bwMode="auto">
          <a:xfrm>
            <a:off x="3150939" y="3209924"/>
            <a:ext cx="5856583" cy="357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4" t="38369" r="35461" b="18073"/>
          <a:stretch/>
        </p:blipFill>
        <p:spPr bwMode="auto">
          <a:xfrm>
            <a:off x="4030062" y="968991"/>
            <a:ext cx="4526534" cy="22409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9842" t="5958" r="5881" b="7969"/>
          <a:stretch/>
        </p:blipFill>
        <p:spPr>
          <a:xfrm>
            <a:off x="134258" y="1143000"/>
            <a:ext cx="3351278" cy="19243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0549" t="4512" r="13137" b="8531"/>
          <a:stretch/>
        </p:blipFill>
        <p:spPr>
          <a:xfrm>
            <a:off x="134258" y="3017504"/>
            <a:ext cx="3118347" cy="19976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9303" t="20101" r="7642" b="10477"/>
          <a:stretch/>
        </p:blipFill>
        <p:spPr>
          <a:xfrm>
            <a:off x="-34518" y="5086490"/>
            <a:ext cx="3185457" cy="162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15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9748" y="-11581"/>
            <a:ext cx="7606711" cy="1197869"/>
          </a:xfrm>
        </p:spPr>
        <p:txBody>
          <a:bodyPr/>
          <a:lstStyle/>
          <a:p>
            <a:pPr marL="168524" indent="0"/>
            <a:r>
              <a:rPr lang="ru-RU" sz="3323" dirty="0">
                <a:solidFill>
                  <a:schemeClr val="bg1"/>
                </a:solidFill>
                <a:latin typeface="Myriad Pro" panose="020B0503030403020204" pitchFamily="34" charset="0"/>
              </a:rPr>
              <a:t>Модель </a:t>
            </a:r>
            <a:r>
              <a:rPr lang="ru-RU" sz="3323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ru-RU" sz="3323" dirty="0" err="1" smtClean="0">
                <a:solidFill>
                  <a:schemeClr val="bg1"/>
                </a:solidFill>
                <a:latin typeface="Myriad Pro" panose="020B0503030403020204" pitchFamily="34" charset="0"/>
              </a:rPr>
              <a:t>внутришкольной</a:t>
            </a:r>
            <a:r>
              <a:rPr lang="ru-RU" sz="3323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ru-RU" sz="3323" dirty="0">
                <a:solidFill>
                  <a:schemeClr val="bg1"/>
                </a:solidFill>
                <a:latin typeface="Myriad Pro" panose="020B0503030403020204" pitchFamily="34" charset="0"/>
              </a:rPr>
              <a:t>оценки качества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786" y="0"/>
            <a:ext cx="1734214" cy="1728192"/>
          </a:xfrm>
          <a:prstGeom prst="rect">
            <a:avLst/>
          </a:prstGeom>
        </p:spPr>
      </p:pic>
      <p:sp>
        <p:nvSpPr>
          <p:cNvPr id="9" name="Вертикальный свиток 8"/>
          <p:cNvSpPr/>
          <p:nvPr/>
        </p:nvSpPr>
        <p:spPr>
          <a:xfrm>
            <a:off x="-136478" y="1451184"/>
            <a:ext cx="3207224" cy="2948698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i="1" dirty="0">
                <a:solidFill>
                  <a:schemeClr val="bg2">
                    <a:lumMod val="50000"/>
                  </a:schemeClr>
                </a:solidFill>
              </a:rPr>
              <a:t>качество основных условий: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dirty="0" smtClean="0"/>
              <a:t>управление</a:t>
            </a:r>
            <a:r>
              <a:rPr lang="ru-RU" dirty="0"/>
              <a:t>, кадровое обеспечение, </a:t>
            </a:r>
            <a:endParaRPr lang="ru-RU" dirty="0" smtClean="0"/>
          </a:p>
          <a:p>
            <a:pPr algn="just"/>
            <a:r>
              <a:rPr lang="ru-RU" dirty="0" smtClean="0"/>
              <a:t>учебно</a:t>
            </a:r>
            <a:r>
              <a:rPr lang="ru-RU" dirty="0"/>
              <a:t>‐ и </a:t>
            </a:r>
            <a:r>
              <a:rPr lang="ru-RU" dirty="0" smtClean="0"/>
              <a:t>научно‐методическое, финансово‐экономическое обеспечение</a:t>
            </a:r>
            <a:endParaRPr lang="ru-RU" dirty="0"/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2934268" y="1832640"/>
            <a:ext cx="3095768" cy="2788875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i="1" dirty="0">
                <a:solidFill>
                  <a:schemeClr val="bg2">
                    <a:lumMod val="50000"/>
                  </a:schemeClr>
                </a:solidFill>
              </a:rPr>
              <a:t>качество реализации образовательного процесса: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/>
              <a:t>соответствие содержания образования ФГОС</a:t>
            </a:r>
          </a:p>
        </p:txBody>
      </p:sp>
      <p:sp>
        <p:nvSpPr>
          <p:cNvPr id="12" name="Вертикальный свиток 11"/>
          <p:cNvSpPr/>
          <p:nvPr/>
        </p:nvSpPr>
        <p:spPr>
          <a:xfrm>
            <a:off x="5850339" y="2306472"/>
            <a:ext cx="3250443" cy="3042426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i="1" dirty="0">
                <a:solidFill>
                  <a:schemeClr val="bg2">
                    <a:lumMod val="50000"/>
                  </a:schemeClr>
                </a:solidFill>
              </a:rPr>
              <a:t>качество </a:t>
            </a:r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</a:rPr>
              <a:t>результатов: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уровень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обученности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уровень социализации личности, степень удовлетворенности участников образовательного процесса результатами обучения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743200" y="3643952"/>
            <a:ext cx="491319" cy="3138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5729785" y="4095458"/>
            <a:ext cx="491319" cy="3138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25187" y="4664778"/>
            <a:ext cx="2483894" cy="18629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/>
          <a:srcRect l="17169" t="5178" r="20105" b="14972"/>
          <a:stretch/>
        </p:blipFill>
        <p:spPr>
          <a:xfrm>
            <a:off x="3090080" y="4782050"/>
            <a:ext cx="2784143" cy="199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3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1193" y="138322"/>
            <a:ext cx="5818458" cy="664689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Качество образования?</a:t>
            </a:r>
            <a:endParaRPr lang="ru-RU" sz="3200" b="0" dirty="0">
              <a:solidFill>
                <a:schemeClr val="bg1"/>
              </a:solidFill>
            </a:endParaRPr>
          </a:p>
        </p:txBody>
      </p:sp>
      <p:grpSp>
        <p:nvGrpSpPr>
          <p:cNvPr id="19" name="Группа 18" hidden="1"/>
          <p:cNvGrpSpPr/>
          <p:nvPr/>
        </p:nvGrpSpPr>
        <p:grpSpPr>
          <a:xfrm>
            <a:off x="762275" y="2623940"/>
            <a:ext cx="1437838" cy="1437838"/>
            <a:chOff x="825798" y="2556852"/>
            <a:chExt cx="1557658" cy="1557658"/>
          </a:xfrm>
        </p:grpSpPr>
        <p:sp>
          <p:nvSpPr>
            <p:cNvPr id="5" name="Прямоугольник 4"/>
            <p:cNvSpPr/>
            <p:nvPr/>
          </p:nvSpPr>
          <p:spPr>
            <a:xfrm rot="18900000">
              <a:off x="825798" y="2556852"/>
              <a:ext cx="1557658" cy="1557658"/>
            </a:xfrm>
            <a:prstGeom prst="rect">
              <a:avLst/>
            </a:prstGeom>
            <a:solidFill>
              <a:srgbClr val="F44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62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 rot="18900000">
              <a:off x="927080" y="2657354"/>
              <a:ext cx="1355093" cy="1355093"/>
            </a:xfrm>
            <a:prstGeom prst="rect">
              <a:avLst/>
            </a:prstGeom>
            <a:solidFill>
              <a:srgbClr val="0ECF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62">
                <a:solidFill>
                  <a:prstClr val="white"/>
                </a:solidFill>
              </a:endParaRPr>
            </a:p>
          </p:txBody>
        </p:sp>
        <p:pic>
          <p:nvPicPr>
            <p:cNvPr id="2050" name="Picture 2" descr="D:\Work\Prodject\Презентация Ирина Брацун\01\Иконки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2127" y="3011746"/>
              <a:ext cx="645000" cy="50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07" y="226053"/>
            <a:ext cx="635996" cy="489228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78707" y="1417596"/>
            <a:ext cx="3248167" cy="996287"/>
          </a:xfrm>
          <a:prstGeom prst="roundRect">
            <a:avLst/>
          </a:prstGeom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Комплекс характеристик образовательного процесса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50939" y="924453"/>
            <a:ext cx="2960836" cy="2368430"/>
          </a:xfrm>
          <a:prstGeom prst="roundRect">
            <a:avLst/>
          </a:prstGeom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тепень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соответствия достигаемых образовательных результатов нормативным требованиям, социальным и личностным ожиданиям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3810601" y="1696866"/>
            <a:ext cx="928048" cy="41041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ольцо 11"/>
          <p:cNvSpPr/>
          <p:nvPr/>
        </p:nvSpPr>
        <p:spPr>
          <a:xfrm>
            <a:off x="201196" y="2786072"/>
            <a:ext cx="5019071" cy="3234519"/>
          </a:xfrm>
          <a:prstGeom prst="donut">
            <a:avLst/>
          </a:prstGeom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объективная оценка качества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92776" y="3101249"/>
            <a:ext cx="2435912" cy="44238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Внутренняя оценка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92776" y="5268122"/>
            <a:ext cx="2435912" cy="5310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Внешняя оценка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34"/>
          <a:stretch/>
        </p:blipFill>
        <p:spPr>
          <a:xfrm>
            <a:off x="5897698" y="4403331"/>
            <a:ext cx="2537346" cy="232643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775" y="-82906"/>
            <a:ext cx="1332225" cy="132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012" y="11438"/>
            <a:ext cx="8042740" cy="1143000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Механизм реализации модели внутренней оценки </a:t>
            </a:r>
            <a:r>
              <a:rPr lang="ru-RU" sz="2800" dirty="0" smtClean="0">
                <a:solidFill>
                  <a:schemeClr val="bg1"/>
                </a:solidFill>
              </a:rPr>
              <a:t>качества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755" y="1079818"/>
            <a:ext cx="7028597" cy="645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2"/>
                </a:solidFill>
              </a:rPr>
              <a:t>Создание проектной группы по разработке и реализации модели</a:t>
            </a: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63711" y="1602913"/>
            <a:ext cx="2429301" cy="5322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Администрация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12968" y="1602913"/>
            <a:ext cx="2269654" cy="5322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Педагоги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2534" y="1588419"/>
            <a:ext cx="2169994" cy="5322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423184" y="2114017"/>
            <a:ext cx="462398" cy="204717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40084" y="2420249"/>
            <a:ext cx="7028597" cy="645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Формирование нормативной базы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65827" y="3066900"/>
            <a:ext cx="2494883" cy="7983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Положение </a:t>
            </a:r>
            <a:r>
              <a:rPr lang="ru-RU" sz="1600" dirty="0" smtClean="0"/>
              <a:t>о Внутришкольной оценке качества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86452" y="3008387"/>
            <a:ext cx="2735860" cy="117845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Положение о введении технологий внешних экспертиз мониторинговых процедур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6183" y="3065837"/>
            <a:ext cx="2429301" cy="7983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Положение </a:t>
            </a:r>
            <a:r>
              <a:rPr lang="ru-RU" sz="1600" dirty="0" smtClean="0"/>
              <a:t>о разработке и оценки ИОМ ученика</a:t>
            </a:r>
            <a:endParaRPr lang="ru-RU" sz="1600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4423184" y="4174894"/>
            <a:ext cx="462398" cy="204717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47413" y="5350760"/>
            <a:ext cx="6355455" cy="645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Повышение квалификации педагогов по теме проекта </a:t>
            </a:r>
          </a:p>
          <a:p>
            <a:pPr algn="ctr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– 44 педагога, 63 %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437327" y="5090319"/>
            <a:ext cx="462398" cy="204717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44245" y="4442160"/>
            <a:ext cx="5820274" cy="645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Создание методического портфеля –</a:t>
            </a:r>
          </a:p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7 методических разработок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4393943" y="6037587"/>
            <a:ext cx="462398" cy="204717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556221" y="6219662"/>
            <a:ext cx="6137841" cy="645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Проведение мониторинговых процедур, анализ результатов, принятие решений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07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1260" y="0"/>
            <a:ext cx="8042740" cy="664689"/>
          </a:xfrm>
        </p:spPr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Из программы мониторинга Гимназии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(качество содержания, </a:t>
            </a:r>
            <a:r>
              <a:rPr lang="ru-RU" sz="2800" b="1" dirty="0" smtClean="0">
                <a:solidFill>
                  <a:schemeClr val="bg1"/>
                </a:solidFill>
              </a:rPr>
              <a:t>профильность</a:t>
            </a:r>
            <a:r>
              <a:rPr lang="ru-RU" sz="2800" dirty="0" smtClean="0">
                <a:solidFill>
                  <a:schemeClr val="bg1"/>
                </a:solidFill>
              </a:rPr>
              <a:t>)</a:t>
            </a:r>
            <a:endParaRPr lang="ru-RU" sz="2800" b="0" dirty="0">
              <a:solidFill>
                <a:schemeClr val="bg1"/>
              </a:solidFill>
            </a:endParaRPr>
          </a:p>
        </p:txBody>
      </p:sp>
      <p:grpSp>
        <p:nvGrpSpPr>
          <p:cNvPr id="19" name="Группа 18" hidden="1"/>
          <p:cNvGrpSpPr/>
          <p:nvPr/>
        </p:nvGrpSpPr>
        <p:grpSpPr>
          <a:xfrm>
            <a:off x="762275" y="2623940"/>
            <a:ext cx="1437838" cy="1437838"/>
            <a:chOff x="825798" y="2556852"/>
            <a:chExt cx="1557658" cy="1557658"/>
          </a:xfrm>
        </p:grpSpPr>
        <p:sp>
          <p:nvSpPr>
            <p:cNvPr id="5" name="Прямоугольник 4"/>
            <p:cNvSpPr/>
            <p:nvPr/>
          </p:nvSpPr>
          <p:spPr>
            <a:xfrm rot="18900000">
              <a:off x="825798" y="2556852"/>
              <a:ext cx="1557658" cy="1557658"/>
            </a:xfrm>
            <a:prstGeom prst="rect">
              <a:avLst/>
            </a:prstGeom>
            <a:solidFill>
              <a:srgbClr val="F44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62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 rot="18900000">
              <a:off x="927080" y="2657354"/>
              <a:ext cx="1355093" cy="1355093"/>
            </a:xfrm>
            <a:prstGeom prst="rect">
              <a:avLst/>
            </a:prstGeom>
            <a:solidFill>
              <a:srgbClr val="0ECF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62">
                <a:solidFill>
                  <a:prstClr val="white"/>
                </a:solidFill>
              </a:endParaRPr>
            </a:p>
          </p:txBody>
        </p:sp>
        <p:pic>
          <p:nvPicPr>
            <p:cNvPr id="2050" name="Picture 2" descr="D:\Work\Prodject\Презентация Ирина Брацун\01\Иконки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2127" y="3011746"/>
              <a:ext cx="645000" cy="50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07" y="226053"/>
            <a:ext cx="635996" cy="489228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660226"/>
              </p:ext>
            </p:extLst>
          </p:nvPr>
        </p:nvGraphicFramePr>
        <p:xfrm>
          <a:off x="155877" y="1213444"/>
          <a:ext cx="8775511" cy="564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4049"/>
                <a:gridCol w="2370636"/>
                <a:gridCol w="1262432"/>
                <a:gridCol w="1559197"/>
                <a:gridCol w="1559197"/>
              </a:tblGrid>
              <a:tr h="52598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Индикаторы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Способы</a:t>
                      </a:r>
                      <a:r>
                        <a:rPr lang="ru-RU" sz="1400" baseline="0" dirty="0" smtClean="0"/>
                        <a:t> и методы сбора информации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Сроки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Кто осуществляет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Как используется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92305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effectLst/>
                        </a:rPr>
                        <a:t>Наличие  профилей обучения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Анализ</a:t>
                      </a:r>
                      <a:r>
                        <a:rPr lang="ru-RU" sz="1400" baseline="0" dirty="0" smtClean="0"/>
                        <a:t> учебного плана гимназии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апрель-май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Муниципальные</a:t>
                      </a:r>
                      <a:r>
                        <a:rPr lang="ru-RU" sz="1400" baseline="0" dirty="0" smtClean="0"/>
                        <a:t> органы управления образования</a:t>
                      </a:r>
                    </a:p>
                    <a:p>
                      <a:pPr algn="just"/>
                      <a:r>
                        <a:rPr lang="ru-RU" sz="1400" baseline="0" dirty="0" smtClean="0"/>
                        <a:t>Педагогический совет гимназии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Внесение корректив в основную образовательную</a:t>
                      </a:r>
                      <a:r>
                        <a:rPr lang="ru-RU" sz="1400" baseline="0" dirty="0" smtClean="0"/>
                        <a:t> программу гимназии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59143">
                <a:tc>
                  <a:txBody>
                    <a:bodyPr/>
                    <a:lstStyle/>
                    <a:p>
                      <a:pPr marL="0" marR="0" indent="0" algn="just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Процент обучавшихся на профильном уровне и сдавших ЕГЭ по этому предмету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Сбор статистического материала (анализ выбора экзаменов</a:t>
                      </a:r>
                      <a:r>
                        <a:rPr lang="ru-RU" sz="1400" baseline="0" dirty="0" smtClean="0"/>
                        <a:t> выпускниками гимназии)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февраль-март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Администрация гимназии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Внесение корректив в учебный план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59143">
                <a:tc>
                  <a:txBody>
                    <a:bodyPr/>
                    <a:lstStyle/>
                    <a:p>
                      <a:pPr marL="0" marR="0" indent="0" algn="just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Поступление учащихся гимназии в профильные средние и высшие учебные заведения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Заполнение</a:t>
                      </a:r>
                      <a:r>
                        <a:rPr lang="ru-RU" sz="1400" baseline="0" dirty="0" smtClean="0"/>
                        <a:t> таблицы «Распределение выпускников гимназии»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август-сентябрь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Классный руководитель, зам</a:t>
                      </a:r>
                      <a:r>
                        <a:rPr lang="ru-RU" sz="1400" baseline="0" dirty="0" smtClean="0"/>
                        <a:t> директора по УВР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608886">
                <a:tc>
                  <a:txBody>
                    <a:bodyPr/>
                    <a:lstStyle/>
                    <a:p>
                      <a:pPr marL="0" marR="0" indent="0" algn="just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Успешность выпускников гимназии, как студентов высших и средних профессиональных образовательных организаций</a:t>
                      </a:r>
                      <a:endParaRPr lang="ru-RU" sz="14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Анализ</a:t>
                      </a:r>
                      <a:r>
                        <a:rPr lang="ru-RU" sz="1400" baseline="0" dirty="0" smtClean="0"/>
                        <a:t> рейтингов, отзывов, благодарностей, беседы с выпускниками, анализ публикаций в СМИ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 течение учебного года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Классные руководители,</a:t>
                      </a:r>
                      <a:r>
                        <a:rPr lang="ru-RU" sz="1400" baseline="0" dirty="0" smtClean="0"/>
                        <a:t> администрация гимназии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676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037" y="0"/>
            <a:ext cx="8042740" cy="1090481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Индивидуальный маршрут молодого педагога по повышению квалификации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2368" t="12417"/>
          <a:stretch/>
        </p:blipFill>
        <p:spPr>
          <a:xfrm>
            <a:off x="141583" y="1188018"/>
            <a:ext cx="1383186" cy="1540205"/>
          </a:xfrm>
          <a:prstGeom prst="rect">
            <a:avLst/>
          </a:prstGeom>
        </p:spPr>
      </p:pic>
      <p:pic>
        <p:nvPicPr>
          <p:cNvPr id="1028" name="Picture 4" descr="http://www.eduportal44.ru/Kostroma_EDU/Gimn33/Foto/2016-2017/%D1%84%D0%BE%D1%82%D0%BE%20%D0%A0%D0%B0%D0%B7%D1%83%D0%BC%D0%BE%D0%B2%D0%BE%D0%B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76" y="2327841"/>
            <a:ext cx="1591338" cy="106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ontent.foto.my.mail.ru/mail/katutushka/_myphoto/h-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27" y="3157916"/>
            <a:ext cx="1628845" cy="108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63152630"/>
              </p:ext>
            </p:extLst>
          </p:nvPr>
        </p:nvGraphicFramePr>
        <p:xfrm>
          <a:off x="937252" y="655809"/>
          <a:ext cx="6096000" cy="6312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5745707" y="3593825"/>
            <a:ext cx="627797" cy="43672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469040" y="1992572"/>
            <a:ext cx="2524836" cy="34163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Успешная адаптация молодых педагогов в профессии</a:t>
            </a:r>
          </a:p>
          <a:p>
            <a:pPr marL="342900" indent="-342900">
              <a:buAutoNum type="arabicPeriod"/>
            </a:pPr>
            <a:r>
              <a:rPr lang="ru-RU" dirty="0" smtClean="0"/>
              <a:t>Закрепление в профессии и в гимназии</a:t>
            </a:r>
          </a:p>
          <a:p>
            <a:pPr marL="342900" indent="-342900">
              <a:buAutoNum type="arabicPeriod"/>
            </a:pPr>
            <a:r>
              <a:rPr lang="ru-RU" dirty="0" smtClean="0"/>
              <a:t>Аттестация на категорию</a:t>
            </a:r>
          </a:p>
          <a:p>
            <a:pPr marL="342900" indent="-342900">
              <a:buAutoNum type="arabicPeriod"/>
            </a:pPr>
            <a:r>
              <a:rPr lang="ru-RU" dirty="0" smtClean="0"/>
              <a:t>Личностный и профессиональный рост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45707" y="1036386"/>
            <a:ext cx="3398293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3 года – 15 молодых педагогов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0"/>
          <a:srcRect l="11041" t="14075" r="26799"/>
          <a:stretch/>
        </p:blipFill>
        <p:spPr>
          <a:xfrm>
            <a:off x="1117052" y="3670809"/>
            <a:ext cx="1364777" cy="14149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1"/>
          <a:srcRect l="3686" r="30070"/>
          <a:stretch/>
        </p:blipFill>
        <p:spPr>
          <a:xfrm>
            <a:off x="141583" y="4687145"/>
            <a:ext cx="1274969" cy="14434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44" y="5745707"/>
            <a:ext cx="1437557" cy="107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91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921479"/>
              </p:ext>
            </p:extLst>
          </p:nvPr>
        </p:nvGraphicFramePr>
        <p:xfrm>
          <a:off x="0" y="0"/>
          <a:ext cx="8993875" cy="6994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6879"/>
                <a:gridCol w="3149038"/>
                <a:gridCol w="2997958"/>
              </a:tblGrid>
              <a:tr h="571841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Направления реализации проекта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Менеджмент персонала: развитие кадрового потенциала гимназии</a:t>
                      </a:r>
                      <a:endParaRPr lang="ru-RU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  <a:tr h="74964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Методические мероприятия по плану работы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Методические темы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Участие</a:t>
                      </a:r>
                      <a:r>
                        <a:rPr lang="ru-RU" sz="16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в работе профессионального сообщества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44763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Тематические педагогические советы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Способы и приемы формирования универсальных</a:t>
                      </a:r>
                      <a:r>
                        <a:rPr lang="ru-RU" baseline="0" dirty="0" smtClean="0"/>
                        <a:t> учебных действий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Участие в работе методических сетей</a:t>
                      </a:r>
                      <a:endParaRPr lang="ru-RU" dirty="0"/>
                    </a:p>
                  </a:txBody>
                  <a:tcPr/>
                </a:tc>
              </a:tr>
              <a:tr h="775499">
                <a:tc>
                  <a:txBody>
                    <a:bodyPr/>
                    <a:lstStyle/>
                    <a:p>
                      <a:pPr marL="0" marR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Неделя качества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Участие в региональных</a:t>
                      </a:r>
                      <a:r>
                        <a:rPr lang="ru-RU" baseline="0" dirty="0" smtClean="0"/>
                        <a:t> дистанционных методических объединениях</a:t>
                      </a:r>
                      <a:endParaRPr lang="ru-RU" dirty="0"/>
                    </a:p>
                  </a:txBody>
                  <a:tcPr/>
                </a:tc>
              </a:tr>
              <a:tr h="775499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Методическая неделя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Способы</a:t>
                      </a:r>
                      <a:r>
                        <a:rPr lang="ru-RU" baseline="0" dirty="0" smtClean="0"/>
                        <a:t> и приемы эффективной подготовки учащихся к ГИА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Организация и проведение стажировок для педагогов Костромской области</a:t>
                      </a:r>
                      <a:endParaRPr lang="ru-RU" dirty="0"/>
                    </a:p>
                  </a:txBody>
                  <a:tcPr/>
                </a:tc>
              </a:tr>
              <a:tr h="775499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Неделя науки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Альтернативные способы оценивания достижений учащихся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Участие в реализации регионального проекта «Поезд мастеров»</a:t>
                      </a:r>
                      <a:endParaRPr lang="ru-RU" dirty="0"/>
                    </a:p>
                  </a:txBody>
                  <a:tcPr/>
                </a:tc>
              </a:tr>
              <a:tr h="544763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Неделя молодого специалиста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Формы</a:t>
                      </a:r>
                      <a:r>
                        <a:rPr lang="ru-RU" baseline="0" dirty="0" smtClean="0"/>
                        <a:t> и приемы организации индивидуального образовательного маршрута  ученика</a:t>
                      </a:r>
                      <a:endParaRPr lang="ru-RU" dirty="0" smtClean="0"/>
                    </a:p>
                    <a:p>
                      <a:pPr algn="just"/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Участие в реализации</a:t>
                      </a:r>
                      <a:r>
                        <a:rPr lang="ru-RU" baseline="0" dirty="0" smtClean="0"/>
                        <a:t> регионального проекта многопредметная школа для молодых специалистов</a:t>
                      </a:r>
                      <a:endParaRPr lang="ru-RU" dirty="0"/>
                    </a:p>
                  </a:txBody>
                  <a:tcPr/>
                </a:tc>
              </a:tr>
              <a:tr h="1006233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Участие педагогов в стажировках. Конференциях на базе гимназии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/>
                </a:tc>
              </a:tr>
              <a:tr h="775499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Проведение консультаций, посещение и анализ уроков.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27138"/>
              </p:ext>
            </p:extLst>
          </p:nvPr>
        </p:nvGraphicFramePr>
        <p:xfrm>
          <a:off x="3084393" y="5753354"/>
          <a:ext cx="5900384" cy="110464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950192"/>
                <a:gridCol w="2950192"/>
              </a:tblGrid>
              <a:tr h="635076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2017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год – </a:t>
                      </a:r>
                      <a:r>
                        <a:rPr lang="ru-RU" u="sng" dirty="0" smtClean="0"/>
                        <a:t>88 % педагогов </a:t>
                      </a:r>
                      <a:r>
                        <a:rPr lang="ru-RU" dirty="0" smtClean="0"/>
                        <a:t>аттестованы на первую и высшую квалификационные категории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2017</a:t>
                      </a:r>
                      <a:r>
                        <a:rPr lang="ru-RU" baseline="0" dirty="0" smtClean="0"/>
                        <a:t> год – 9 молодых специалистов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25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1636</TotalTime>
  <Words>739</Words>
  <Application>Microsoft Office PowerPoint</Application>
  <PresentationFormat>Экран (4:3)</PresentationFormat>
  <Paragraphs>140</Paragraphs>
  <Slides>12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Calibri</vt:lpstr>
      <vt:lpstr>Franklin Gothic Book</vt:lpstr>
      <vt:lpstr>Franklin Gothic Medium</vt:lpstr>
      <vt:lpstr>Georgia</vt:lpstr>
      <vt:lpstr>Myriad Pro</vt:lpstr>
      <vt:lpstr>Times New Roman</vt:lpstr>
      <vt:lpstr>Wingdings</vt:lpstr>
      <vt:lpstr>Воздушный поток</vt:lpstr>
      <vt:lpstr>1_Воздушный поток</vt:lpstr>
      <vt:lpstr>ВНУТРИШКОЛЬНАЯ СИСТЕМА ОЦЕКИ КАЧЕСТВА: МЕХАНИЗМЫ И РЕЗУЛЬТАТЫ</vt:lpstr>
      <vt:lpstr>Участие гимназии в конкурсном движении в рамках ПНП «Образование» и ФЦПРО</vt:lpstr>
      <vt:lpstr>Победа в  конкурсном отборе на предоставление гранта в форме субсидии из федерального бюджета  в рамках реализации ФЦПРО на 2016 - 2020 годы</vt:lpstr>
      <vt:lpstr>Модель  внутришкольной оценки качества </vt:lpstr>
      <vt:lpstr>Качество образования?</vt:lpstr>
      <vt:lpstr>Механизм реализации модели внутренней оценки качества</vt:lpstr>
      <vt:lpstr>Из программы мониторинга Гимназии (качество содержания, профильность)</vt:lpstr>
      <vt:lpstr>Индивидуальный маршрут молодого педагога по повышению квалификации</vt:lpstr>
      <vt:lpstr>Презентация PowerPoint</vt:lpstr>
      <vt:lpstr>РЕЗУЛЬТАТЫ РЕАЛИЗАЦИИ ИННОВАЦИОННОГО ПРОЕКТА: ВНУТРИШКОЛЬНАЯ СИСТЕМА ОЦЕНКИ КАЧЕСТВА</vt:lpstr>
      <vt:lpstr>Расходование федерального гранта 1 млн рублей и средств софинансирования – 252 тысячи рублей</vt:lpstr>
      <vt:lpstr>Приглашаем к сотрудничеству!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внутренней оценки качества </dc:title>
  <dc:creator>Оксана Николаевна Цветкова</dc:creator>
  <cp:lastModifiedBy>Оксана Николаевна Цветкова</cp:lastModifiedBy>
  <cp:revision>106</cp:revision>
  <dcterms:created xsi:type="dcterms:W3CDTF">2016-10-06T12:16:09Z</dcterms:created>
  <dcterms:modified xsi:type="dcterms:W3CDTF">2017-03-14T07:44:24Z</dcterms:modified>
</cp:coreProperties>
</file>