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5" r:id="rId4"/>
    <p:sldId id="257" r:id="rId5"/>
    <p:sldId id="264" r:id="rId6"/>
    <p:sldId id="258" r:id="rId7"/>
    <p:sldId id="259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81" r:id="rId17"/>
    <p:sldId id="275" r:id="rId18"/>
    <p:sldId id="276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1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094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105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695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013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6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875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694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196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234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07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882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6435F-77FD-433A-8214-894523F502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432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Встроенный язык</a:t>
            </a:r>
            <a:br>
              <a:rPr lang="ru-RU" dirty="0" smtClean="0"/>
            </a:br>
            <a:r>
              <a:rPr lang="ru-RU" dirty="0" smtClean="0"/>
              <a:t>1С:Предприятие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642910" y="0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Примитивные типы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785794"/>
            <a:ext cx="87154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/>
              <a:t>Null</a:t>
            </a:r>
            <a:r>
              <a:rPr lang="ru-RU" sz="1900" dirty="0" smtClean="0"/>
              <a:t> - пустая ссылка на объект базы данных. Константа – </a:t>
            </a:r>
            <a:r>
              <a:rPr lang="en-US" sz="1900" dirty="0" smtClean="0"/>
              <a:t>Null</a:t>
            </a:r>
            <a:r>
              <a:rPr lang="ru-RU" sz="1900" dirty="0" smtClean="0"/>
              <a:t>.</a:t>
            </a:r>
          </a:p>
          <a:p>
            <a:r>
              <a:rPr lang="ru-RU" sz="1900" b="1" dirty="0" smtClean="0"/>
              <a:t>Булевский</a:t>
            </a:r>
            <a:r>
              <a:rPr lang="ru-RU" sz="1900" dirty="0" smtClean="0"/>
              <a:t> - имеет 2 значения: </a:t>
            </a:r>
            <a:r>
              <a:rPr lang="ru-RU" sz="1900" i="1" dirty="0" smtClean="0"/>
              <a:t>Истина</a:t>
            </a:r>
            <a:r>
              <a:rPr lang="ru-RU" sz="1900" dirty="0" smtClean="0"/>
              <a:t> и </a:t>
            </a:r>
            <a:r>
              <a:rPr lang="ru-RU" sz="1900" i="1" dirty="0" smtClean="0"/>
              <a:t>Ложь</a:t>
            </a:r>
            <a:r>
              <a:rPr lang="ru-RU" sz="1900" dirty="0" smtClean="0"/>
              <a:t>, которые и являются его константами. Операции – сравнение (= &lt;&gt; &lt; &lt;= &gt; &gt;= ), логические И, ИЛИ, НЕ. Порядок операций – НЕ, И, ИЛИ.</a:t>
            </a:r>
          </a:p>
          <a:p>
            <a:r>
              <a:rPr lang="ru-RU" sz="1900" b="1" dirty="0" smtClean="0"/>
              <a:t>Числовой</a:t>
            </a:r>
            <a:r>
              <a:rPr lang="ru-RU" sz="1900" dirty="0" smtClean="0"/>
              <a:t> – число, в общем случае с дробной частью. Записывается в виде целого, либо в виде десятичного с фиксированной точкой: 50 или 50.5. Чисел с плавающей точкой в системе нет.</a:t>
            </a:r>
          </a:p>
          <a:p>
            <a:r>
              <a:rPr lang="ru-RU" sz="1900" dirty="0" smtClean="0"/>
              <a:t>Операции: +, -, *, /, % (остаток от деления), сравнение (&lt;, &lt;=, &gt;, &gt;=, =, &lt;&gt;).</a:t>
            </a:r>
          </a:p>
          <a:p>
            <a:r>
              <a:rPr lang="ru-RU" sz="1900" b="1" dirty="0" smtClean="0"/>
              <a:t>Строковый</a:t>
            </a:r>
            <a:r>
              <a:rPr lang="ru-RU" sz="1900" dirty="0" smtClean="0"/>
              <a:t> – строка символов в формате </a:t>
            </a:r>
            <a:r>
              <a:rPr lang="en-US" sz="1900" dirty="0" smtClean="0"/>
              <a:t>Unicode</a:t>
            </a:r>
            <a:r>
              <a:rPr lang="ru-RU" sz="1900" dirty="0" smtClean="0"/>
              <a:t>. Константа этого типа заключается в двойные кавычки, например “Пример константы строки”.</a:t>
            </a:r>
          </a:p>
          <a:p>
            <a:r>
              <a:rPr lang="ru-RU" sz="1900" dirty="0" smtClean="0"/>
              <a:t>Операции: + (конкатенация), сравнение (&lt;, &lt;=, &gt;, &gt;=, =, &lt;&gt;).</a:t>
            </a:r>
          </a:p>
          <a:p>
            <a:r>
              <a:rPr lang="ru-RU" sz="1900" b="1" dirty="0" smtClean="0"/>
              <a:t>Дата</a:t>
            </a:r>
            <a:r>
              <a:rPr lang="ru-RU" sz="1900" dirty="0" smtClean="0"/>
              <a:t> – значение даты от рождества Христова и время с точностью до секунды, в  формате: ‘</a:t>
            </a:r>
            <a:r>
              <a:rPr lang="ru-RU" sz="1900" dirty="0" err="1" smtClean="0"/>
              <a:t>ГГГГММДДччммсс</a:t>
            </a:r>
            <a:r>
              <a:rPr lang="ru-RU" sz="1900" dirty="0" smtClean="0"/>
              <a:t>’. Константа этого типа указывается в одинарных кавычках с разделителями или без них: '25.10.08 10:15:25' или '25102008101525'. В значении даты время можно опустить – оно будет равно 00:00:00.</a:t>
            </a:r>
          </a:p>
          <a:p>
            <a:r>
              <a:rPr lang="ru-RU" sz="1900" dirty="0" smtClean="0"/>
              <a:t>Операции: сложение даты и числа, разность даты и числа, разность дат = количество дней между этими датами, операции сложения дат НЕТ!, сравнение дат.</a:t>
            </a:r>
          </a:p>
          <a:p>
            <a:r>
              <a:rPr lang="ru-RU" sz="1900" b="1" dirty="0" err="1" smtClean="0"/>
              <a:t>Неопределено</a:t>
            </a:r>
            <a:r>
              <a:rPr lang="ru-RU" sz="1900" dirty="0" smtClean="0"/>
              <a:t> - пустое значение, не принадлежащее ни одному типу. Имеет единственное значение </a:t>
            </a:r>
            <a:r>
              <a:rPr lang="ru-RU" sz="1900" dirty="0" err="1" smtClean="0"/>
              <a:t>Неопределено</a:t>
            </a:r>
            <a:r>
              <a:rPr lang="ru-RU" sz="1900" dirty="0" smtClean="0"/>
              <a:t>.</a:t>
            </a:r>
            <a:endParaRPr lang="ru-RU" sz="1900" dirty="0"/>
          </a:p>
        </p:txBody>
      </p:sp>
    </p:spTree>
    <p:extLst>
      <p:ext uri="{BB962C8B-B14F-4D97-AF65-F5344CB8AC3E}">
        <p14:creationId xmlns="" xmlns:p14="http://schemas.microsoft.com/office/powerpoint/2010/main" val="2373055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663542" y="152400"/>
            <a:ext cx="8121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Типы, образуемые в прикладном решении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785794"/>
            <a:ext cx="87154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Создаются в конкретном прикладном решении в результате добавления в конфигурацию какого-либо объекта метаданных.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Создаются платформой автоматически и позволяют работать с данными, хранящимися в тех структурах, которые описываются данным объектом конфигурации. 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2423682"/>
          <a:ext cx="8572568" cy="4221692"/>
        </p:xfrm>
        <a:graphic>
          <a:graphicData uri="http://schemas.openxmlformats.org/drawingml/2006/table">
            <a:tbl>
              <a:tblPr/>
              <a:tblGrid>
                <a:gridCol w="2071706"/>
                <a:gridCol w="1000132"/>
                <a:gridCol w="928694"/>
                <a:gridCol w="857256"/>
                <a:gridCol w="928694"/>
                <a:gridCol w="928694"/>
                <a:gridCol w="928694"/>
                <a:gridCol w="928698"/>
              </a:tblGrid>
              <a:tr h="1493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Объект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Тип данных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Менеджер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Выборка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Ссылка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Объект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Набор значений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Запись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Ключ записи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Константа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Журнал документов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Перечисление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Справочник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Документ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Бизнес-процесс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3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Задача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3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Отчет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Обработка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Последовательность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Регистр сведений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Регистр накопления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16626" marR="16626" marT="16626" marB="166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663542" y="152400"/>
            <a:ext cx="81217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Типы, образуемые в прикладном решении</a:t>
            </a:r>
          </a:p>
          <a:p>
            <a:pPr algn="ctr"/>
            <a:r>
              <a:rPr lang="ru-RU" sz="3200" b="1" dirty="0" smtClean="0"/>
              <a:t>Пример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1285860"/>
            <a:ext cx="8715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При добавлении в дереве конфигурации справочника Номенклатура, в приложении будут созданы типы данных: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err="1" smtClean="0"/>
              <a:t>СправочникМенеджер.Номенклатура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err="1" smtClean="0"/>
              <a:t>СправочникСсылка.Номенклатура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err="1" smtClean="0"/>
              <a:t>СправочникОбъект.Номенклатура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err="1" smtClean="0"/>
              <a:t>СправочникВыборка.Номенклатура</a:t>
            </a:r>
            <a:r>
              <a:rPr lang="ru-RU" sz="2000" dirty="0" smtClean="0"/>
              <a:t>. 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642910" y="0"/>
            <a:ext cx="8121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Типы данных встроенного языка. Массив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571481"/>
            <a:ext cx="8715436" cy="6286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Является простейшей коллекцией значений.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Можно описать многомерные массивы, массивы с фиксированной длиной и динамические массивы.</a:t>
            </a:r>
          </a:p>
          <a:p>
            <a:endParaRPr lang="ru-RU" sz="800" b="1" dirty="0" smtClean="0"/>
          </a:p>
          <a:p>
            <a:r>
              <a:rPr lang="ru-RU" sz="2000" b="1" dirty="0" smtClean="0"/>
              <a:t>Работа со статическим массивом:</a:t>
            </a:r>
          </a:p>
          <a:p>
            <a:r>
              <a:rPr lang="ru-RU" sz="2000" dirty="0" smtClean="0"/>
              <a:t>Массив = Новый Массив(99);</a:t>
            </a:r>
          </a:p>
          <a:p>
            <a:r>
              <a:rPr lang="ru-RU" sz="2000" dirty="0" smtClean="0"/>
              <a:t>Для </a:t>
            </a:r>
            <a:r>
              <a:rPr lang="ru-RU" sz="2000" dirty="0" err="1" smtClean="0"/>
              <a:t>сч</a:t>
            </a:r>
            <a:r>
              <a:rPr lang="ru-RU" sz="2000" dirty="0" smtClean="0"/>
              <a:t> = 0 По </a:t>
            </a:r>
            <a:r>
              <a:rPr lang="ru-RU" sz="2000" dirty="0" err="1" smtClean="0"/>
              <a:t>Массив.Количество</a:t>
            </a:r>
            <a:r>
              <a:rPr lang="ru-RU" sz="2000" dirty="0" smtClean="0"/>
              <a:t>() – 1 Цикл </a:t>
            </a:r>
          </a:p>
          <a:p>
            <a:r>
              <a:rPr lang="ru-RU" sz="2000" dirty="0" smtClean="0"/>
              <a:t>Сообщить(Массив[</a:t>
            </a:r>
            <a:r>
              <a:rPr lang="ru-RU" sz="2000" dirty="0" err="1" smtClean="0"/>
              <a:t>сч</a:t>
            </a:r>
            <a:r>
              <a:rPr lang="ru-RU" sz="2000" dirty="0" smtClean="0"/>
              <a:t>]); </a:t>
            </a:r>
          </a:p>
          <a:p>
            <a:r>
              <a:rPr lang="ru-RU" sz="2000" dirty="0" err="1" smtClean="0"/>
              <a:t>КонецЦикла</a:t>
            </a:r>
            <a:r>
              <a:rPr lang="ru-RU" sz="2000" dirty="0" smtClean="0"/>
              <a:t>;</a:t>
            </a:r>
          </a:p>
          <a:p>
            <a:r>
              <a:rPr lang="ru-RU" sz="800" dirty="0" smtClean="0"/>
              <a:t>	</a:t>
            </a:r>
          </a:p>
          <a:p>
            <a:r>
              <a:rPr lang="ru-RU" sz="2000" b="1" dirty="0" smtClean="0"/>
              <a:t>Работа с динамическим массивом:</a:t>
            </a:r>
          </a:p>
          <a:p>
            <a:r>
              <a:rPr lang="ru-RU" sz="2000" dirty="0" smtClean="0"/>
              <a:t>Массив = Новый Массив();</a:t>
            </a:r>
          </a:p>
          <a:p>
            <a:r>
              <a:rPr lang="ru-RU" sz="2000" dirty="0" smtClean="0"/>
              <a:t> </a:t>
            </a:r>
            <a:r>
              <a:rPr lang="ru-RU" sz="2000" dirty="0" err="1" smtClean="0"/>
              <a:t>Массив.Добавить</a:t>
            </a:r>
            <a:r>
              <a:rPr lang="ru-RU" sz="2000" dirty="0" smtClean="0"/>
              <a:t>(1);</a:t>
            </a:r>
          </a:p>
          <a:p>
            <a:r>
              <a:rPr lang="ru-RU" sz="2000" dirty="0" smtClean="0"/>
              <a:t> </a:t>
            </a:r>
            <a:r>
              <a:rPr lang="ru-RU" sz="2000" dirty="0" err="1" smtClean="0"/>
              <a:t>Массив.Добавить</a:t>
            </a:r>
            <a:r>
              <a:rPr lang="ru-RU" sz="2000" dirty="0" smtClean="0"/>
              <a:t>(2); </a:t>
            </a:r>
          </a:p>
          <a:p>
            <a:r>
              <a:rPr lang="ru-RU" sz="2000" dirty="0" err="1" smtClean="0"/>
              <a:t>Массив.Добавить</a:t>
            </a:r>
            <a:r>
              <a:rPr lang="ru-RU" sz="2000" dirty="0" smtClean="0"/>
              <a:t>(3);</a:t>
            </a:r>
          </a:p>
          <a:p>
            <a:r>
              <a:rPr lang="ru-RU" sz="2000" dirty="0" smtClean="0"/>
              <a:t>…</a:t>
            </a:r>
          </a:p>
          <a:p>
            <a:r>
              <a:rPr lang="ru-RU" sz="2000" dirty="0" smtClean="0"/>
              <a:t>Для </a:t>
            </a:r>
            <a:r>
              <a:rPr lang="ru-RU" sz="2000" dirty="0" err="1" smtClean="0"/>
              <a:t>сч</a:t>
            </a:r>
            <a:r>
              <a:rPr lang="ru-RU" sz="2000" dirty="0" smtClean="0"/>
              <a:t> = 0 По </a:t>
            </a:r>
            <a:r>
              <a:rPr lang="ru-RU" sz="2000" dirty="0" err="1" smtClean="0"/>
              <a:t>Массив.Количество</a:t>
            </a:r>
            <a:r>
              <a:rPr lang="ru-RU" sz="2000" dirty="0" smtClean="0"/>
              <a:t>() – 1 Цикл </a:t>
            </a:r>
          </a:p>
          <a:p>
            <a:r>
              <a:rPr lang="ru-RU" sz="2000" dirty="0" smtClean="0"/>
              <a:t>Сообщить(Массив[</a:t>
            </a:r>
            <a:r>
              <a:rPr lang="ru-RU" sz="2000" dirty="0" err="1" smtClean="0"/>
              <a:t>сч</a:t>
            </a:r>
            <a:r>
              <a:rPr lang="ru-RU" sz="2000" dirty="0" smtClean="0"/>
              <a:t>]); </a:t>
            </a:r>
          </a:p>
          <a:p>
            <a:r>
              <a:rPr lang="ru-RU" sz="2000" dirty="0" err="1" smtClean="0"/>
              <a:t>КонецЦикла</a:t>
            </a:r>
            <a:r>
              <a:rPr lang="ru-RU" sz="2000" dirty="0" smtClean="0"/>
              <a:t>;</a:t>
            </a:r>
          </a:p>
          <a:p>
            <a:r>
              <a:rPr lang="ru-RU" sz="800" dirty="0" smtClean="0"/>
              <a:t> </a:t>
            </a:r>
          </a:p>
          <a:p>
            <a:r>
              <a:rPr lang="ru-RU" sz="2000" b="1" dirty="0" smtClean="0"/>
              <a:t>Описание многомерного массива</a:t>
            </a:r>
            <a:r>
              <a:rPr lang="ru-RU" sz="2000" dirty="0" smtClean="0"/>
              <a:t>:</a:t>
            </a:r>
          </a:p>
          <a:p>
            <a:r>
              <a:rPr lang="ru-RU" sz="2000" dirty="0" err="1" smtClean="0"/>
              <a:t>МногомерныйМассив</a:t>
            </a:r>
            <a:r>
              <a:rPr lang="ru-RU" sz="2000" dirty="0" smtClean="0"/>
              <a:t> = Новый Массив (2, 4, 10);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Типы данных встроенного языка. Список значений</a:t>
            </a:r>
            <a:endParaRPr lang="ru-RU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42844" y="571480"/>
            <a:ext cx="87154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 коллекция значений, представляющая таблицу с фиксированным набором колонок (полей):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значение – обязательно для заполнения, собственно значение в списке,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представление – текстовое представление значения для отображения в интерфейсе,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пометка – значение булевского типа,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картинка – значение типа картинка, изображающее элемент.</a:t>
            </a:r>
          </a:p>
          <a:p>
            <a:r>
              <a:rPr lang="ru-RU" dirty="0" smtClean="0"/>
              <a:t>Все поля, кроме значения, необязательны.</a:t>
            </a:r>
          </a:p>
          <a:p>
            <a:r>
              <a:rPr lang="ru-RU" b="1" dirty="0" smtClean="0"/>
              <a:t>Пример</a:t>
            </a:r>
            <a:r>
              <a:rPr lang="ru-RU" dirty="0" smtClean="0"/>
              <a:t>. Составить список всех имеющихся в конфигурации документов и вывести пользователю их имена и синонимы.</a:t>
            </a:r>
          </a:p>
          <a:p>
            <a:r>
              <a:rPr lang="ru-RU" dirty="0" smtClean="0"/>
              <a:t>СЗ = Новый </a:t>
            </a:r>
            <a:r>
              <a:rPr lang="ru-RU" dirty="0" err="1" smtClean="0"/>
              <a:t>СписокЗначений</a:t>
            </a:r>
            <a:r>
              <a:rPr lang="ru-RU" dirty="0" smtClean="0"/>
              <a:t>; </a:t>
            </a:r>
          </a:p>
          <a:p>
            <a:r>
              <a:rPr lang="ru-RU" dirty="0" smtClean="0"/>
              <a:t>//На всякий случай сразу ее очищаем </a:t>
            </a:r>
          </a:p>
          <a:p>
            <a:r>
              <a:rPr lang="ru-RU" dirty="0" err="1" smtClean="0"/>
              <a:t>СЗ.Очистить</a:t>
            </a:r>
            <a:r>
              <a:rPr lang="ru-RU" dirty="0" smtClean="0"/>
              <a:t>();</a:t>
            </a:r>
          </a:p>
          <a:p>
            <a:r>
              <a:rPr lang="ru-RU" dirty="0" smtClean="0"/>
              <a:t>//Начинаем перебирать все имеющиеся документы</a:t>
            </a:r>
          </a:p>
          <a:p>
            <a:r>
              <a:rPr lang="ru-RU" dirty="0" smtClean="0"/>
              <a:t>Для Каждого Документ Из </a:t>
            </a:r>
            <a:r>
              <a:rPr lang="ru-RU" dirty="0" err="1" smtClean="0"/>
              <a:t>Метаданные.Документы</a:t>
            </a:r>
            <a:r>
              <a:rPr lang="ru-RU" dirty="0" smtClean="0"/>
              <a:t> Цикл</a:t>
            </a:r>
          </a:p>
          <a:p>
            <a:r>
              <a:rPr lang="ru-RU" dirty="0" smtClean="0"/>
              <a:t>//Добавляем информацию об очередном документе в нашу переменную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СЗ.Добавить</a:t>
            </a:r>
            <a:r>
              <a:rPr lang="ru-RU" dirty="0" smtClean="0"/>
              <a:t>(</a:t>
            </a:r>
            <a:r>
              <a:rPr lang="ru-RU" dirty="0" err="1" smtClean="0"/>
              <a:t>Документ.Имя</a:t>
            </a:r>
            <a:r>
              <a:rPr lang="ru-RU" dirty="0" smtClean="0"/>
              <a:t>, </a:t>
            </a:r>
            <a:r>
              <a:rPr lang="ru-RU" dirty="0" err="1" smtClean="0"/>
              <a:t>Документ.Синоним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КонецЦикла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//Теперь выводим все содержимое нашего списка значений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сч</a:t>
            </a:r>
            <a:r>
              <a:rPr lang="ru-RU" dirty="0" smtClean="0"/>
              <a:t> = 0 по </a:t>
            </a:r>
            <a:r>
              <a:rPr lang="ru-RU" dirty="0" err="1" smtClean="0"/>
              <a:t>СЗ.Количество</a:t>
            </a:r>
            <a:r>
              <a:rPr lang="ru-RU" dirty="0" smtClean="0"/>
              <a:t>() - 1 Цикл</a:t>
            </a:r>
          </a:p>
          <a:p>
            <a:r>
              <a:rPr lang="ru-RU" dirty="0" smtClean="0"/>
              <a:t>Сообщить("Представление: " + СЗ[</a:t>
            </a:r>
            <a:r>
              <a:rPr lang="ru-RU" dirty="0" err="1" smtClean="0"/>
              <a:t>сч</a:t>
            </a:r>
            <a:r>
              <a:rPr lang="ru-RU" dirty="0" smtClean="0"/>
              <a:t>].Представление + "; Значение: " + СЗ[</a:t>
            </a:r>
            <a:r>
              <a:rPr lang="ru-RU" dirty="0" err="1" smtClean="0"/>
              <a:t>сч</a:t>
            </a:r>
            <a:r>
              <a:rPr lang="ru-RU" dirty="0" smtClean="0"/>
              <a:t>].Значение);</a:t>
            </a:r>
          </a:p>
          <a:p>
            <a:r>
              <a:rPr lang="ru-RU" dirty="0" err="1" smtClean="0"/>
              <a:t>КонецЦикла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Типы данных встроенного языка. Таблица значений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571480"/>
            <a:ext cx="87154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Этот тип обладает следующими возможностями: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 Колонки – можно создать сколько угодно колонок и использовать их в своих целях. Каждая колонка может быть как определенного типа, так и произвольного.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 Итоги – для числовых колонок имеется возможность подсчета итогов по колонке.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 Сортировка строк.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 Поиск строк.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 Группировка по значению (Свертывание). </a:t>
            </a:r>
          </a:p>
          <a:p>
            <a:pPr lvl="0"/>
            <a:endParaRPr lang="ru-RU" sz="2000" dirty="0" smtClean="0"/>
          </a:p>
          <a:p>
            <a:r>
              <a:rPr lang="ru-RU" sz="2000" b="1" dirty="0" smtClean="0"/>
              <a:t>Пример</a:t>
            </a:r>
            <a:r>
              <a:rPr lang="ru-RU" sz="2000" dirty="0" smtClean="0"/>
              <a:t> работы с таблицей значений.</a:t>
            </a:r>
          </a:p>
          <a:p>
            <a:r>
              <a:rPr lang="ru-RU" sz="2000" dirty="0" smtClean="0"/>
              <a:t>//Создаем таблицу значений </a:t>
            </a:r>
          </a:p>
          <a:p>
            <a:r>
              <a:rPr lang="ru-RU" sz="2000" dirty="0" smtClean="0"/>
              <a:t>ТЗ = Новый </a:t>
            </a:r>
            <a:r>
              <a:rPr lang="ru-RU" sz="2000" dirty="0" err="1" smtClean="0"/>
              <a:t>ТаблицаЗначений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//Определяем колонки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err="1" smtClean="0"/>
              <a:t>ТЗ.Колонки.Добавить</a:t>
            </a:r>
            <a:r>
              <a:rPr lang="ru-RU" sz="2000" dirty="0" smtClean="0"/>
              <a:t>("Товар");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err="1" smtClean="0"/>
              <a:t>ТЗ.Колонки.Добавить</a:t>
            </a:r>
            <a:r>
              <a:rPr lang="ru-RU" sz="2000" dirty="0" smtClean="0"/>
              <a:t>("Количество");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err="1" smtClean="0"/>
              <a:t>ТЗ.Колонки.Добавить</a:t>
            </a:r>
            <a:r>
              <a:rPr lang="ru-RU" sz="2000" dirty="0" smtClean="0"/>
              <a:t>("Сумма");</a:t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Типы данных встроенного языка. Таблица значений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500042"/>
            <a:ext cx="871543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//Заполняем таблицу значений данными</a:t>
            </a:r>
            <a:br>
              <a:rPr lang="ru-RU" dirty="0" smtClean="0"/>
            </a:br>
            <a:r>
              <a:rPr lang="ru-RU" dirty="0" err="1" smtClean="0"/>
              <a:t>НоваяСтрока</a:t>
            </a:r>
            <a:r>
              <a:rPr lang="ru-RU" dirty="0" smtClean="0"/>
              <a:t> = </a:t>
            </a:r>
            <a:r>
              <a:rPr lang="ru-RU" dirty="0" err="1" smtClean="0"/>
              <a:t>ТЗ.Добавить</a:t>
            </a:r>
            <a:r>
              <a:rPr lang="ru-RU" dirty="0" smtClean="0"/>
              <a:t>();</a:t>
            </a:r>
            <a:br>
              <a:rPr lang="ru-RU" dirty="0" smtClean="0"/>
            </a:br>
            <a:r>
              <a:rPr lang="ru-RU" dirty="0" smtClean="0"/>
              <a:t>//Записываем данные в каждую колонку</a:t>
            </a:r>
            <a:br>
              <a:rPr lang="ru-RU" dirty="0" smtClean="0"/>
            </a:br>
            <a:r>
              <a:rPr lang="ru-RU" dirty="0" err="1" smtClean="0"/>
              <a:t>НоваяСтрока.Товар</a:t>
            </a:r>
            <a:r>
              <a:rPr lang="ru-RU" dirty="0" smtClean="0"/>
              <a:t> = "Огурец";</a:t>
            </a:r>
            <a:br>
              <a:rPr lang="ru-RU" dirty="0" smtClean="0"/>
            </a:br>
            <a:r>
              <a:rPr lang="ru-RU" dirty="0" err="1" smtClean="0"/>
              <a:t>НоваяСтрока.Количество</a:t>
            </a:r>
            <a:r>
              <a:rPr lang="ru-RU" dirty="0" smtClean="0"/>
              <a:t> = 5;</a:t>
            </a:r>
            <a:br>
              <a:rPr lang="ru-RU" dirty="0" smtClean="0"/>
            </a:br>
            <a:r>
              <a:rPr lang="ru-RU" dirty="0" err="1" smtClean="0"/>
              <a:t>НоваяСтрока.Сумма</a:t>
            </a:r>
            <a:r>
              <a:rPr lang="ru-RU" dirty="0" smtClean="0"/>
              <a:t> = 25;</a:t>
            </a:r>
            <a:br>
              <a:rPr lang="ru-RU" dirty="0" smtClean="0"/>
            </a:br>
            <a:r>
              <a:rPr lang="ru-RU" dirty="0" err="1" smtClean="0"/>
              <a:t>НоваяСтрока</a:t>
            </a:r>
            <a:r>
              <a:rPr lang="ru-RU" dirty="0" smtClean="0"/>
              <a:t> = </a:t>
            </a:r>
            <a:r>
              <a:rPr lang="ru-RU" dirty="0" err="1" smtClean="0"/>
              <a:t>ТЗ.Добавить</a:t>
            </a:r>
            <a:r>
              <a:rPr lang="ru-RU" dirty="0" smtClean="0"/>
              <a:t>();</a:t>
            </a:r>
            <a:br>
              <a:rPr lang="ru-RU" dirty="0" smtClean="0"/>
            </a:br>
            <a:r>
              <a:rPr lang="ru-RU" dirty="0" err="1" smtClean="0"/>
              <a:t>НоваяСтрока.Товар</a:t>
            </a:r>
            <a:r>
              <a:rPr lang="ru-RU" dirty="0" smtClean="0"/>
              <a:t> = "Морковь";</a:t>
            </a:r>
            <a:br>
              <a:rPr lang="ru-RU" dirty="0" smtClean="0"/>
            </a:br>
            <a:r>
              <a:rPr lang="ru-RU" dirty="0" err="1" smtClean="0"/>
              <a:t>НоваяСтрока.Количество</a:t>
            </a:r>
            <a:r>
              <a:rPr lang="ru-RU" dirty="0" smtClean="0"/>
              <a:t> = 10;</a:t>
            </a:r>
            <a:br>
              <a:rPr lang="ru-RU" dirty="0" smtClean="0"/>
            </a:br>
            <a:r>
              <a:rPr lang="ru-RU" dirty="0" err="1" smtClean="0"/>
              <a:t>НоваяСтрока.Сумма</a:t>
            </a:r>
            <a:r>
              <a:rPr lang="ru-RU" dirty="0" smtClean="0"/>
              <a:t> = 15.5;</a:t>
            </a:r>
            <a:br>
              <a:rPr lang="ru-RU" dirty="0" smtClean="0"/>
            </a:br>
            <a:r>
              <a:rPr lang="ru-RU" dirty="0" err="1" smtClean="0"/>
              <a:t>НоваяСтрока</a:t>
            </a:r>
            <a:r>
              <a:rPr lang="ru-RU" dirty="0" smtClean="0"/>
              <a:t> = </a:t>
            </a:r>
            <a:r>
              <a:rPr lang="ru-RU" dirty="0" err="1" smtClean="0"/>
              <a:t>ТЗ.Добавить</a:t>
            </a:r>
            <a:r>
              <a:rPr lang="ru-RU" dirty="0" smtClean="0"/>
              <a:t>();</a:t>
            </a:r>
            <a:br>
              <a:rPr lang="ru-RU" dirty="0" smtClean="0"/>
            </a:br>
            <a:r>
              <a:rPr lang="ru-RU" dirty="0" err="1" smtClean="0"/>
              <a:t>НоваяСтрока.Товар</a:t>
            </a:r>
            <a:r>
              <a:rPr lang="ru-RU" dirty="0" smtClean="0"/>
              <a:t> = "Огурец";</a:t>
            </a:r>
            <a:br>
              <a:rPr lang="ru-RU" dirty="0" smtClean="0"/>
            </a:br>
            <a:r>
              <a:rPr lang="ru-RU" dirty="0" err="1" smtClean="0"/>
              <a:t>НоваяСтрока.Количество</a:t>
            </a:r>
            <a:r>
              <a:rPr lang="ru-RU" dirty="0" smtClean="0"/>
              <a:t> = 9;</a:t>
            </a:r>
            <a:br>
              <a:rPr lang="ru-RU" dirty="0" smtClean="0"/>
            </a:br>
            <a:r>
              <a:rPr lang="ru-RU" dirty="0" err="1" smtClean="0"/>
              <a:t>НоваяСтрока.Сумма</a:t>
            </a:r>
            <a:r>
              <a:rPr lang="ru-RU" dirty="0" smtClean="0"/>
              <a:t> = 45;</a:t>
            </a:r>
            <a:br>
              <a:rPr lang="ru-RU" dirty="0" smtClean="0"/>
            </a:br>
            <a:r>
              <a:rPr lang="ru-RU" dirty="0" smtClean="0"/>
              <a:t>//Перебираем строки ТЗ и выводим содержимое в окно служебных сообщений</a:t>
            </a:r>
            <a:br>
              <a:rPr lang="ru-RU" dirty="0" smtClean="0"/>
            </a:br>
            <a:r>
              <a:rPr lang="ru-RU" dirty="0" smtClean="0"/>
              <a:t>Для Каждого </a:t>
            </a:r>
            <a:r>
              <a:rPr lang="ru-RU" dirty="0" err="1" smtClean="0"/>
              <a:t>СтрокаТЗ</a:t>
            </a:r>
            <a:r>
              <a:rPr lang="ru-RU" dirty="0" smtClean="0"/>
              <a:t> Из ТЗ Цикл</a:t>
            </a:r>
          </a:p>
          <a:p>
            <a:r>
              <a:rPr lang="ru-RU" dirty="0" smtClean="0"/>
              <a:t>Сообщить("Строка таблицы значений: ");</a:t>
            </a:r>
            <a:br>
              <a:rPr lang="ru-RU" dirty="0" smtClean="0"/>
            </a:br>
            <a:r>
              <a:rPr lang="ru-RU" dirty="0" smtClean="0"/>
              <a:t>Сообщить("");</a:t>
            </a:r>
            <a:br>
              <a:rPr lang="ru-RU" dirty="0" smtClean="0"/>
            </a:br>
            <a:r>
              <a:rPr lang="ru-RU" dirty="0" smtClean="0"/>
              <a:t>Сообщить("Товар: " + </a:t>
            </a:r>
            <a:r>
              <a:rPr lang="ru-RU" dirty="0" err="1" smtClean="0"/>
              <a:t>СтрокаТЗ.Товар</a:t>
            </a:r>
            <a:r>
              <a:rPr lang="ru-RU" dirty="0" smtClean="0"/>
              <a:t>);</a:t>
            </a:r>
            <a:br>
              <a:rPr lang="ru-RU" dirty="0" smtClean="0"/>
            </a:br>
            <a:r>
              <a:rPr lang="ru-RU" dirty="0" smtClean="0"/>
              <a:t>Сообщить("Количество: " + </a:t>
            </a:r>
            <a:r>
              <a:rPr lang="ru-RU" dirty="0" err="1" smtClean="0"/>
              <a:t>СтрокаТЗ.Количество</a:t>
            </a:r>
            <a:r>
              <a:rPr lang="ru-RU" dirty="0" smtClean="0"/>
              <a:t>);</a:t>
            </a:r>
            <a:br>
              <a:rPr lang="ru-RU" dirty="0" smtClean="0"/>
            </a:br>
            <a:r>
              <a:rPr lang="ru-RU" dirty="0" smtClean="0"/>
              <a:t>Сообщить("Сумма: " + </a:t>
            </a:r>
            <a:r>
              <a:rPr lang="ru-RU" dirty="0" err="1" smtClean="0"/>
              <a:t>СтрокаТЗ.Сумма</a:t>
            </a:r>
            <a:r>
              <a:rPr lang="ru-RU" dirty="0" smtClean="0"/>
              <a:t>);</a:t>
            </a:r>
            <a:br>
              <a:rPr lang="ru-RU" dirty="0" smtClean="0"/>
            </a:br>
            <a:r>
              <a:rPr lang="ru-RU" dirty="0" smtClean="0"/>
              <a:t>Сообщить("-------------------"); </a:t>
            </a:r>
          </a:p>
          <a:p>
            <a:r>
              <a:rPr lang="ru-RU" dirty="0" err="1" smtClean="0"/>
              <a:t>КонецЦикла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0" y="1524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Типы данных встроенного языка. Таблица значений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1214422"/>
            <a:ext cx="87154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//Посчитаем итоговую сумму по всем строкам</a:t>
            </a:r>
            <a:br>
              <a:rPr lang="ru-RU" sz="2000" dirty="0" smtClean="0"/>
            </a:br>
            <a:r>
              <a:rPr lang="ru-RU" sz="2000" dirty="0" smtClean="0"/>
              <a:t>Сообщить("Всего товаров на сумму: " + </a:t>
            </a:r>
            <a:r>
              <a:rPr lang="ru-RU" sz="2000" dirty="0" err="1" smtClean="0"/>
              <a:t>ТЗ.Итог</a:t>
            </a:r>
            <a:r>
              <a:rPr lang="ru-RU" sz="2000" dirty="0" smtClean="0"/>
              <a:t>("Сумма"));</a:t>
            </a:r>
            <a:br>
              <a:rPr lang="ru-RU" sz="2000" dirty="0" smtClean="0"/>
            </a:br>
            <a:r>
              <a:rPr lang="ru-RU" sz="2000" dirty="0" smtClean="0"/>
              <a:t>Сообщить("Общее количество: " + </a:t>
            </a:r>
            <a:r>
              <a:rPr lang="ru-RU" sz="2000" dirty="0" err="1" smtClean="0"/>
              <a:t>ТЗ.Итог</a:t>
            </a:r>
            <a:r>
              <a:rPr lang="ru-RU" sz="2000" dirty="0" smtClean="0"/>
              <a:t>("Количество"));</a:t>
            </a:r>
          </a:p>
          <a:p>
            <a:endParaRPr lang="ru-RU" sz="2000" dirty="0" smtClean="0"/>
          </a:p>
          <a:p>
            <a:r>
              <a:rPr lang="ru-RU" sz="2000" dirty="0" smtClean="0"/>
              <a:t>//Теперь посчитаем количество и суму за </a:t>
            </a:r>
            <a:r>
              <a:rPr lang="ru-RU" sz="2000" dirty="0" err="1" smtClean="0"/>
              <a:t>огорцы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ТЗ.Свернуть</a:t>
            </a:r>
            <a:r>
              <a:rPr lang="ru-RU" sz="2000" dirty="0" smtClean="0"/>
              <a:t>("Товар", "Количество, Сумма");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//Теперь после сворачивания строка с огурцами будет одна, а не две</a:t>
            </a:r>
            <a:br>
              <a:rPr lang="ru-RU" sz="2000" dirty="0" smtClean="0"/>
            </a:br>
            <a:endParaRPr lang="ru-RU" sz="2000" dirty="0" smtClean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663542" y="152400"/>
            <a:ext cx="8121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Типы данных встроенного языка. Структура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1142984"/>
            <a:ext cx="87154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Это коллекция, состоящая из пар: ключ – значение.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Ключ</a:t>
            </a:r>
            <a:r>
              <a:rPr lang="ru-RU" sz="2000" dirty="0" smtClean="0"/>
              <a:t> может быть только строковым и должен удовлетворять требованиям, предъявляемым к именованию переменных встроенного языка.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Значение</a:t>
            </a:r>
            <a:r>
              <a:rPr lang="ru-RU" sz="2000" dirty="0" smtClean="0"/>
              <a:t> – </a:t>
            </a:r>
            <a:r>
              <a:rPr lang="ru-RU" sz="2000" dirty="0" err="1" smtClean="0"/>
              <a:t>значение</a:t>
            </a:r>
            <a:r>
              <a:rPr lang="ru-RU" sz="2000" dirty="0" smtClean="0"/>
              <a:t> любого типа.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Используется для хранения небольшого количества значений, каждое из которых имеет свое имя.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Используется для задания </a:t>
            </a:r>
            <a:r>
              <a:rPr lang="ru-RU" sz="2000" b="1" dirty="0" smtClean="0"/>
              <a:t>отбора</a:t>
            </a:r>
            <a:r>
              <a:rPr lang="ru-RU" sz="2000" dirty="0" smtClean="0"/>
              <a:t> (фильтра) по заданным значениям полей.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Струк</a:t>
            </a:r>
            <a:r>
              <a:rPr lang="ru-RU" sz="2000" dirty="0" smtClean="0"/>
              <a:t> = Новый Структура:</a:t>
            </a:r>
          </a:p>
          <a:p>
            <a:r>
              <a:rPr lang="ru-RU" sz="2000" dirty="0" err="1" smtClean="0"/>
              <a:t>Струк.Добавить</a:t>
            </a:r>
            <a:r>
              <a:rPr lang="ru-RU" sz="2000" dirty="0" smtClean="0"/>
              <a:t>(«Товар», </a:t>
            </a:r>
            <a:r>
              <a:rPr lang="ru-RU" sz="2000" dirty="0" err="1" smtClean="0"/>
              <a:t>СсылкаНаТовар</a:t>
            </a:r>
            <a:r>
              <a:rPr lang="ru-RU" sz="2000" dirty="0" smtClean="0"/>
              <a:t>);</a:t>
            </a:r>
          </a:p>
          <a:p>
            <a:r>
              <a:rPr lang="ru-RU" sz="2000" dirty="0" err="1" smtClean="0"/>
              <a:t>Струк.Добавить</a:t>
            </a:r>
            <a:r>
              <a:rPr lang="ru-RU" sz="2000" dirty="0" smtClean="0"/>
              <a:t>(«Склад», </a:t>
            </a:r>
            <a:r>
              <a:rPr lang="ru-RU" sz="2000" dirty="0" err="1" smtClean="0"/>
              <a:t>СсылкаНаСклад</a:t>
            </a:r>
            <a:r>
              <a:rPr lang="ru-RU" sz="2000" dirty="0" smtClean="0"/>
              <a:t>);</a:t>
            </a:r>
          </a:p>
          <a:p>
            <a:r>
              <a:rPr lang="ru-RU" sz="2000" dirty="0" smtClean="0"/>
              <a:t>Для </a:t>
            </a:r>
            <a:r>
              <a:rPr lang="ru-RU" sz="2000" dirty="0" err="1" smtClean="0"/>
              <a:t>сч</a:t>
            </a:r>
            <a:r>
              <a:rPr lang="ru-RU" sz="2000" dirty="0" smtClean="0"/>
              <a:t> = 0 </a:t>
            </a:r>
            <a:r>
              <a:rPr lang="ru-RU" sz="2000" dirty="0" err="1" smtClean="0"/>
              <a:t>Струк.Количество</a:t>
            </a:r>
            <a:r>
              <a:rPr lang="ru-RU" sz="2000" dirty="0" smtClean="0"/>
              <a:t>() - 1 Цикл</a:t>
            </a:r>
          </a:p>
          <a:p>
            <a:r>
              <a:rPr lang="ru-RU" sz="2000" dirty="0" smtClean="0"/>
              <a:t>	Сообщить(«Товар: » + </a:t>
            </a:r>
            <a:r>
              <a:rPr lang="ru-RU" sz="2000" dirty="0" err="1" smtClean="0"/>
              <a:t>Струк.Товар</a:t>
            </a:r>
            <a:r>
              <a:rPr lang="ru-RU" sz="2000" dirty="0" smtClean="0"/>
              <a:t> + « Склад: » + </a:t>
            </a:r>
            <a:r>
              <a:rPr lang="ru-RU" sz="2000" dirty="0" err="1" smtClean="0"/>
              <a:t>Струк.Склад</a:t>
            </a:r>
            <a:r>
              <a:rPr lang="ru-RU" sz="2000" dirty="0" smtClean="0"/>
              <a:t>)</a:t>
            </a:r>
          </a:p>
          <a:p>
            <a:r>
              <a:rPr lang="ru-RU" sz="2000" dirty="0" err="1" smtClean="0"/>
              <a:t>КонецЦикла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	</a:t>
            </a:r>
            <a:endParaRPr lang="ru-RU" sz="2000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663542" y="152400"/>
            <a:ext cx="8121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Оператор присваивания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785794"/>
            <a:ext cx="871543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Назначение = Источник</a:t>
            </a:r>
          </a:p>
          <a:p>
            <a:endParaRPr lang="ru-RU" sz="800" b="1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Назначение – переменная или свойство объекта встроенного языка, которое допускает запись.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Источник – выражение, значение которого необходимо присвоить.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Первое присваивание значения некоторой переменной выполняет роль ее объявления в программе и задает ее тип по типу присвоенного значения.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В правой части оператора присваивания можно использовать условное выражение:</a:t>
            </a:r>
          </a:p>
          <a:p>
            <a:endParaRPr lang="ru-RU" sz="2000" dirty="0" smtClean="0"/>
          </a:p>
          <a:p>
            <a:r>
              <a:rPr lang="ru-RU" sz="2000" b="1" dirty="0" smtClean="0"/>
              <a:t>?(</a:t>
            </a:r>
            <a:r>
              <a:rPr lang="ru-RU" sz="2000" b="1" dirty="0" err="1" smtClean="0"/>
              <a:t>ЛогическоеВыражение</a:t>
            </a:r>
            <a:r>
              <a:rPr lang="ru-RU" sz="2000" b="1" dirty="0" smtClean="0"/>
              <a:t>, Выражение1,Выражение2) 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ЛогическоеВыражение</a:t>
            </a:r>
            <a:r>
              <a:rPr lang="ru-RU" sz="2000" dirty="0" smtClean="0"/>
              <a:t> – любое выражение, результат которого имеет булевский тип, например, сравнение.</a:t>
            </a:r>
          </a:p>
          <a:p>
            <a:r>
              <a:rPr lang="ru-RU" sz="2000" dirty="0" smtClean="0"/>
              <a:t>Выражение1 – вычисляется, если </a:t>
            </a:r>
            <a:r>
              <a:rPr lang="ru-RU" sz="2000" dirty="0" err="1" smtClean="0"/>
              <a:t>ЛогическоеВыражение</a:t>
            </a:r>
            <a:r>
              <a:rPr lang="ru-RU" sz="2000" dirty="0" smtClean="0"/>
              <a:t> истинно,</a:t>
            </a:r>
          </a:p>
          <a:p>
            <a:r>
              <a:rPr lang="ru-RU" sz="2000" dirty="0" smtClean="0"/>
              <a:t>Выражение2 – вычисляется, если </a:t>
            </a:r>
            <a:r>
              <a:rPr lang="ru-RU" sz="2000" dirty="0" err="1" smtClean="0"/>
              <a:t>ЛогическоеВыражение</a:t>
            </a:r>
            <a:r>
              <a:rPr lang="ru-RU" sz="2000" dirty="0" smtClean="0"/>
              <a:t> ложно.</a:t>
            </a:r>
          </a:p>
          <a:p>
            <a:r>
              <a:rPr lang="ru-RU" sz="2000" dirty="0" smtClean="0"/>
              <a:t>	Пример.</a:t>
            </a:r>
          </a:p>
          <a:p>
            <a:r>
              <a:rPr lang="ru-RU" sz="2000" dirty="0" smtClean="0"/>
              <a:t>Статус = ?(</a:t>
            </a:r>
            <a:r>
              <a:rPr lang="ru-RU" sz="2000" dirty="0" err="1" smtClean="0"/>
              <a:t>ПолучитьСкидку</a:t>
            </a:r>
            <a:r>
              <a:rPr lang="ru-RU" sz="2000" dirty="0" smtClean="0"/>
              <a:t>() &gt; 10, “Особый клиент”, “Обычный клиент”);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11560" y="4462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Структура программного модуля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857232"/>
            <a:ext cx="86439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Программный модуль состоит из 3 последовательных разделов;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Каждый раздел может быть опущен;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Последовательность разделов должна быть неизменна в любых случаях: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 smtClean="0"/>
              <a:t> Раздел описания переменных.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 smtClean="0"/>
              <a:t> Раздел описания подпрограмм.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 smtClean="0"/>
              <a:t> Раздел основной программы.</a:t>
            </a:r>
          </a:p>
        </p:txBody>
      </p:sp>
    </p:spTree>
    <p:extLst>
      <p:ext uri="{BB962C8B-B14F-4D97-AF65-F5344CB8AC3E}">
        <p14:creationId xmlns="" xmlns:p14="http://schemas.microsoft.com/office/powerpoint/2010/main" val="550917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71472" y="0"/>
            <a:ext cx="8121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Условный оператор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571480"/>
            <a:ext cx="87154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Если ЛогическоеВыражение1 Тогда</a:t>
            </a:r>
          </a:p>
          <a:p>
            <a:r>
              <a:rPr lang="ru-RU" sz="2000" b="1" dirty="0" smtClean="0"/>
              <a:t>	// Операторы</a:t>
            </a:r>
          </a:p>
          <a:p>
            <a:r>
              <a:rPr lang="ru-RU" sz="2000" b="1" dirty="0" smtClean="0"/>
              <a:t>[</a:t>
            </a:r>
            <a:r>
              <a:rPr lang="ru-RU" sz="2000" b="1" dirty="0" err="1" smtClean="0"/>
              <a:t>ИначеЕсли</a:t>
            </a:r>
            <a:r>
              <a:rPr lang="ru-RU" sz="2000" b="1" dirty="0" smtClean="0"/>
              <a:t> ЛогическоеВыражение2 Тогда]</a:t>
            </a:r>
          </a:p>
          <a:p>
            <a:r>
              <a:rPr lang="ru-RU" sz="2000" b="1" dirty="0" smtClean="0"/>
              <a:t>	// Операторы</a:t>
            </a:r>
          </a:p>
          <a:p>
            <a:r>
              <a:rPr lang="en-US" sz="2000" b="1" dirty="0" smtClean="0"/>
              <a:t>[</a:t>
            </a:r>
            <a:r>
              <a:rPr lang="ru-RU" sz="2000" b="1" dirty="0" smtClean="0"/>
              <a:t>Иначе</a:t>
            </a:r>
            <a:r>
              <a:rPr lang="en-US" sz="2000" b="1" dirty="0" smtClean="0"/>
              <a:t>]</a:t>
            </a:r>
            <a:endParaRPr lang="ru-RU" sz="2000" b="1" dirty="0" smtClean="0"/>
          </a:p>
          <a:p>
            <a:r>
              <a:rPr lang="ru-RU" sz="2000" b="1" dirty="0" smtClean="0"/>
              <a:t>	// Операторы</a:t>
            </a:r>
          </a:p>
          <a:p>
            <a:r>
              <a:rPr lang="ru-RU" sz="2000" b="1" dirty="0" err="1" smtClean="0"/>
              <a:t>КонецЕсли</a:t>
            </a:r>
            <a:r>
              <a:rPr lang="ru-RU" sz="2000" b="1" dirty="0" smtClean="0"/>
              <a:t>;</a:t>
            </a:r>
          </a:p>
          <a:p>
            <a:endParaRPr lang="ru-RU" sz="2000" i="1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err="1" smtClean="0"/>
              <a:t>ЛогическоеВыражение</a:t>
            </a:r>
            <a:r>
              <a:rPr lang="ru-RU" sz="2000" dirty="0" smtClean="0"/>
              <a:t> – любое выражение булевского типа.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Операторы, следующие за </a:t>
            </a:r>
            <a:r>
              <a:rPr lang="ru-RU" sz="2000" i="1" dirty="0" smtClean="0"/>
              <a:t>Тогда</a:t>
            </a:r>
            <a:r>
              <a:rPr lang="ru-RU" sz="2000" dirty="0" smtClean="0"/>
              <a:t> выполняются, если </a:t>
            </a:r>
            <a:r>
              <a:rPr lang="ru-RU" sz="2000" i="1" dirty="0" smtClean="0"/>
              <a:t>ЛогВыражение1</a:t>
            </a:r>
            <a:r>
              <a:rPr lang="ru-RU" sz="2000" dirty="0" smtClean="0"/>
              <a:t> истинно. </a:t>
            </a:r>
          </a:p>
          <a:p>
            <a:pPr>
              <a:buFont typeface="Arial" pitchFamily="34" charset="0"/>
              <a:buChar char="•"/>
            </a:pPr>
            <a:r>
              <a:rPr lang="ru-RU" sz="2000" i="1" dirty="0" smtClean="0"/>
              <a:t>ЛогическоеВыражение2</a:t>
            </a:r>
            <a:r>
              <a:rPr lang="ru-RU" sz="2000" dirty="0" smtClean="0"/>
              <a:t> вычисляется, если </a:t>
            </a:r>
            <a:r>
              <a:rPr lang="ru-RU" sz="2000" i="1" dirty="0" smtClean="0"/>
              <a:t>ЛогическоеВыражение1</a:t>
            </a:r>
            <a:r>
              <a:rPr lang="ru-RU" sz="2000" dirty="0" smtClean="0"/>
              <a:t> оказалось ложным.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При истинности </a:t>
            </a:r>
            <a:r>
              <a:rPr lang="ru-RU" sz="2000" i="1" dirty="0" smtClean="0"/>
              <a:t>ЛогическогоВыражения2</a:t>
            </a:r>
            <a:r>
              <a:rPr lang="ru-RU" sz="2000" dirty="0" smtClean="0"/>
              <a:t> выполняются операторы, следующие за соответствующей ему </a:t>
            </a:r>
            <a:r>
              <a:rPr lang="ru-RU" sz="2000" i="1" dirty="0" err="1" smtClean="0"/>
              <a:t>Тогда</a:t>
            </a:r>
            <a:r>
              <a:rPr lang="ru-RU" sz="2000" dirty="0" err="1" smtClean="0"/>
              <a:t>-частью</a:t>
            </a:r>
            <a:r>
              <a:rPr lang="ru-RU" sz="20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Конструкций </a:t>
            </a:r>
            <a:r>
              <a:rPr lang="ru-RU" sz="2000" i="1" dirty="0" err="1" smtClean="0"/>
              <a:t>ИначеЕсли</a:t>
            </a:r>
            <a:r>
              <a:rPr lang="ru-RU" sz="2000" dirty="0" smtClean="0"/>
              <a:t> может быть неограниченное количество или они  могут  отсутствовать.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Операторы, следующие за </a:t>
            </a:r>
            <a:r>
              <a:rPr lang="ru-RU" sz="2000" i="1" dirty="0" smtClean="0"/>
              <a:t>Иначе</a:t>
            </a:r>
            <a:r>
              <a:rPr lang="ru-RU" sz="2000" dirty="0" smtClean="0"/>
              <a:t>, выполняются, когда все предшествующие </a:t>
            </a:r>
            <a:r>
              <a:rPr lang="ru-RU" sz="2000" i="1" dirty="0" err="1" smtClean="0"/>
              <a:t>ЛогическиеВыражения</a:t>
            </a:r>
            <a:r>
              <a:rPr lang="ru-RU" sz="2000" dirty="0" smtClean="0"/>
              <a:t> имели значение </a:t>
            </a:r>
            <a:r>
              <a:rPr lang="ru-RU" sz="2000" i="1" dirty="0" smtClean="0"/>
              <a:t>Ложь</a:t>
            </a:r>
            <a:r>
              <a:rPr lang="ru-RU" sz="20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err="1" smtClean="0"/>
              <a:t>Иначе-часть</a:t>
            </a:r>
            <a:r>
              <a:rPr lang="ru-RU" sz="2000" dirty="0" smtClean="0"/>
              <a:t> может быть только одна или вообще отсутствовать.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71472" y="0"/>
            <a:ext cx="8121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Условный оператор. Пример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714356"/>
            <a:ext cx="87154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Если </a:t>
            </a:r>
            <a:r>
              <a:rPr lang="ru-RU" sz="2000" dirty="0" err="1" smtClean="0"/>
              <a:t>ДеньНедели</a:t>
            </a:r>
            <a:r>
              <a:rPr lang="ru-RU" sz="2000" dirty="0" smtClean="0"/>
              <a:t>(</a:t>
            </a:r>
            <a:r>
              <a:rPr lang="ru-RU" sz="2000" dirty="0" err="1" smtClean="0"/>
              <a:t>ТекущаяДата</a:t>
            </a:r>
            <a:r>
              <a:rPr lang="ru-RU" sz="2000" dirty="0" smtClean="0"/>
              <a:t>()) = 6 Тогда</a:t>
            </a:r>
          </a:p>
          <a:p>
            <a:r>
              <a:rPr lang="ru-RU" sz="2000" dirty="0" smtClean="0"/>
              <a:t>	Сообщить(“Сегодня суббота”);</a:t>
            </a:r>
          </a:p>
          <a:p>
            <a:r>
              <a:rPr lang="ru-RU" sz="2000" dirty="0" err="1" smtClean="0"/>
              <a:t>ИначеЕсли</a:t>
            </a:r>
            <a:r>
              <a:rPr lang="ru-RU" sz="2000" dirty="0" smtClean="0"/>
              <a:t> </a:t>
            </a:r>
            <a:r>
              <a:rPr lang="ru-RU" sz="2000" dirty="0" err="1" smtClean="0"/>
              <a:t>ДеньНедели</a:t>
            </a:r>
            <a:r>
              <a:rPr lang="ru-RU" sz="2000" dirty="0" smtClean="0"/>
              <a:t>(</a:t>
            </a:r>
            <a:r>
              <a:rPr lang="ru-RU" sz="2000" dirty="0" err="1" smtClean="0"/>
              <a:t>ТекущаяДата</a:t>
            </a:r>
            <a:r>
              <a:rPr lang="ru-RU" sz="2000" dirty="0" smtClean="0"/>
              <a:t>()) = 7 Тогда</a:t>
            </a:r>
          </a:p>
          <a:p>
            <a:r>
              <a:rPr lang="ru-RU" sz="2000" dirty="0" smtClean="0"/>
              <a:t>	Сообщить(“Сегодня воскресенье”);</a:t>
            </a:r>
          </a:p>
          <a:p>
            <a:r>
              <a:rPr lang="ru-RU" sz="2000" dirty="0" smtClean="0"/>
              <a:t>Иначе</a:t>
            </a:r>
          </a:p>
          <a:p>
            <a:r>
              <a:rPr lang="ru-RU" sz="2000" dirty="0" smtClean="0"/>
              <a:t>	Сообщить(“Сегодня рабочий день”);</a:t>
            </a:r>
          </a:p>
          <a:p>
            <a:r>
              <a:rPr lang="ru-RU" sz="2000" dirty="0" err="1" smtClean="0"/>
              <a:t>КонецЕсли</a:t>
            </a:r>
            <a:r>
              <a:rPr lang="ru-RU" sz="2000" dirty="0" smtClean="0"/>
              <a:t>;</a:t>
            </a:r>
            <a:endParaRPr lang="ru-RU" sz="2000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71472" y="0"/>
            <a:ext cx="8121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Оператор перехода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714356"/>
            <a:ext cx="871543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Перейти Метка;</a:t>
            </a:r>
          </a:p>
          <a:p>
            <a:r>
              <a:rPr lang="ru-RU" sz="1000" dirty="0" smtClean="0"/>
              <a:t>	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Передача управления на оператор, помеченный меткой.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Метка– идентификатор.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Пометка оператора имеет вид:</a:t>
            </a:r>
          </a:p>
          <a:p>
            <a:r>
              <a:rPr lang="ru-RU" sz="2000" dirty="0" smtClean="0">
                <a:sym typeface="Symbol"/>
              </a:rPr>
              <a:t></a:t>
            </a:r>
            <a:r>
              <a:rPr lang="ru-RU" sz="2000" dirty="0" smtClean="0"/>
              <a:t>Метка: оператор;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Передача управления может выполняться только внутри программного блока (процедуры или функции).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Переход не может быть выполнен на операторы, расположенные внутри синтаксических конструкций: условный оператор, циклы, Попытка.</a:t>
            </a:r>
          </a:p>
          <a:p>
            <a:r>
              <a:rPr lang="ru-RU" sz="2000" dirty="0" smtClean="0"/>
              <a:t>	</a:t>
            </a:r>
          </a:p>
          <a:p>
            <a:r>
              <a:rPr lang="ru-RU" sz="2000" b="1" dirty="0" smtClean="0"/>
              <a:t>Пример.</a:t>
            </a:r>
          </a:p>
          <a:p>
            <a:r>
              <a:rPr lang="ru-RU" sz="2000" dirty="0" smtClean="0"/>
              <a:t>Перейти Метка1;</a:t>
            </a:r>
          </a:p>
          <a:p>
            <a:r>
              <a:rPr lang="ru-RU" sz="2000" dirty="0" smtClean="0"/>
              <a:t>. . .</a:t>
            </a:r>
          </a:p>
          <a:p>
            <a:r>
              <a:rPr lang="ru-RU" sz="2000" dirty="0" smtClean="0">
                <a:sym typeface="Symbol"/>
              </a:rPr>
              <a:t></a:t>
            </a:r>
            <a:r>
              <a:rPr lang="ru-RU" sz="2000" dirty="0" smtClean="0"/>
              <a:t>Метка1: Сообщить(“Выполнен переход по метке1”);</a:t>
            </a:r>
            <a:endParaRPr lang="ru-RU" sz="2000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71472" y="0"/>
            <a:ext cx="8121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Цикл с параметром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714356"/>
            <a:ext cx="871543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Для </a:t>
            </a:r>
            <a:r>
              <a:rPr lang="ru-RU" sz="2000" b="1" dirty="0" err="1" smtClean="0"/>
              <a:t>Переменная=НачЗначение</a:t>
            </a:r>
            <a:r>
              <a:rPr lang="ru-RU" sz="2000" b="1" dirty="0" smtClean="0"/>
              <a:t> По </a:t>
            </a:r>
            <a:r>
              <a:rPr lang="ru-RU" sz="2000" b="1" dirty="0" err="1" smtClean="0"/>
              <a:t>КонЗначение</a:t>
            </a:r>
            <a:r>
              <a:rPr lang="ru-RU" sz="2000" b="1" dirty="0" smtClean="0"/>
              <a:t> Цикл</a:t>
            </a:r>
          </a:p>
          <a:p>
            <a:r>
              <a:rPr lang="ru-RU" sz="2000" b="1" dirty="0" smtClean="0"/>
              <a:t>	// </a:t>
            </a:r>
            <a:r>
              <a:rPr lang="ru-RU" sz="2000" b="1" dirty="0" smtClean="0"/>
              <a:t>Операторы</a:t>
            </a:r>
          </a:p>
          <a:p>
            <a:r>
              <a:rPr lang="ru-RU" sz="2000" b="1" dirty="0" smtClean="0"/>
              <a:t>	Прервать</a:t>
            </a:r>
            <a:r>
              <a:rPr lang="ru-RU" sz="2000" b="1" dirty="0" smtClean="0"/>
              <a:t>;</a:t>
            </a:r>
          </a:p>
          <a:p>
            <a:r>
              <a:rPr lang="ru-RU" sz="2000" b="1" dirty="0" smtClean="0"/>
              <a:t>	// </a:t>
            </a:r>
            <a:r>
              <a:rPr lang="ru-RU" sz="2000" b="1" dirty="0" smtClean="0"/>
              <a:t>Операторы</a:t>
            </a:r>
          </a:p>
          <a:p>
            <a:r>
              <a:rPr lang="ru-RU" sz="2000" b="1" dirty="0" smtClean="0"/>
              <a:t>	Продолжить</a:t>
            </a:r>
            <a:r>
              <a:rPr lang="ru-RU" sz="2000" b="1" dirty="0" smtClean="0"/>
              <a:t>;</a:t>
            </a:r>
          </a:p>
          <a:p>
            <a:r>
              <a:rPr lang="ru-RU" sz="2000" b="1" dirty="0" smtClean="0"/>
              <a:t>	// </a:t>
            </a:r>
            <a:r>
              <a:rPr lang="ru-RU" sz="2000" b="1" dirty="0" smtClean="0"/>
              <a:t>Операторы</a:t>
            </a:r>
          </a:p>
          <a:p>
            <a:r>
              <a:rPr lang="ru-RU" sz="2000" b="1" dirty="0" err="1" smtClean="0"/>
              <a:t>КонецЦикла</a:t>
            </a:r>
            <a:r>
              <a:rPr lang="ru-RU" sz="2000" b="1" dirty="0" smtClean="0"/>
              <a:t>;</a:t>
            </a:r>
          </a:p>
          <a:p>
            <a:r>
              <a:rPr lang="ru-RU" sz="800" dirty="0" smtClean="0"/>
              <a:t>	</a:t>
            </a: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Циклическое </a:t>
            </a:r>
            <a:r>
              <a:rPr lang="ru-RU" sz="2000" dirty="0" smtClean="0"/>
              <a:t>выполнение действий для всех значений переменной-счетчика цикла от начального до конечного значения с шагом 1.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Тело </a:t>
            </a:r>
            <a:r>
              <a:rPr lang="ru-RU" sz="2000" dirty="0" smtClean="0"/>
              <a:t>цикла выполняется пока переменная меньше либо равна конечному значению. Это условие проверяется </a:t>
            </a:r>
            <a:r>
              <a:rPr lang="ru-RU" sz="2000" dirty="0" smtClean="0"/>
              <a:t>перед </a:t>
            </a:r>
            <a:r>
              <a:rPr lang="ru-RU" sz="2000" dirty="0" smtClean="0"/>
              <a:t>очередным выполнением тела цикла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i="1" dirty="0" smtClean="0"/>
              <a:t>Прервать</a:t>
            </a:r>
            <a:r>
              <a:rPr lang="ru-RU" sz="2000" dirty="0" smtClean="0"/>
              <a:t> –прерывает </a:t>
            </a:r>
            <a:r>
              <a:rPr lang="ru-RU" sz="2000" dirty="0" smtClean="0"/>
              <a:t>выполнение цикла в любой точке тела цикла. У</a:t>
            </a:r>
            <a:r>
              <a:rPr lang="ru-RU" sz="2000" dirty="0" smtClean="0"/>
              <a:t>правление </a:t>
            </a:r>
            <a:r>
              <a:rPr lang="ru-RU" sz="2000" dirty="0" smtClean="0"/>
              <a:t>передается оператору, следующему за </a:t>
            </a:r>
            <a:r>
              <a:rPr lang="ru-RU" sz="2000" i="1" dirty="0" err="1" smtClean="0"/>
              <a:t>КонецЦикла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i="1" dirty="0" smtClean="0"/>
              <a:t>Продолжить</a:t>
            </a:r>
            <a:r>
              <a:rPr lang="ru-RU" sz="2000" dirty="0" smtClean="0"/>
              <a:t> –переход </a:t>
            </a:r>
            <a:r>
              <a:rPr lang="ru-RU" sz="2000" dirty="0" smtClean="0"/>
              <a:t>к следующей </a:t>
            </a:r>
            <a:r>
              <a:rPr lang="ru-RU" sz="2000" dirty="0" smtClean="0"/>
              <a:t>итерации цикла </a:t>
            </a:r>
            <a:r>
              <a:rPr lang="ru-RU" sz="2000" dirty="0" smtClean="0"/>
              <a:t>со следующим значением счетчика цикла.</a:t>
            </a:r>
          </a:p>
          <a:p>
            <a:r>
              <a:rPr lang="ru-RU" sz="2000" dirty="0" smtClean="0"/>
              <a:t>	</a:t>
            </a:r>
            <a:endParaRPr lang="ru-RU" sz="2000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71472" y="0"/>
            <a:ext cx="8121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Цикл с параметром. Пример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714356"/>
            <a:ext cx="87154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// </a:t>
            </a:r>
            <a:r>
              <a:rPr lang="ru-RU" sz="2000" dirty="0" smtClean="0"/>
              <a:t>Перебор дней текущего месяца</a:t>
            </a:r>
          </a:p>
          <a:p>
            <a:r>
              <a:rPr lang="ru-RU" sz="2000" dirty="0" err="1" smtClean="0"/>
              <a:t>ПоследнийДеньМесяца</a:t>
            </a:r>
            <a:r>
              <a:rPr lang="ru-RU" sz="2000" dirty="0" smtClean="0"/>
              <a:t> = День(</a:t>
            </a:r>
            <a:r>
              <a:rPr lang="ru-RU" sz="2000" dirty="0" err="1" smtClean="0"/>
              <a:t>КонецМесяца</a:t>
            </a:r>
            <a:r>
              <a:rPr lang="ru-RU" sz="2000" dirty="0" smtClean="0"/>
              <a:t>(</a:t>
            </a:r>
            <a:r>
              <a:rPr lang="ru-RU" sz="2000" dirty="0" err="1" smtClean="0"/>
              <a:t>ТекущаяДата</a:t>
            </a:r>
            <a:r>
              <a:rPr lang="ru-RU" sz="2000" dirty="0" smtClean="0"/>
              <a:t>()));</a:t>
            </a:r>
          </a:p>
          <a:p>
            <a:r>
              <a:rPr lang="ru-RU" sz="2000" dirty="0" smtClean="0"/>
              <a:t>Для </a:t>
            </a:r>
            <a:r>
              <a:rPr lang="ru-RU" sz="2000" dirty="0" err="1" smtClean="0"/>
              <a:t>ТекДень</a:t>
            </a:r>
            <a:r>
              <a:rPr lang="ru-RU" sz="2000" dirty="0" smtClean="0"/>
              <a:t> = 1 по </a:t>
            </a:r>
            <a:r>
              <a:rPr lang="ru-RU" sz="2000" dirty="0" err="1" smtClean="0"/>
              <a:t>ПоследнийДеньМесяца</a:t>
            </a:r>
            <a:r>
              <a:rPr lang="ru-RU" sz="2000" dirty="0" smtClean="0"/>
              <a:t> Цикл</a:t>
            </a:r>
          </a:p>
          <a:p>
            <a:r>
              <a:rPr lang="ru-RU" sz="2000" dirty="0" smtClean="0"/>
              <a:t>	Состояние(</a:t>
            </a:r>
            <a:r>
              <a:rPr lang="en-US" sz="2000" dirty="0" smtClean="0"/>
              <a:t>“</a:t>
            </a:r>
            <a:r>
              <a:rPr lang="ru-RU" sz="2000" dirty="0" smtClean="0"/>
              <a:t>Обрабатывается день:</a:t>
            </a:r>
            <a:r>
              <a:rPr lang="en-US" sz="2000" dirty="0" smtClean="0"/>
              <a:t>”</a:t>
            </a:r>
            <a:r>
              <a:rPr lang="ru-RU" sz="2000" dirty="0" smtClean="0"/>
              <a:t>+</a:t>
            </a:r>
            <a:r>
              <a:rPr lang="ru-RU" sz="2000" dirty="0" err="1" smtClean="0"/>
              <a:t>ТекДень</a:t>
            </a:r>
            <a:r>
              <a:rPr lang="ru-RU" sz="2000" dirty="0" smtClean="0"/>
              <a:t>);</a:t>
            </a:r>
          </a:p>
          <a:p>
            <a:r>
              <a:rPr lang="ru-RU" sz="2000" dirty="0" smtClean="0"/>
              <a:t>	// Операторы обработки очередного дня</a:t>
            </a:r>
          </a:p>
          <a:p>
            <a:r>
              <a:rPr lang="ru-RU" sz="2000" dirty="0" err="1" smtClean="0"/>
              <a:t>КонецЦикла</a:t>
            </a:r>
            <a:r>
              <a:rPr lang="ru-RU" sz="2000" dirty="0" smtClean="0"/>
              <a:t>;</a:t>
            </a:r>
            <a:endParaRPr lang="ru-RU" sz="2000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71472" y="0"/>
            <a:ext cx="8121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Цикл по коллекции значений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714356"/>
            <a:ext cx="871543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Для каждого </a:t>
            </a:r>
            <a:r>
              <a:rPr lang="ru-RU" sz="2000" b="1" dirty="0" err="1" smtClean="0"/>
              <a:t>ИмяПеременной</a:t>
            </a:r>
            <a:r>
              <a:rPr lang="ru-RU" sz="2000" b="1" dirty="0" smtClean="0"/>
              <a:t> Из </a:t>
            </a:r>
            <a:r>
              <a:rPr lang="ru-RU" sz="2000" b="1" dirty="0" err="1" smtClean="0"/>
              <a:t>ИмяКоллекции</a:t>
            </a:r>
            <a:r>
              <a:rPr lang="ru-RU" sz="2000" b="1" dirty="0" smtClean="0"/>
              <a:t> Цикл</a:t>
            </a:r>
          </a:p>
          <a:p>
            <a:r>
              <a:rPr lang="ru-RU" sz="2000" b="1" dirty="0" smtClean="0"/>
              <a:t>// Операторы</a:t>
            </a:r>
          </a:p>
          <a:p>
            <a:r>
              <a:rPr lang="ru-RU" sz="2000" b="1" dirty="0" smtClean="0"/>
              <a:t>	Прервать;</a:t>
            </a:r>
          </a:p>
          <a:p>
            <a:r>
              <a:rPr lang="ru-RU" sz="2000" b="1" dirty="0" smtClean="0"/>
              <a:t>	// Операторы</a:t>
            </a:r>
          </a:p>
          <a:p>
            <a:r>
              <a:rPr lang="ru-RU" sz="2000" b="1" dirty="0" smtClean="0"/>
              <a:t>	Продолжить;</a:t>
            </a:r>
          </a:p>
          <a:p>
            <a:r>
              <a:rPr lang="ru-RU" sz="2000" b="1" dirty="0" smtClean="0"/>
              <a:t>	//Операторы</a:t>
            </a:r>
          </a:p>
          <a:p>
            <a:r>
              <a:rPr lang="ru-RU" sz="2000" b="1" dirty="0" err="1" smtClean="0"/>
              <a:t>КонецЦикла</a:t>
            </a:r>
            <a:r>
              <a:rPr lang="ru-RU" sz="2000" b="1" dirty="0" smtClean="0"/>
              <a:t>;</a:t>
            </a:r>
          </a:p>
          <a:p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Выполняет </a:t>
            </a:r>
            <a:r>
              <a:rPr lang="ru-RU" sz="2000" dirty="0" smtClean="0"/>
              <a:t>циклический обход коллекции значений </a:t>
            </a:r>
            <a:r>
              <a:rPr lang="ru-RU" sz="2000" dirty="0" smtClean="0"/>
              <a:t>(например, табличная </a:t>
            </a:r>
            <a:r>
              <a:rPr lang="ru-RU" sz="2000" dirty="0" smtClean="0"/>
              <a:t>часть документа).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При </a:t>
            </a:r>
            <a:r>
              <a:rPr lang="ru-RU" sz="2000" dirty="0" smtClean="0"/>
              <a:t>каждой итерации цикла переменной присваивается значение очередного элемента коллекции.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Обход </a:t>
            </a:r>
            <a:r>
              <a:rPr lang="ru-RU" sz="2000" dirty="0" smtClean="0"/>
              <a:t>выполняется, пока не будут </a:t>
            </a:r>
            <a:r>
              <a:rPr lang="ru-RU" sz="2000" dirty="0" smtClean="0"/>
              <a:t>выбраны все </a:t>
            </a:r>
            <a:r>
              <a:rPr lang="ru-RU" sz="2000" dirty="0" smtClean="0"/>
              <a:t>элементы коллекции, или цикл не будет прерван оператором </a:t>
            </a:r>
            <a:r>
              <a:rPr lang="ru-RU" sz="2000" i="1" dirty="0" smtClean="0"/>
              <a:t>Прервать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71472" y="0"/>
            <a:ext cx="8121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Цикл по коллекции значений. Примеры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714356"/>
            <a:ext cx="87154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Пример 1.</a:t>
            </a:r>
          </a:p>
          <a:p>
            <a:r>
              <a:rPr lang="ru-RU" sz="2000" dirty="0" smtClean="0"/>
              <a:t>// </a:t>
            </a:r>
            <a:r>
              <a:rPr lang="ru-RU" sz="2000" dirty="0" smtClean="0"/>
              <a:t>Перебор табличной части документа</a:t>
            </a:r>
          </a:p>
          <a:p>
            <a:r>
              <a:rPr lang="ru-RU" sz="2000" dirty="0" smtClean="0"/>
              <a:t>Документ = </a:t>
            </a:r>
            <a:r>
              <a:rPr lang="ru-RU" sz="2000" dirty="0" err="1" smtClean="0"/>
              <a:t>Документы.Лекция.НайтиПоКоду</a:t>
            </a:r>
            <a:r>
              <a:rPr lang="ru-RU" sz="2000" dirty="0" smtClean="0"/>
              <a:t>(”12345”);</a:t>
            </a:r>
          </a:p>
          <a:p>
            <a:r>
              <a:rPr lang="ru-RU" sz="2000" dirty="0" smtClean="0"/>
              <a:t>// Найден ли документ</a:t>
            </a:r>
          </a:p>
          <a:p>
            <a:r>
              <a:rPr lang="ru-RU" sz="2000" dirty="0" smtClean="0"/>
              <a:t>Если Не </a:t>
            </a:r>
            <a:r>
              <a:rPr lang="ru-RU" sz="2000" dirty="0" err="1" smtClean="0"/>
              <a:t>Документ.Пустая</a:t>
            </a:r>
            <a:r>
              <a:rPr lang="ru-RU" sz="2000" dirty="0" smtClean="0"/>
              <a:t>() Тогда</a:t>
            </a:r>
          </a:p>
          <a:p>
            <a:r>
              <a:rPr lang="ru-RU" sz="2000" dirty="0" smtClean="0"/>
              <a:t>	Для каждого </a:t>
            </a:r>
            <a:r>
              <a:rPr lang="ru-RU" sz="2000" dirty="0" err="1" smtClean="0"/>
              <a:t>Студ</a:t>
            </a:r>
            <a:r>
              <a:rPr lang="ru-RU" sz="2000" dirty="0" smtClean="0"/>
              <a:t> Из </a:t>
            </a:r>
            <a:r>
              <a:rPr lang="ru-RU" sz="2000" dirty="0" err="1" smtClean="0"/>
              <a:t>Документ.СписокСтудентов</a:t>
            </a:r>
            <a:r>
              <a:rPr lang="ru-RU" sz="2000" dirty="0" smtClean="0"/>
              <a:t> Цикл</a:t>
            </a:r>
          </a:p>
          <a:p>
            <a:r>
              <a:rPr lang="ru-RU" sz="2000" dirty="0" smtClean="0"/>
              <a:t>		Если Студ.Присутствие Тогда</a:t>
            </a:r>
          </a:p>
          <a:p>
            <a:r>
              <a:rPr lang="ru-RU" sz="2000" dirty="0" smtClean="0"/>
              <a:t>			// Обработка присутствующего</a:t>
            </a:r>
          </a:p>
          <a:p>
            <a:r>
              <a:rPr lang="ru-RU" sz="2000" dirty="0" smtClean="0"/>
              <a:t>		Иначе</a:t>
            </a:r>
          </a:p>
          <a:p>
            <a:r>
              <a:rPr lang="ru-RU" sz="2000" dirty="0" smtClean="0"/>
              <a:t>			// Обработка отсутствующего</a:t>
            </a:r>
          </a:p>
          <a:p>
            <a:r>
              <a:rPr lang="ru-RU" sz="2000" dirty="0" smtClean="0"/>
              <a:t>		</a:t>
            </a:r>
            <a:r>
              <a:rPr lang="ru-RU" sz="2000" dirty="0" err="1" smtClean="0"/>
              <a:t>КонецЕсли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	</a:t>
            </a:r>
            <a:r>
              <a:rPr lang="ru-RU" sz="2000" dirty="0" err="1" smtClean="0"/>
              <a:t>КонецЦикла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КонецЕсли</a:t>
            </a:r>
            <a:r>
              <a:rPr lang="ru-RU" sz="2000" dirty="0" smtClean="0"/>
              <a:t>;</a:t>
            </a:r>
          </a:p>
          <a:p>
            <a:r>
              <a:rPr lang="ru-RU" sz="2000" b="1" dirty="0" smtClean="0"/>
              <a:t>Пример2</a:t>
            </a:r>
            <a:r>
              <a:rPr lang="ru-RU" sz="2000" b="1" dirty="0" smtClean="0"/>
              <a:t>.</a:t>
            </a:r>
          </a:p>
          <a:p>
            <a:r>
              <a:rPr lang="ru-RU" sz="2000" dirty="0" smtClean="0"/>
              <a:t>// Перебор табличной части текущего документа</a:t>
            </a:r>
          </a:p>
          <a:p>
            <a:r>
              <a:rPr lang="ru-RU" sz="2000" dirty="0" smtClean="0"/>
              <a:t>Для каждого </a:t>
            </a:r>
            <a:r>
              <a:rPr lang="ru-RU" sz="2000" dirty="0" err="1" smtClean="0"/>
              <a:t>ТекСтрокаСписокСтудентов</a:t>
            </a:r>
            <a:r>
              <a:rPr lang="ru-RU" sz="2000" dirty="0" smtClean="0"/>
              <a:t> Из </a:t>
            </a:r>
            <a:r>
              <a:rPr lang="ru-RU" sz="2000" dirty="0" err="1" smtClean="0"/>
              <a:t>СписокСтудентов</a:t>
            </a:r>
            <a:r>
              <a:rPr lang="ru-RU" sz="2000" dirty="0" smtClean="0"/>
              <a:t> Цикл</a:t>
            </a:r>
          </a:p>
          <a:p>
            <a:r>
              <a:rPr lang="ru-RU" sz="2000" dirty="0" smtClean="0"/>
              <a:t>	// Обработка текущей строки табл. части</a:t>
            </a:r>
          </a:p>
          <a:p>
            <a:r>
              <a:rPr lang="ru-RU" sz="2000" dirty="0" smtClean="0"/>
              <a:t>	 </a:t>
            </a:r>
            <a:r>
              <a:rPr lang="ru-RU" sz="2000" dirty="0" err="1" smtClean="0"/>
              <a:t>ТекСтрокаСписокСтудентов.Баллы</a:t>
            </a:r>
            <a:r>
              <a:rPr lang="ru-RU" sz="2000" dirty="0" smtClean="0"/>
              <a:t> = . . .</a:t>
            </a:r>
          </a:p>
          <a:p>
            <a:r>
              <a:rPr lang="ru-RU" sz="2000" dirty="0" err="1" smtClean="0"/>
              <a:t>КонецЦикла</a:t>
            </a:r>
            <a:r>
              <a:rPr lang="ru-RU" sz="2000" dirty="0" smtClean="0"/>
              <a:t>;</a:t>
            </a:r>
            <a:endParaRPr lang="ru-RU" sz="2000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71472" y="0"/>
            <a:ext cx="8121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Цикл с предусловием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571480"/>
            <a:ext cx="87154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Пока </a:t>
            </a:r>
            <a:r>
              <a:rPr lang="ru-RU" sz="2000" b="1" dirty="0" err="1" smtClean="0"/>
              <a:t>ЛогическоеВыражение</a:t>
            </a:r>
            <a:r>
              <a:rPr lang="ru-RU" sz="2000" b="1" dirty="0" smtClean="0"/>
              <a:t> Цикл</a:t>
            </a:r>
          </a:p>
          <a:p>
            <a:r>
              <a:rPr lang="ru-RU" sz="2000" b="1" dirty="0" smtClean="0"/>
              <a:t>	// Операторы</a:t>
            </a:r>
          </a:p>
          <a:p>
            <a:r>
              <a:rPr lang="ru-RU" sz="2000" b="1" dirty="0" smtClean="0"/>
              <a:t>	Прервать;</a:t>
            </a:r>
          </a:p>
          <a:p>
            <a:r>
              <a:rPr lang="ru-RU" sz="2000" b="1" dirty="0" smtClean="0"/>
              <a:t>	// Операторы</a:t>
            </a:r>
          </a:p>
          <a:p>
            <a:r>
              <a:rPr lang="ru-RU" sz="2000" b="1" dirty="0" smtClean="0"/>
              <a:t>	Продолжить;</a:t>
            </a:r>
          </a:p>
          <a:p>
            <a:r>
              <a:rPr lang="ru-RU" sz="2000" b="1" dirty="0" smtClean="0"/>
              <a:t>	// Операторы</a:t>
            </a:r>
          </a:p>
          <a:p>
            <a:r>
              <a:rPr lang="ru-RU" sz="2000" b="1" dirty="0" err="1" smtClean="0"/>
              <a:t>КонецЦикла</a:t>
            </a:r>
            <a:r>
              <a:rPr lang="ru-RU" sz="2000" b="1" dirty="0" smtClean="0"/>
              <a:t>;</a:t>
            </a:r>
          </a:p>
          <a:p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Циклическое </a:t>
            </a:r>
            <a:r>
              <a:rPr lang="ru-RU" sz="2000" dirty="0" smtClean="0"/>
              <a:t>выполнение операторов тела цикла, пока </a:t>
            </a:r>
            <a:r>
              <a:rPr lang="ru-RU" sz="2000" dirty="0" err="1" smtClean="0"/>
              <a:t>ЛогическоеВыражение</a:t>
            </a:r>
            <a:r>
              <a:rPr lang="ru-RU" sz="2000" dirty="0" smtClean="0"/>
              <a:t> является истинным.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Проверка </a:t>
            </a:r>
            <a:r>
              <a:rPr lang="ru-RU" sz="2000" dirty="0" smtClean="0"/>
              <a:t>выражения на истинность выполняется перед выполнением тела цикла.</a:t>
            </a:r>
          </a:p>
          <a:p>
            <a:r>
              <a:rPr lang="ru-RU" sz="2000" b="1" dirty="0" smtClean="0"/>
              <a:t>Пример1</a:t>
            </a:r>
          </a:p>
          <a:p>
            <a:r>
              <a:rPr lang="ru-RU" sz="2000" dirty="0" smtClean="0"/>
              <a:t>// Перебор всех документов одного и того же вида.</a:t>
            </a:r>
          </a:p>
          <a:p>
            <a:r>
              <a:rPr lang="ru-RU" sz="2000" dirty="0" smtClean="0"/>
              <a:t>Выборка = </a:t>
            </a:r>
            <a:r>
              <a:rPr lang="ru-RU" sz="2000" dirty="0" err="1" smtClean="0"/>
              <a:t>Документы.Лекция.Выбрать</a:t>
            </a:r>
            <a:r>
              <a:rPr lang="ru-RU" sz="2000" dirty="0" smtClean="0"/>
              <a:t>();</a:t>
            </a:r>
          </a:p>
          <a:p>
            <a:r>
              <a:rPr lang="ru-RU" sz="2000" dirty="0" smtClean="0"/>
              <a:t>Пока </a:t>
            </a:r>
            <a:r>
              <a:rPr lang="ru-RU" sz="2000" dirty="0" err="1" smtClean="0"/>
              <a:t>Выборка.Следующий</a:t>
            </a:r>
            <a:r>
              <a:rPr lang="ru-RU" sz="2000" dirty="0" smtClean="0"/>
              <a:t>() Цикл</a:t>
            </a:r>
          </a:p>
          <a:p>
            <a:r>
              <a:rPr lang="ru-RU" sz="2000" dirty="0" smtClean="0"/>
              <a:t>	// Информация для панели состояния</a:t>
            </a:r>
          </a:p>
          <a:p>
            <a:r>
              <a:rPr lang="ru-RU" sz="2000" dirty="0" smtClean="0"/>
              <a:t>	Состояние(“Обрабатывается документ №”+</a:t>
            </a:r>
            <a:r>
              <a:rPr lang="ru-RU" sz="2000" dirty="0" err="1" smtClean="0"/>
              <a:t>Выборка.Номер</a:t>
            </a:r>
            <a:r>
              <a:rPr lang="ru-RU" sz="2000" dirty="0" smtClean="0"/>
              <a:t>);</a:t>
            </a:r>
          </a:p>
          <a:p>
            <a:r>
              <a:rPr lang="ru-RU" sz="2000" dirty="0" smtClean="0"/>
              <a:t>	// Обработка документа</a:t>
            </a:r>
          </a:p>
          <a:p>
            <a:r>
              <a:rPr lang="ru-RU" sz="2000" dirty="0" err="1" smtClean="0"/>
              <a:t>КонецЦикла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	</a:t>
            </a:r>
            <a:endParaRPr lang="ru-RU" sz="2000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71472" y="0"/>
            <a:ext cx="8121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Цикл с предусловием. Пример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785794"/>
            <a:ext cx="8715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Пример2</a:t>
            </a:r>
            <a:endParaRPr lang="ru-RU" sz="2000" b="1" dirty="0" smtClean="0"/>
          </a:p>
          <a:p>
            <a:r>
              <a:rPr lang="ru-RU" sz="2000" dirty="0" smtClean="0"/>
              <a:t>// Перебор элементов справочника</a:t>
            </a:r>
          </a:p>
          <a:p>
            <a:r>
              <a:rPr lang="ru-RU" sz="2000" dirty="0" err="1" smtClean="0"/>
              <a:t>Студ=Справочники.Студенты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Выборка = Студ.Выбрать();</a:t>
            </a:r>
          </a:p>
          <a:p>
            <a:r>
              <a:rPr lang="ru-RU" sz="2000" dirty="0" smtClean="0"/>
              <a:t>Пока </a:t>
            </a:r>
            <a:r>
              <a:rPr lang="ru-RU" sz="2000" dirty="0" err="1" smtClean="0"/>
              <a:t>Выборка.Следующий</a:t>
            </a:r>
            <a:r>
              <a:rPr lang="ru-RU" sz="2000" dirty="0" smtClean="0"/>
              <a:t>() Цикл</a:t>
            </a:r>
          </a:p>
          <a:p>
            <a:r>
              <a:rPr lang="ru-RU" sz="2000" dirty="0" smtClean="0"/>
              <a:t>	</a:t>
            </a:r>
            <a:r>
              <a:rPr lang="ru-RU" sz="2000" dirty="0" err="1" smtClean="0"/>
              <a:t>Очередной=Выборка.ПолучитьОбъект</a:t>
            </a:r>
            <a:r>
              <a:rPr lang="ru-RU" sz="2000" dirty="0" smtClean="0"/>
              <a:t>();</a:t>
            </a:r>
          </a:p>
          <a:p>
            <a:r>
              <a:rPr lang="ru-RU" sz="2000" dirty="0" smtClean="0"/>
              <a:t>	// Обработка очередной записи справочника</a:t>
            </a:r>
          </a:p>
          <a:p>
            <a:r>
              <a:rPr lang="ru-RU" sz="2000" dirty="0" err="1" smtClean="0"/>
              <a:t>КонецЦикла</a:t>
            </a:r>
            <a:r>
              <a:rPr lang="ru-RU" sz="2000" dirty="0" smtClean="0"/>
              <a:t>;</a:t>
            </a:r>
            <a:endParaRPr lang="ru-RU" sz="2000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71472" y="0"/>
            <a:ext cx="8121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Защищенный блок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571480"/>
            <a:ext cx="871543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Попытка</a:t>
            </a:r>
          </a:p>
          <a:p>
            <a:r>
              <a:rPr lang="ru-RU" sz="2000" b="1" dirty="0" smtClean="0"/>
              <a:t>	// Операторы попытки</a:t>
            </a:r>
          </a:p>
          <a:p>
            <a:r>
              <a:rPr lang="ru-RU" sz="2000" b="1" dirty="0" smtClean="0"/>
              <a:t>Исключение</a:t>
            </a:r>
          </a:p>
          <a:p>
            <a:r>
              <a:rPr lang="ru-RU" sz="2000" b="1" dirty="0" smtClean="0"/>
              <a:t>	// Операторы </a:t>
            </a:r>
            <a:r>
              <a:rPr lang="ru-RU" sz="2000" b="1" dirty="0" smtClean="0"/>
              <a:t>обработки исключения</a:t>
            </a:r>
            <a:endParaRPr lang="ru-RU" sz="2000" b="1" dirty="0" smtClean="0"/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[</a:t>
            </a:r>
            <a:r>
              <a:rPr lang="ru-RU" sz="2000" b="1" dirty="0" smtClean="0"/>
              <a:t>Вызвать Исключение;</a:t>
            </a:r>
            <a:r>
              <a:rPr lang="en-US" sz="2000" b="1" dirty="0" smtClean="0"/>
              <a:t>]</a:t>
            </a:r>
            <a:endParaRPr lang="ru-RU" sz="2000" b="1" dirty="0" smtClean="0"/>
          </a:p>
          <a:p>
            <a:r>
              <a:rPr lang="ru-RU" sz="2000" b="1" dirty="0" smtClean="0"/>
              <a:t>	// Операторы обработки </a:t>
            </a:r>
            <a:r>
              <a:rPr lang="ru-RU" sz="2000" b="1" dirty="0" smtClean="0"/>
              <a:t>исключения</a:t>
            </a:r>
            <a:endParaRPr lang="ru-RU" sz="2000" b="1" dirty="0" smtClean="0"/>
          </a:p>
          <a:p>
            <a:r>
              <a:rPr lang="ru-RU" sz="2000" b="1" dirty="0" err="1" smtClean="0"/>
              <a:t>КонецПопытки</a:t>
            </a:r>
            <a:r>
              <a:rPr lang="ru-RU" sz="2000" b="1" dirty="0" smtClean="0"/>
              <a:t>;</a:t>
            </a:r>
          </a:p>
          <a:p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Управляет </a:t>
            </a:r>
            <a:r>
              <a:rPr lang="ru-RU" sz="2000" dirty="0" smtClean="0"/>
              <a:t>выполнением программы, основываясь на возникающих при выполнении модуля ошибочных (исключительных) ситуациях и определяет обработку этих ситуаций.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Не </a:t>
            </a:r>
            <a:r>
              <a:rPr lang="ru-RU" sz="2000" dirty="0" smtClean="0"/>
              <a:t>предусмотрено определенных пользователем </a:t>
            </a:r>
            <a:r>
              <a:rPr lang="ru-RU" sz="2000" dirty="0" smtClean="0"/>
              <a:t>исключений.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Если </a:t>
            </a:r>
            <a:r>
              <a:rPr lang="ru-RU" sz="2000" dirty="0" smtClean="0"/>
              <a:t>при выполнении </a:t>
            </a:r>
            <a:r>
              <a:rPr lang="ru-RU" sz="2000" dirty="0" smtClean="0"/>
              <a:t>операторов </a:t>
            </a:r>
            <a:r>
              <a:rPr lang="ru-RU" sz="2000" dirty="0" smtClean="0"/>
              <a:t>попытки произошла </a:t>
            </a:r>
            <a:r>
              <a:rPr lang="ru-RU" sz="2000" dirty="0" smtClean="0"/>
              <a:t>ошибка, </a:t>
            </a:r>
            <a:r>
              <a:rPr lang="ru-RU" sz="2000" dirty="0" smtClean="0"/>
              <a:t>то </a:t>
            </a:r>
            <a:r>
              <a:rPr lang="ru-RU" sz="2000" dirty="0" smtClean="0"/>
              <a:t>управление </a:t>
            </a:r>
            <a:r>
              <a:rPr lang="ru-RU" sz="2000" dirty="0" smtClean="0"/>
              <a:t>передается на первый оператор </a:t>
            </a:r>
            <a:r>
              <a:rPr lang="ru-RU" sz="2000" dirty="0" smtClean="0"/>
              <a:t>обработки исключения</a:t>
            </a:r>
            <a:r>
              <a:rPr lang="ru-RU" sz="2000" dirty="0" smtClean="0"/>
              <a:t>. У</a:t>
            </a:r>
            <a:r>
              <a:rPr lang="ru-RU" sz="2000" dirty="0" smtClean="0"/>
              <a:t>правление </a:t>
            </a:r>
            <a:r>
              <a:rPr lang="ru-RU" sz="2000" dirty="0" smtClean="0"/>
              <a:t>будет передано даже </a:t>
            </a:r>
            <a:r>
              <a:rPr lang="ru-RU" sz="2000" dirty="0" smtClean="0"/>
              <a:t>если </a:t>
            </a:r>
            <a:r>
              <a:rPr lang="ru-RU" sz="2000" dirty="0" smtClean="0"/>
              <a:t>ошибку вызвал оператор, находящийся в процедуре иди функции, вызванной из операторов попытки. </a:t>
            </a:r>
            <a:r>
              <a:rPr lang="ru-RU" sz="2000" dirty="0" smtClean="0"/>
              <a:t>В этом случае выполнение подпрограммы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После </a:t>
            </a:r>
            <a:r>
              <a:rPr lang="ru-RU" sz="2000" dirty="0" smtClean="0"/>
              <a:t>выполнения </a:t>
            </a:r>
            <a:r>
              <a:rPr lang="ru-RU" sz="2000" dirty="0" smtClean="0"/>
              <a:t>операторов обработки </a:t>
            </a:r>
            <a:r>
              <a:rPr lang="ru-RU" sz="2000" dirty="0" smtClean="0"/>
              <a:t>исключения  управление передается на следующий за </a:t>
            </a:r>
            <a:r>
              <a:rPr lang="ru-RU" sz="2000" dirty="0" err="1" smtClean="0"/>
              <a:t>КонецПопытки</a:t>
            </a:r>
            <a:r>
              <a:rPr lang="ru-RU" sz="2000" dirty="0" smtClean="0"/>
              <a:t> </a:t>
            </a:r>
            <a:r>
              <a:rPr lang="ru-RU" sz="2000" dirty="0" smtClean="0"/>
              <a:t>оператор.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Если операторы </a:t>
            </a:r>
            <a:r>
              <a:rPr lang="ru-RU" sz="2000" dirty="0" smtClean="0"/>
              <a:t>попытки </a:t>
            </a:r>
            <a:r>
              <a:rPr lang="ru-RU" sz="2000" dirty="0" smtClean="0"/>
              <a:t>выполнились </a:t>
            </a:r>
            <a:r>
              <a:rPr lang="ru-RU" sz="2000" dirty="0" smtClean="0"/>
              <a:t>без ошибок, то </a:t>
            </a:r>
            <a:r>
              <a:rPr lang="ru-RU" sz="2000" dirty="0" smtClean="0"/>
              <a:t>операторы обработки </a:t>
            </a:r>
            <a:r>
              <a:rPr lang="ru-RU" sz="2000" dirty="0" smtClean="0"/>
              <a:t>исключения </a:t>
            </a:r>
            <a:r>
              <a:rPr lang="ru-RU" sz="2000" dirty="0" smtClean="0"/>
              <a:t>пропускаются </a:t>
            </a:r>
            <a:r>
              <a:rPr lang="ru-RU" sz="2000" dirty="0" smtClean="0"/>
              <a:t>и управление </a:t>
            </a:r>
            <a:r>
              <a:rPr lang="ru-RU" sz="2000" dirty="0" smtClean="0"/>
              <a:t>передается за </a:t>
            </a:r>
            <a:r>
              <a:rPr lang="ru-RU" sz="2000" dirty="0" err="1" smtClean="0"/>
              <a:t>КонецПопытки</a:t>
            </a:r>
            <a:r>
              <a:rPr lang="ru-RU" sz="2000" dirty="0" smtClean="0"/>
              <a:t>.</a:t>
            </a:r>
            <a:endParaRPr lang="ru-RU" sz="2000" dirty="0" smtClean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14282" y="642918"/>
            <a:ext cx="86409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ПЕРЕМ идентификатор1  [Экспорт], инетификатор2 …;</a:t>
            </a:r>
          </a:p>
          <a:p>
            <a:endParaRPr lang="ru-RU" sz="1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Экспорт указывается для переменных, которые нужно экспортировать в другие модули, если текущий модуль позволяет экспортировать переменные.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Тип переменной не задается при её описании. Он устанавливается по типу первого присваиваемого значения оператором присваивания. </a:t>
            </a:r>
          </a:p>
          <a:p>
            <a:r>
              <a:rPr lang="ru-RU" sz="2000" u="sng" dirty="0" smtClean="0"/>
              <a:t>Пример</a:t>
            </a:r>
            <a:endParaRPr lang="ru-RU" sz="2000" dirty="0" smtClean="0"/>
          </a:p>
          <a:p>
            <a:r>
              <a:rPr lang="ru-RU" sz="2000" dirty="0" smtClean="0"/>
              <a:t>ПЕРЕМ Сум, </a:t>
            </a:r>
            <a:r>
              <a:rPr lang="ru-RU" sz="2000" dirty="0" err="1" smtClean="0"/>
              <a:t>Глоб</a:t>
            </a:r>
            <a:r>
              <a:rPr lang="ru-RU" sz="2000" dirty="0" smtClean="0"/>
              <a:t> Экспорт; // Комментарий </a:t>
            </a:r>
          </a:p>
          <a:p>
            <a:endParaRPr lang="ru-RU" sz="1000" dirty="0" smtClean="0"/>
          </a:p>
          <a:p>
            <a:r>
              <a:rPr lang="ru-RU" sz="2000" dirty="0" smtClean="0"/>
              <a:t>По области видимости можно выделить несколько видов переменных: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/>
              <a:t> Глобальные переменные</a:t>
            </a:r>
            <a:r>
              <a:rPr lang="ru-RU" sz="2000" dirty="0" smtClean="0"/>
              <a:t> – описываются в модуле приложения с ключевым словом Экспорт. К ним можно будет обращаться из любых мест программы.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b="1" dirty="0" smtClean="0"/>
              <a:t>Глобальные переменные объекта </a:t>
            </a:r>
            <a:r>
              <a:rPr lang="ru-RU" sz="2000" dirty="0" smtClean="0"/>
              <a:t>– описываются в модуле объекта с ключевым словом Экспорт.  Доступ к этим переменным выполняется через конкретный объект.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/>
              <a:t> Локальные переменные модуля</a:t>
            </a:r>
            <a:r>
              <a:rPr lang="ru-RU" sz="2000" dirty="0" smtClean="0"/>
              <a:t> – переменные, описанные в разделе описания переменных этого модуля. Область видимости – модуль, в котором они определены.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/>
              <a:t> Локальные переменные подпрограмм</a:t>
            </a:r>
            <a:r>
              <a:rPr lang="ru-RU" sz="2000" dirty="0" smtClean="0"/>
              <a:t> – они видны только в своей подпрограмме.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16668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Раздел описания переменных</a:t>
            </a: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3551998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71472" y="0"/>
            <a:ext cx="8121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Вложенность защищенных блоков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571480"/>
            <a:ext cx="871543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Операторы Попытка </a:t>
            </a:r>
            <a:r>
              <a:rPr lang="ru-RU" sz="2000" dirty="0" smtClean="0"/>
              <a:t>могут быть вложенными.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При </a:t>
            </a:r>
            <a:r>
              <a:rPr lang="ru-RU" sz="2000" dirty="0" smtClean="0"/>
              <a:t>возникновении </a:t>
            </a:r>
            <a:r>
              <a:rPr lang="ru-RU" sz="2000" dirty="0" smtClean="0"/>
              <a:t>исключения </a:t>
            </a:r>
            <a:r>
              <a:rPr lang="ru-RU" sz="2000" dirty="0" smtClean="0"/>
              <a:t>управление передается на </a:t>
            </a:r>
            <a:r>
              <a:rPr lang="ru-RU" sz="2000" dirty="0" smtClean="0"/>
              <a:t>обработчик</a:t>
            </a:r>
            <a:r>
              <a:rPr lang="ru-RU" sz="2000" dirty="0" smtClean="0"/>
              <a:t>, в попытке которого произошла ошибка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Если </a:t>
            </a:r>
            <a:r>
              <a:rPr lang="ru-RU" sz="2000" dirty="0" smtClean="0"/>
              <a:t>в </a:t>
            </a:r>
            <a:r>
              <a:rPr lang="ru-RU" sz="2000" dirty="0" smtClean="0"/>
              <a:t>последовательности операторов </a:t>
            </a:r>
            <a:r>
              <a:rPr lang="ru-RU" sz="2000" dirty="0" smtClean="0"/>
              <a:t>обработки исключения </a:t>
            </a:r>
            <a:r>
              <a:rPr lang="ru-RU" sz="2000" dirty="0" smtClean="0"/>
              <a:t>этого обработчика выполняется оператор </a:t>
            </a:r>
            <a:r>
              <a:rPr lang="ru-RU" sz="2000" dirty="0" err="1" smtClean="0"/>
              <a:t>ВызватьИсключение</a:t>
            </a:r>
            <a:r>
              <a:rPr lang="ru-RU" sz="2000" dirty="0" smtClean="0"/>
              <a:t>, </a:t>
            </a:r>
            <a:r>
              <a:rPr lang="ru-RU" sz="2000" dirty="0" smtClean="0"/>
              <a:t>управление передается </a:t>
            </a:r>
            <a:r>
              <a:rPr lang="ru-RU" sz="2000" dirty="0" smtClean="0"/>
              <a:t>вышестоящему обработчику исключения и так далее.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Если </a:t>
            </a:r>
            <a:r>
              <a:rPr lang="ru-RU" sz="2000" dirty="0" smtClean="0"/>
              <a:t>вышестоящего </a:t>
            </a:r>
            <a:r>
              <a:rPr lang="ru-RU" sz="2000" dirty="0" smtClean="0"/>
              <a:t>обработчика </a:t>
            </a:r>
            <a:r>
              <a:rPr lang="ru-RU" sz="2000" dirty="0" smtClean="0"/>
              <a:t>нет, исключительная ситуация обрабатывается системно с прекращением выполнения программного модуля.</a:t>
            </a:r>
          </a:p>
          <a:p>
            <a:endParaRPr lang="ru-RU" sz="800" i="1" dirty="0" smtClean="0"/>
          </a:p>
          <a:p>
            <a:r>
              <a:rPr lang="ru-RU" sz="2000" b="1" dirty="0" err="1" smtClean="0"/>
              <a:t>ВызватьИсключение</a:t>
            </a:r>
            <a:r>
              <a:rPr lang="ru-RU" sz="2000" b="1" dirty="0" smtClean="0"/>
              <a:t> </a:t>
            </a:r>
            <a:r>
              <a:rPr lang="ru-RU" sz="2000" b="1" dirty="0" smtClean="0"/>
              <a:t>выражение;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Оператор допустим только внутри операторных скобок Исключение - </a:t>
            </a:r>
            <a:r>
              <a:rPr lang="ru-RU" sz="2000" dirty="0" err="1" smtClean="0"/>
              <a:t>КонецПопытки</a:t>
            </a:r>
            <a:r>
              <a:rPr lang="ru-RU" sz="2000" dirty="0" smtClean="0"/>
              <a:t>.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Вызывает исключение, когда нужно передать управление вышестоящему обработчику исключения.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Если есть вышестоящий обработчик,  управление передается на его первый оператор. Если нет, исключительная ситуация обрабатывается системно, выдаемся сообщение о первоначально возникшей ошибке, а выполнение модуля прекращается.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Выражение </a:t>
            </a:r>
            <a:r>
              <a:rPr lang="ru-RU" sz="2000" dirty="0" smtClean="0"/>
              <a:t>– текстовое выражение, выступающее в роли описания ошибки.</a:t>
            </a:r>
            <a:endParaRPr lang="ru-RU" sz="2000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71472" y="0"/>
            <a:ext cx="8121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Защищенный блок. Пример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714356"/>
            <a:ext cx="87154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Процедура </a:t>
            </a:r>
            <a:r>
              <a:rPr lang="ru-RU" sz="2000" dirty="0" err="1" smtClean="0"/>
              <a:t>СформироватьВ</a:t>
            </a:r>
            <a:r>
              <a:rPr lang="en-US" sz="2000" dirty="0" smtClean="0"/>
              <a:t>Excel</a:t>
            </a:r>
            <a:r>
              <a:rPr lang="ru-RU" sz="2000" dirty="0" smtClean="0"/>
              <a:t>()</a:t>
            </a:r>
          </a:p>
          <a:p>
            <a:r>
              <a:rPr lang="ru-RU" sz="2000" dirty="0" smtClean="0"/>
              <a:t>	Попытка</a:t>
            </a:r>
          </a:p>
          <a:p>
            <a:r>
              <a:rPr lang="ru-RU" sz="2000" dirty="0" smtClean="0"/>
              <a:t>		// Пытаемся обратиться к </a:t>
            </a:r>
            <a:r>
              <a:rPr lang="en-US" sz="2000" dirty="0" smtClean="0"/>
              <a:t>Excel</a:t>
            </a:r>
            <a:endParaRPr lang="ru-RU" sz="2000" dirty="0" smtClean="0"/>
          </a:p>
          <a:p>
            <a:r>
              <a:rPr lang="ru-RU" sz="2000" dirty="0" smtClean="0"/>
              <a:t>		</a:t>
            </a:r>
            <a:r>
              <a:rPr lang="ru-RU" sz="2000" dirty="0" err="1" smtClean="0"/>
              <a:t>Табл</a:t>
            </a:r>
            <a:r>
              <a:rPr lang="en-US" sz="2000" dirty="0" smtClean="0"/>
              <a:t> = </a:t>
            </a:r>
            <a:r>
              <a:rPr lang="ru-RU" sz="2000" dirty="0" smtClean="0"/>
              <a:t>Новый </a:t>
            </a:r>
            <a:r>
              <a:rPr lang="en-US" sz="2000" dirty="0" err="1" smtClean="0"/>
              <a:t>ComObject</a:t>
            </a:r>
            <a:r>
              <a:rPr lang="en-US" sz="2000" dirty="0" smtClean="0"/>
              <a:t>(“</a:t>
            </a:r>
            <a:r>
              <a:rPr lang="en-US" sz="2000" dirty="0" err="1" smtClean="0"/>
              <a:t>Excel.Application</a:t>
            </a:r>
            <a:r>
              <a:rPr lang="en-US" sz="2000" dirty="0" smtClean="0"/>
              <a:t>”);</a:t>
            </a:r>
            <a:endParaRPr lang="ru-RU" sz="2000" dirty="0" smtClean="0"/>
          </a:p>
          <a:p>
            <a:r>
              <a:rPr lang="ru-RU" sz="2000" dirty="0" smtClean="0"/>
              <a:t>	Исключение</a:t>
            </a:r>
          </a:p>
          <a:p>
            <a:r>
              <a:rPr lang="ru-RU" sz="2000" dirty="0" smtClean="0"/>
              <a:t>		Предупреждение(</a:t>
            </a:r>
            <a:r>
              <a:rPr lang="ru-RU" sz="2000" dirty="0" err="1" smtClean="0"/>
              <a:t>ОписаниеОшибки</a:t>
            </a:r>
            <a:r>
              <a:rPr lang="ru-RU" sz="2000" dirty="0" smtClean="0"/>
              <a:t>());</a:t>
            </a:r>
          </a:p>
          <a:p>
            <a:r>
              <a:rPr lang="ru-RU" sz="2000" dirty="0" smtClean="0"/>
              <a:t>		Возврат;</a:t>
            </a:r>
          </a:p>
          <a:p>
            <a:r>
              <a:rPr lang="ru-RU" sz="2000" dirty="0" smtClean="0"/>
              <a:t>	</a:t>
            </a:r>
            <a:r>
              <a:rPr lang="ru-RU" sz="2000" dirty="0" err="1" smtClean="0"/>
              <a:t>КонецПопытки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	// Операторы формирования отчета</a:t>
            </a:r>
          </a:p>
          <a:p>
            <a:r>
              <a:rPr lang="ru-RU" sz="2000" dirty="0" err="1" smtClean="0"/>
              <a:t>КонецПроцедуры</a:t>
            </a:r>
            <a:endParaRPr lang="ru-RU" sz="2000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39552" y="0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Раздел описания подпрограмм</a:t>
            </a:r>
            <a:endParaRPr lang="ru-RU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714356"/>
            <a:ext cx="878687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Содержит описания процедур и функций.</a:t>
            </a:r>
          </a:p>
          <a:p>
            <a:endParaRPr lang="ru-RU" sz="1000" dirty="0" smtClean="0"/>
          </a:p>
          <a:p>
            <a:r>
              <a:rPr lang="ru-RU" sz="2000" dirty="0" smtClean="0"/>
              <a:t>ПРОЦЕДУРА Имя ([список параметров]) [Экспорт]</a:t>
            </a:r>
          </a:p>
          <a:p>
            <a:r>
              <a:rPr lang="ru-RU" sz="2000" dirty="0" smtClean="0"/>
              <a:t>	// Описание локальных переменных</a:t>
            </a:r>
          </a:p>
          <a:p>
            <a:r>
              <a:rPr lang="ru-RU" sz="2000" dirty="0" smtClean="0"/>
              <a:t>	// Операторы</a:t>
            </a:r>
          </a:p>
          <a:p>
            <a:r>
              <a:rPr lang="ru-RU" sz="2000" dirty="0" smtClean="0"/>
              <a:t>	// Возврат;</a:t>
            </a:r>
          </a:p>
          <a:p>
            <a:r>
              <a:rPr lang="ru-RU" sz="2000" dirty="0" smtClean="0"/>
              <a:t>	// Операторы</a:t>
            </a:r>
          </a:p>
          <a:p>
            <a:r>
              <a:rPr lang="ru-RU" sz="2000" dirty="0" smtClean="0"/>
              <a:t>КОНЕЦПРОЦЕДУРЫ</a:t>
            </a:r>
          </a:p>
          <a:p>
            <a:endParaRPr lang="ru-RU" sz="1000" dirty="0" smtClean="0"/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Экспорт</a:t>
            </a:r>
            <a:r>
              <a:rPr lang="ru-RU" sz="2000" dirty="0" smtClean="0"/>
              <a:t> – задает глобальную процедуру, которую можно вызывать из других модулей, если текущий модуль допускает описание таких процедур.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Параметры в списке формальных параметров могут быть 2 видов: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 передаваемые по значению;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 передаваемые по ссылке (используется по умолчанию).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 ВОЗВРАТ – оператор, прерывающий выполнение подпрограммы.</a:t>
            </a:r>
          </a:p>
          <a:p>
            <a:endParaRPr lang="ru-RU" sz="1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Описание параметров:</a:t>
            </a:r>
          </a:p>
          <a:p>
            <a:r>
              <a:rPr lang="ru-RU" sz="2000" dirty="0" smtClean="0"/>
              <a:t>[ЗНАЧ] </a:t>
            </a:r>
            <a:r>
              <a:rPr lang="ru-RU" sz="2000" dirty="0" err="1" smtClean="0"/>
              <a:t>Имя_параметра</a:t>
            </a:r>
            <a:r>
              <a:rPr lang="ru-RU" sz="2000" dirty="0" smtClean="0"/>
              <a:t> [=ЗНАЧЕНИЕ],…</a:t>
            </a:r>
          </a:p>
          <a:p>
            <a:r>
              <a:rPr lang="ru-RU" sz="2000" dirty="0" smtClean="0"/>
              <a:t> ЗНАЧ указывает на то, что параметр будет передаваться по значению.</a:t>
            </a:r>
          </a:p>
          <a:p>
            <a:r>
              <a:rPr lang="ru-RU" sz="2000" dirty="0" smtClean="0"/>
              <a:t>=ЗНАЧЕНИЕ устанавливает значение параметра по умолчанию, присваивается в случае, если при вызове подпрограммы этот параметр был опущен.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858506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11560" y="4462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Раздел описания подпрограмм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857232"/>
            <a:ext cx="85011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ФУНКЦИЯ </a:t>
            </a:r>
            <a:r>
              <a:rPr lang="ru-RU" sz="2000" dirty="0" err="1" smtClean="0"/>
              <a:t>Имя_Функции</a:t>
            </a:r>
            <a:r>
              <a:rPr lang="ru-RU" sz="2000" dirty="0" smtClean="0"/>
              <a:t> ([список параметров]) [Экспорт]</a:t>
            </a:r>
          </a:p>
          <a:p>
            <a:r>
              <a:rPr lang="ru-RU" sz="2000" dirty="0" smtClean="0"/>
              <a:t>	// Описание переменных</a:t>
            </a:r>
          </a:p>
          <a:p>
            <a:r>
              <a:rPr lang="ru-RU" sz="2000" dirty="0" smtClean="0"/>
              <a:t>	// Операторы</a:t>
            </a:r>
          </a:p>
          <a:p>
            <a:r>
              <a:rPr lang="ru-RU" sz="2000" dirty="0" smtClean="0"/>
              <a:t>	// Возврат значение;</a:t>
            </a:r>
          </a:p>
          <a:p>
            <a:r>
              <a:rPr lang="ru-RU" sz="2000" dirty="0" smtClean="0"/>
              <a:t>	// Операторы</a:t>
            </a:r>
          </a:p>
          <a:p>
            <a:r>
              <a:rPr lang="ru-RU" sz="2000" dirty="0" smtClean="0"/>
              <a:t>КОНЕЦФУНКЦИИ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Возврат значения функции выполняется оператором ВОЗВРАТ с указанием возвращаемого значения:</a:t>
            </a:r>
          </a:p>
          <a:p>
            <a:r>
              <a:rPr lang="ru-RU" sz="2000" dirty="0" smtClean="0"/>
              <a:t>ВОЗВРАТ значение;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400050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Раздел основной программы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4786322"/>
            <a:ext cx="8501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Последовательность операторов, которая будет выполнена при активизации объекта, с которым связан модуль или при запуске системы 1С:Предприятие для модулей, относящихся к приложению в целом (модули приложения, сеанса, внешнего соединения).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901294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642910" y="0"/>
            <a:ext cx="8121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Виды данных информационной базы 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714356"/>
            <a:ext cx="857256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 smtClean="0"/>
              <a:t>Все данные, которые хранятся в информационной базе, можно разделить на две категории: </a:t>
            </a:r>
          </a:p>
          <a:p>
            <a:pPr>
              <a:buFont typeface="Arial" pitchFamily="34" charset="0"/>
              <a:buChar char="•"/>
            </a:pPr>
            <a:r>
              <a:rPr lang="ru-RU" sz="1900" dirty="0" smtClean="0"/>
              <a:t> объектные, </a:t>
            </a:r>
          </a:p>
          <a:p>
            <a:pPr>
              <a:buFont typeface="Arial" pitchFamily="34" charset="0"/>
              <a:buChar char="•"/>
            </a:pPr>
            <a:r>
              <a:rPr lang="ru-RU" sz="1900" dirty="0" smtClean="0"/>
              <a:t> необъектные. </a:t>
            </a:r>
          </a:p>
          <a:p>
            <a:r>
              <a:rPr lang="ru-RU" sz="1900" b="1" dirty="0" smtClean="0"/>
              <a:t>Объектные данные</a:t>
            </a:r>
            <a:r>
              <a:rPr lang="ru-RU" sz="1900" dirty="0" smtClean="0"/>
              <a:t>:  справочники, документы, планы видов характеристик, планы счетов, планы видов расчета, бизнес-процессы, задачи, планы обмена. </a:t>
            </a:r>
          </a:p>
          <a:p>
            <a:pPr>
              <a:buFont typeface="Arial" pitchFamily="34" charset="0"/>
              <a:buChar char="•"/>
            </a:pPr>
            <a:r>
              <a:rPr lang="ru-RU" sz="1900" dirty="0" smtClean="0"/>
              <a:t> Состоят из отдельных объектов. </a:t>
            </a:r>
          </a:p>
          <a:p>
            <a:pPr>
              <a:buFont typeface="Arial" pitchFamily="34" charset="0"/>
              <a:buChar char="•"/>
            </a:pPr>
            <a:r>
              <a:rPr lang="ru-RU" sz="1900" dirty="0" smtClean="0"/>
              <a:t> Каждый из объектов обладает внутренним уникальным идентификатором, благодаря которому к объекту можно обращаться как  к единому целому. </a:t>
            </a:r>
          </a:p>
          <a:p>
            <a:pPr>
              <a:buFont typeface="Arial" pitchFamily="34" charset="0"/>
              <a:buChar char="•"/>
            </a:pPr>
            <a:r>
              <a:rPr lang="ru-RU" sz="1900" dirty="0" smtClean="0"/>
              <a:t> Каждый объект имеет определенную значимость сам по себе: удаление объекта и создание точно такого же приводит к появлению другого объекта с другим идентификатором.</a:t>
            </a:r>
          </a:p>
          <a:p>
            <a:r>
              <a:rPr lang="ru-RU" sz="1900" b="1" dirty="0" smtClean="0"/>
              <a:t>Необъектные данные</a:t>
            </a:r>
            <a:r>
              <a:rPr lang="ru-RU" sz="1900" dirty="0" smtClean="0"/>
              <a:t>: все виды регистров, константы, последовательности. </a:t>
            </a:r>
          </a:p>
          <a:p>
            <a:pPr>
              <a:buFont typeface="Arial" pitchFamily="34" charset="0"/>
              <a:buChar char="•"/>
            </a:pPr>
            <a:r>
              <a:rPr lang="ru-RU" sz="1900" dirty="0" smtClean="0"/>
              <a:t> Не имеют собственной ценности и полностью описываются значениями своих полей.  </a:t>
            </a:r>
          </a:p>
          <a:p>
            <a:pPr>
              <a:buFont typeface="Arial" pitchFamily="34" charset="0"/>
              <a:buChar char="•"/>
            </a:pPr>
            <a:r>
              <a:rPr lang="ru-RU" sz="1900" dirty="0" smtClean="0"/>
              <a:t> Представляют собой записи, для которых не поддерживаются внутренние уникальные идентификаторы. </a:t>
            </a:r>
          </a:p>
          <a:p>
            <a:pPr>
              <a:buFont typeface="Arial" pitchFamily="34" charset="0"/>
              <a:buChar char="•"/>
            </a:pPr>
            <a:r>
              <a:rPr lang="ru-RU" sz="1900" dirty="0" smtClean="0"/>
              <a:t> Удалив некоторую запись и создав новую с точно такими же значениями полей, мы получим то же самое состояние базы данных, которое было до удаления записи.</a:t>
            </a:r>
            <a:endParaRPr lang="ru-RU" sz="1900" dirty="0"/>
          </a:p>
        </p:txBody>
      </p:sp>
    </p:spTree>
    <p:extLst>
      <p:ext uri="{BB962C8B-B14F-4D97-AF65-F5344CB8AC3E}">
        <p14:creationId xmlns="" xmlns:p14="http://schemas.microsoft.com/office/powerpoint/2010/main" val="1959261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642910" y="0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Объектные данные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928670"/>
            <a:ext cx="871543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Для работы с объектными данными существуют два основных типа: </a:t>
            </a:r>
          </a:p>
          <a:p>
            <a:r>
              <a:rPr lang="ru-RU" sz="2000" dirty="0" smtClean="0"/>
              <a:t>ссылка и объект. </a:t>
            </a:r>
          </a:p>
          <a:p>
            <a:endParaRPr lang="ru-RU" sz="800" dirty="0" smtClean="0"/>
          </a:p>
          <a:p>
            <a:r>
              <a:rPr lang="ru-RU" sz="2000" b="1" i="1" dirty="0" smtClean="0"/>
              <a:t>Ссылка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Используется везде, где требуется однозначно идентифицировать объект базы данных.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Фактически является значением внутреннего идентификатора.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Ссылки можно сравнивать между собой. Две ссылки считаются равными, если они содержат один и тот же идентификатор одного и того же вида объекта.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Может быть использована для доступа к данным объекта только на чтение.</a:t>
            </a:r>
          </a:p>
          <a:p>
            <a:endParaRPr lang="ru-RU" sz="800" b="1" i="1" dirty="0" smtClean="0"/>
          </a:p>
          <a:p>
            <a:r>
              <a:rPr lang="ru-RU" sz="2000" b="1" i="1" dirty="0" smtClean="0"/>
              <a:t>Объект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Предназначен для модификации (чтения и изменения) данных, содержащихся в объекте базы данных. Остальные объекты встроенного языка позволяют только читать информацию базы данных.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Используется при создании новых объектов, для редактирования и удаления существующих объектов, а также для отображения и редактирования всех данных объекта в форме объекта. </a:t>
            </a:r>
          </a:p>
        </p:txBody>
      </p:sp>
    </p:spTree>
    <p:extLst>
      <p:ext uri="{BB962C8B-B14F-4D97-AF65-F5344CB8AC3E}">
        <p14:creationId xmlns="" xmlns:p14="http://schemas.microsoft.com/office/powerpoint/2010/main" val="2373055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626748" y="152400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Необъектные данные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1000108"/>
            <a:ext cx="87154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Представляют собой некоторый набор записей, которые хранятся в таблице.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Каждая из этих записей полностью описывается значениями своих полей.  Запись можно удалить, а затем создать новую, с такими же значениями полей. </a:t>
            </a:r>
          </a:p>
          <a:p>
            <a:endParaRPr lang="ru-RU" sz="2000" dirty="0" smtClean="0"/>
          </a:p>
          <a:p>
            <a:r>
              <a:rPr lang="ru-RU" sz="2000" dirty="0" smtClean="0"/>
              <a:t>Для чтения, модификации и удаления необъектных данных используется тип данных </a:t>
            </a:r>
            <a:r>
              <a:rPr lang="ru-RU" sz="2000" b="1" i="1" dirty="0" smtClean="0"/>
              <a:t>Набор записей</a:t>
            </a:r>
            <a:r>
              <a:rPr lang="ru-RU" sz="20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Набор записей представляет собой коллекцию отдельных записей, принадлежащих некоторому объекту конфигурации.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Для наборов записей не существует понятия удаления. Набор записей можно только записать, причем запись может быть выполнена либо с замещением существующих записей либо с добавлением новых записей к существующим.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Для удаления всех записей нужно записать новый пустой набор записей.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373055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626748" y="152400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Типы данных встроенного языка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1285860"/>
            <a:ext cx="8715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Все типы данных системы можно разделить на 3 категории: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b="1" dirty="0" smtClean="0"/>
              <a:t>примитивные типы- </a:t>
            </a:r>
            <a:r>
              <a:rPr lang="ru-RU" sz="2000" dirty="0" smtClean="0"/>
              <a:t>простые типы, для которых можно задать константу;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b="1" dirty="0" smtClean="0"/>
              <a:t>типы, образуемые в прикладном решении- </a:t>
            </a:r>
            <a:r>
              <a:rPr lang="ru-RU" sz="2000" dirty="0" smtClean="0"/>
              <a:t>соответствуют объектам, созданным разработчиком в дереве конфигурации, предназначенные для работы с этими объектами средствами встроенного языка;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/>
              <a:t> типы, предопределенные во встроенном языке- </a:t>
            </a:r>
            <a:r>
              <a:rPr lang="ru-RU" sz="2000" dirty="0" smtClean="0"/>
              <a:t>объекты сложной структуры, создаваемые и обрабатываемые исключительно средствами встроенного языка (список значений, таблица значений, массив, структура).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3730551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</TotalTime>
  <Words>1866</Words>
  <Application>Microsoft Office PowerPoint</Application>
  <PresentationFormat>Экран (4:3)</PresentationFormat>
  <Paragraphs>416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Встроенный язык 1С:Предприятие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USN Team</cp:lastModifiedBy>
  <cp:revision>75</cp:revision>
  <dcterms:created xsi:type="dcterms:W3CDTF">2015-09-08T08:43:47Z</dcterms:created>
  <dcterms:modified xsi:type="dcterms:W3CDTF">2016-10-10T06:42:59Z</dcterms:modified>
</cp:coreProperties>
</file>