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5" r:id="rId6"/>
    <p:sldId id="264" r:id="rId7"/>
    <p:sldId id="266" r:id="rId8"/>
    <p:sldId id="261" r:id="rId9"/>
    <p:sldId id="258" r:id="rId10"/>
    <p:sldId id="267" r:id="rId11"/>
    <p:sldId id="268" r:id="rId12"/>
    <p:sldId id="269" r:id="rId13"/>
  </p:sldIdLst>
  <p:sldSz cx="9144000" cy="5143500" type="screen16x9"/>
  <p:notesSz cx="6858000" cy="9144000"/>
  <p:embeddedFontLst>
    <p:embeddedFont>
      <p:font typeface="Montserrat SemiBold" panose="020B0604020202020204" charset="-52"/>
      <p:regular r:id="rId15"/>
      <p:bold r:id="rId16"/>
      <p:italic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898900-05E3-407A-97D9-2352F92D28E6}" type="doc">
      <dgm:prSet loTypeId="urn:microsoft.com/office/officeart/2005/8/layout/hProcess9" loCatId="process" qsTypeId="urn:microsoft.com/office/officeart/2005/8/quickstyle/3d3" qsCatId="3D" csTypeId="urn:microsoft.com/office/officeart/2005/8/colors/colorful3" csCatId="colorful" phldr="1"/>
      <dgm:spPr/>
    </dgm:pt>
    <dgm:pt modelId="{4C8BCA69-26A1-4D26-8A4F-DA2EC9698A8D}">
      <dgm:prSet phldrT="[Текст]"/>
      <dgm:spPr/>
      <dgm:t>
        <a:bodyPr/>
        <a:lstStyle/>
        <a:p>
          <a:r>
            <a:rPr lang="ru-RU" dirty="0" smtClean="0"/>
            <a:t>Педагоги</a:t>
          </a:r>
          <a:endParaRPr lang="ru-RU" dirty="0"/>
        </a:p>
      </dgm:t>
    </dgm:pt>
    <dgm:pt modelId="{319ECD25-20CC-48E6-83FA-E2D9E37A653D}" type="parTrans" cxnId="{D2931DA4-B58A-413A-9704-5D236EC42C2C}">
      <dgm:prSet/>
      <dgm:spPr/>
      <dgm:t>
        <a:bodyPr/>
        <a:lstStyle/>
        <a:p>
          <a:endParaRPr lang="ru-RU"/>
        </a:p>
      </dgm:t>
    </dgm:pt>
    <dgm:pt modelId="{4CD01EC3-D7F0-47EA-BEFE-AF50A9A1150B}" type="sibTrans" cxnId="{D2931DA4-B58A-413A-9704-5D236EC42C2C}">
      <dgm:prSet/>
      <dgm:spPr/>
      <dgm:t>
        <a:bodyPr/>
        <a:lstStyle/>
        <a:p>
          <a:endParaRPr lang="ru-RU"/>
        </a:p>
      </dgm:t>
    </dgm:pt>
    <dgm:pt modelId="{F73080E6-C8F6-49F4-AD7C-4B2C77B6F062}">
      <dgm:prSet phldrT="[Текст]"/>
      <dgm:spPr/>
      <dgm:t>
        <a:bodyPr/>
        <a:lstStyle/>
        <a:p>
          <a:r>
            <a:rPr lang="ru-RU" dirty="0" smtClean="0"/>
            <a:t>Дети</a:t>
          </a:r>
          <a:endParaRPr lang="ru-RU" dirty="0"/>
        </a:p>
      </dgm:t>
    </dgm:pt>
    <dgm:pt modelId="{73D0F524-1324-4D69-8543-272EFCDDDFB1}" type="parTrans" cxnId="{54BE58FC-F61B-4E9D-B59D-08F47EB1AE6D}">
      <dgm:prSet/>
      <dgm:spPr/>
      <dgm:t>
        <a:bodyPr/>
        <a:lstStyle/>
        <a:p>
          <a:endParaRPr lang="ru-RU"/>
        </a:p>
      </dgm:t>
    </dgm:pt>
    <dgm:pt modelId="{EFD691C6-EFEB-44C6-9B00-9D91536C5636}" type="sibTrans" cxnId="{54BE58FC-F61B-4E9D-B59D-08F47EB1AE6D}">
      <dgm:prSet/>
      <dgm:spPr/>
      <dgm:t>
        <a:bodyPr/>
        <a:lstStyle/>
        <a:p>
          <a:endParaRPr lang="ru-RU"/>
        </a:p>
      </dgm:t>
    </dgm:pt>
    <dgm:pt modelId="{DD852BCD-9538-4032-96FB-FA934F6CDBC9}">
      <dgm:prSet phldrT="[Текст]"/>
      <dgm:spPr/>
      <dgm:t>
        <a:bodyPr/>
        <a:lstStyle/>
        <a:p>
          <a:r>
            <a:rPr lang="ru-RU" dirty="0" smtClean="0"/>
            <a:t>Родители</a:t>
          </a:r>
          <a:endParaRPr lang="ru-RU" dirty="0"/>
        </a:p>
      </dgm:t>
    </dgm:pt>
    <dgm:pt modelId="{A6F4D5E9-59BF-44E2-A3F5-D310B507B6EC}" type="parTrans" cxnId="{EFCA8009-6A4A-4C46-B2B3-0437DEB3A1B6}">
      <dgm:prSet/>
      <dgm:spPr/>
      <dgm:t>
        <a:bodyPr/>
        <a:lstStyle/>
        <a:p>
          <a:endParaRPr lang="ru-RU"/>
        </a:p>
      </dgm:t>
    </dgm:pt>
    <dgm:pt modelId="{1EF42E07-1949-450C-A371-02A4619E3F60}" type="sibTrans" cxnId="{EFCA8009-6A4A-4C46-B2B3-0437DEB3A1B6}">
      <dgm:prSet/>
      <dgm:spPr/>
      <dgm:t>
        <a:bodyPr/>
        <a:lstStyle/>
        <a:p>
          <a:endParaRPr lang="ru-RU"/>
        </a:p>
      </dgm:t>
    </dgm:pt>
    <dgm:pt modelId="{2DC075C1-ED46-4EE5-A847-65AF4EA82696}" type="pres">
      <dgm:prSet presAssocID="{BE898900-05E3-407A-97D9-2352F92D28E6}" presName="CompostProcess" presStyleCnt="0">
        <dgm:presLayoutVars>
          <dgm:dir/>
          <dgm:resizeHandles val="exact"/>
        </dgm:presLayoutVars>
      </dgm:prSet>
      <dgm:spPr/>
    </dgm:pt>
    <dgm:pt modelId="{6DDB35E8-E8E7-4D4B-A8A4-20C5701CE6A4}" type="pres">
      <dgm:prSet presAssocID="{BE898900-05E3-407A-97D9-2352F92D28E6}" presName="arrow" presStyleLbl="bgShp" presStyleIdx="0" presStyleCnt="1"/>
      <dgm:spPr/>
    </dgm:pt>
    <dgm:pt modelId="{DAFBA85F-B454-40A9-B3DD-59C608A19C20}" type="pres">
      <dgm:prSet presAssocID="{BE898900-05E3-407A-97D9-2352F92D28E6}" presName="linearProcess" presStyleCnt="0"/>
      <dgm:spPr/>
    </dgm:pt>
    <dgm:pt modelId="{038C84B1-0314-465E-BB9B-C42F9CF0789C}" type="pres">
      <dgm:prSet presAssocID="{4C8BCA69-26A1-4D26-8A4F-DA2EC9698A8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770F0-2CDA-4A27-B102-E8E248D405C2}" type="pres">
      <dgm:prSet presAssocID="{4CD01EC3-D7F0-47EA-BEFE-AF50A9A1150B}" presName="sibTrans" presStyleCnt="0"/>
      <dgm:spPr/>
    </dgm:pt>
    <dgm:pt modelId="{B737803C-95FC-4AA8-A030-1B2F26DC12FA}" type="pres">
      <dgm:prSet presAssocID="{F73080E6-C8F6-49F4-AD7C-4B2C77B6F062}" presName="textNode" presStyleLbl="node1" presStyleIdx="1" presStyleCnt="3" custLinFactNeighborX="-19738" custLinFactNeighborY="1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F8A6F-E095-4EAA-9180-1392590DE4D1}" type="pres">
      <dgm:prSet presAssocID="{EFD691C6-EFEB-44C6-9B00-9D91536C5636}" presName="sibTrans" presStyleCnt="0"/>
      <dgm:spPr/>
    </dgm:pt>
    <dgm:pt modelId="{676A2C0B-29B2-4447-A020-632225AD2F71}" type="pres">
      <dgm:prSet presAssocID="{DD852BCD-9538-4032-96FB-FA934F6CDBC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C1011D8-58D6-4005-BFC4-9D3205EE23F7}" type="presOf" srcId="{DD852BCD-9538-4032-96FB-FA934F6CDBC9}" destId="{676A2C0B-29B2-4447-A020-632225AD2F71}" srcOrd="0" destOrd="0" presId="urn:microsoft.com/office/officeart/2005/8/layout/hProcess9"/>
    <dgm:cxn modelId="{9C323739-BF0B-487B-BA9B-412ABDBA803F}" type="presOf" srcId="{4C8BCA69-26A1-4D26-8A4F-DA2EC9698A8D}" destId="{038C84B1-0314-465E-BB9B-C42F9CF0789C}" srcOrd="0" destOrd="0" presId="urn:microsoft.com/office/officeart/2005/8/layout/hProcess9"/>
    <dgm:cxn modelId="{D2931DA4-B58A-413A-9704-5D236EC42C2C}" srcId="{BE898900-05E3-407A-97D9-2352F92D28E6}" destId="{4C8BCA69-26A1-4D26-8A4F-DA2EC9698A8D}" srcOrd="0" destOrd="0" parTransId="{319ECD25-20CC-48E6-83FA-E2D9E37A653D}" sibTransId="{4CD01EC3-D7F0-47EA-BEFE-AF50A9A1150B}"/>
    <dgm:cxn modelId="{EFCA8009-6A4A-4C46-B2B3-0437DEB3A1B6}" srcId="{BE898900-05E3-407A-97D9-2352F92D28E6}" destId="{DD852BCD-9538-4032-96FB-FA934F6CDBC9}" srcOrd="2" destOrd="0" parTransId="{A6F4D5E9-59BF-44E2-A3F5-D310B507B6EC}" sibTransId="{1EF42E07-1949-450C-A371-02A4619E3F60}"/>
    <dgm:cxn modelId="{9E4A5887-EC0C-420D-AD4B-CAB711BD0386}" type="presOf" srcId="{F73080E6-C8F6-49F4-AD7C-4B2C77B6F062}" destId="{B737803C-95FC-4AA8-A030-1B2F26DC12FA}" srcOrd="0" destOrd="0" presId="urn:microsoft.com/office/officeart/2005/8/layout/hProcess9"/>
    <dgm:cxn modelId="{54BE58FC-F61B-4E9D-B59D-08F47EB1AE6D}" srcId="{BE898900-05E3-407A-97D9-2352F92D28E6}" destId="{F73080E6-C8F6-49F4-AD7C-4B2C77B6F062}" srcOrd="1" destOrd="0" parTransId="{73D0F524-1324-4D69-8543-272EFCDDDFB1}" sibTransId="{EFD691C6-EFEB-44C6-9B00-9D91536C5636}"/>
    <dgm:cxn modelId="{14059B19-312D-4BE7-BA19-714196EA30B9}" type="presOf" srcId="{BE898900-05E3-407A-97D9-2352F92D28E6}" destId="{2DC075C1-ED46-4EE5-A847-65AF4EA82696}" srcOrd="0" destOrd="0" presId="urn:microsoft.com/office/officeart/2005/8/layout/hProcess9"/>
    <dgm:cxn modelId="{11105373-F54D-4502-82E1-8BAC23D46E00}" type="presParOf" srcId="{2DC075C1-ED46-4EE5-A847-65AF4EA82696}" destId="{6DDB35E8-E8E7-4D4B-A8A4-20C5701CE6A4}" srcOrd="0" destOrd="0" presId="urn:microsoft.com/office/officeart/2005/8/layout/hProcess9"/>
    <dgm:cxn modelId="{AC4C997B-61A9-43E9-A7AA-4E1BE669DA01}" type="presParOf" srcId="{2DC075C1-ED46-4EE5-A847-65AF4EA82696}" destId="{DAFBA85F-B454-40A9-B3DD-59C608A19C20}" srcOrd="1" destOrd="0" presId="urn:microsoft.com/office/officeart/2005/8/layout/hProcess9"/>
    <dgm:cxn modelId="{FCADE608-BE97-4AAF-9670-8E3F22294158}" type="presParOf" srcId="{DAFBA85F-B454-40A9-B3DD-59C608A19C20}" destId="{038C84B1-0314-465E-BB9B-C42F9CF0789C}" srcOrd="0" destOrd="0" presId="urn:microsoft.com/office/officeart/2005/8/layout/hProcess9"/>
    <dgm:cxn modelId="{3AAA1DE6-F0BD-47C3-A7D5-2E8308A49D4A}" type="presParOf" srcId="{DAFBA85F-B454-40A9-B3DD-59C608A19C20}" destId="{72F770F0-2CDA-4A27-B102-E8E248D405C2}" srcOrd="1" destOrd="0" presId="urn:microsoft.com/office/officeart/2005/8/layout/hProcess9"/>
    <dgm:cxn modelId="{E14C2235-3728-42EF-9FF5-FA76E41EDB77}" type="presParOf" srcId="{DAFBA85F-B454-40A9-B3DD-59C608A19C20}" destId="{B737803C-95FC-4AA8-A030-1B2F26DC12FA}" srcOrd="2" destOrd="0" presId="urn:microsoft.com/office/officeart/2005/8/layout/hProcess9"/>
    <dgm:cxn modelId="{16122A02-4004-4BF4-8EA7-830F19378123}" type="presParOf" srcId="{DAFBA85F-B454-40A9-B3DD-59C608A19C20}" destId="{471F8A6F-E095-4EAA-9180-1392590DE4D1}" srcOrd="3" destOrd="0" presId="urn:microsoft.com/office/officeart/2005/8/layout/hProcess9"/>
    <dgm:cxn modelId="{8DC6245F-9224-4A85-A18A-618D1A53D602}" type="presParOf" srcId="{DAFBA85F-B454-40A9-B3DD-59C608A19C20}" destId="{676A2C0B-29B2-4447-A020-632225AD2F7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B35E8-E8E7-4D4B-A8A4-20C5701CE6A4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C84B1-0314-465E-BB9B-C42F9CF0789C}">
      <dsp:nvSpPr>
        <dsp:cNvPr id="0" name=""/>
        <dsp:cNvSpPr/>
      </dsp:nvSpPr>
      <dsp:spPr>
        <a:xfrm>
          <a:off x="2759" y="1219199"/>
          <a:ext cx="1939474" cy="162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Педагоги</a:t>
          </a:r>
          <a:endParaRPr lang="ru-RU" sz="2700" kern="1200" dirty="0"/>
        </a:p>
      </dsp:txBody>
      <dsp:txXfrm>
        <a:off x="82114" y="1298554"/>
        <a:ext cx="1780764" cy="1466890"/>
      </dsp:txXfrm>
    </dsp:sp>
    <dsp:sp modelId="{B737803C-95FC-4AA8-A030-1B2F26DC12FA}">
      <dsp:nvSpPr>
        <dsp:cNvPr id="0" name=""/>
        <dsp:cNvSpPr/>
      </dsp:nvSpPr>
      <dsp:spPr>
        <a:xfrm>
          <a:off x="2051413" y="1237195"/>
          <a:ext cx="1939474" cy="1625600"/>
        </a:xfrm>
        <a:prstGeom prst="roundRect">
          <a:avLst/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Дети</a:t>
          </a:r>
          <a:endParaRPr lang="ru-RU" sz="2700" kern="1200" dirty="0"/>
        </a:p>
      </dsp:txBody>
      <dsp:txXfrm>
        <a:off x="2130768" y="1316550"/>
        <a:ext cx="1780764" cy="1466890"/>
      </dsp:txXfrm>
    </dsp:sp>
    <dsp:sp modelId="{676A2C0B-29B2-4447-A020-632225AD2F71}">
      <dsp:nvSpPr>
        <dsp:cNvPr id="0" name=""/>
        <dsp:cNvSpPr/>
      </dsp:nvSpPr>
      <dsp:spPr>
        <a:xfrm>
          <a:off x="4153766" y="1219199"/>
          <a:ext cx="1939474" cy="1625600"/>
        </a:xfrm>
        <a:prstGeom prst="round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Родители</a:t>
          </a:r>
          <a:endParaRPr lang="ru-RU" sz="2700" kern="1200" dirty="0"/>
        </a:p>
      </dsp:txBody>
      <dsp:txXfrm>
        <a:off x="4233121" y="1298554"/>
        <a:ext cx="1780764" cy="146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fd6923b8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fd6923b8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5373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fd6923b8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fd6923b8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017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979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0fd6923b8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0fd6923b8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fd6923b8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fd6923b8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fd6923b8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fd6923b8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255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fd6923b8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fd6923b8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834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fd6923b8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fd6923b8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475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0fd6923b8e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0fd6923b8e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899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fd6923b8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fd6923b8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8151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0fd6923b8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0fd6923b8e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public209478169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14.jpeg"/><Relationship Id="rId4" Type="http://schemas.openxmlformats.org/officeDocument/2006/relationships/hyperlink" Target="https://simonirina.nethouse.ru/" TargetMode="External"/><Relationship Id="rId9" Type="http://schemas.openxmlformats.org/officeDocument/2006/relationships/hyperlink" Target="https://t.me/openspacetsk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mailto:school-oovz@seversk.gov70.ru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enter-edu.ssti.ru/OBZ5.php" TargetMode="External"/><Relationship Id="rId5" Type="http://schemas.openxmlformats.org/officeDocument/2006/relationships/hyperlink" Target="http://internat.seversk.ru/index.php/vystavka-tvorcheskij-rabot-v-ramkakh-mesyachnika-korrektsionnoj-pedagogiki-osobyj-rebenok-opyt-pomoshchi-1" TargetMode="Externa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D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505090" y="1689549"/>
            <a:ext cx="8125691" cy="188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b="1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ru-RU" sz="2600" b="1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с</a:t>
            </a:r>
            <a:r>
              <a:rPr lang="ru" sz="2600" b="1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обенности формирования преемственности в работе с детьми с интеллектуальными нарушениями (УО, РАС, ТМНР): семья, детский сад, школа</a:t>
            </a:r>
            <a:endParaRPr sz="2600"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2868217" y="3551777"/>
            <a:ext cx="3399435" cy="47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Симон Ирина Сергеевна</a:t>
            </a:r>
            <a:endParaRPr sz="1800"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1550850" y="861990"/>
            <a:ext cx="55413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200" marR="76200" lvl="0" indent="0" algn="ctr" rtl="0">
              <a:lnSpc>
                <a:spcPct val="138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dirty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II Международная модульная научно-практическая конференция </a:t>
            </a:r>
            <a:r>
              <a:rPr lang="ru" b="1" dirty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“Инклюзия для всех 2023”</a:t>
            </a:r>
            <a:endParaRPr b="1" dirty="0">
              <a:solidFill>
                <a:srgbClr val="007D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0336" y="552975"/>
            <a:ext cx="660890" cy="6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7629" y="731931"/>
            <a:ext cx="1149344" cy="319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D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63221"/>
          <a:stretch/>
        </p:blipFill>
        <p:spPr>
          <a:xfrm>
            <a:off x="0" y="-43"/>
            <a:ext cx="9144003" cy="18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497868" y="802593"/>
            <a:ext cx="5304600" cy="70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«Круги сообщества»</a:t>
            </a:r>
            <a:endParaRPr sz="3200" dirty="0"/>
          </a:p>
        </p:txBody>
      </p:sp>
      <p:sp>
        <p:nvSpPr>
          <p:cNvPr id="76" name="Google Shape;76;p15"/>
          <p:cNvSpPr txBox="1"/>
          <p:nvPr/>
        </p:nvSpPr>
        <p:spPr>
          <a:xfrm>
            <a:off x="1724098" y="1645476"/>
            <a:ext cx="157636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2000" dirty="0" smtClean="0"/>
              <a:t>Родители</a:t>
            </a:r>
            <a:endParaRPr lang="ru-RU" sz="2000" dirty="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0336" y="552975"/>
            <a:ext cx="660890" cy="6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7629" y="731931"/>
            <a:ext cx="1149344" cy="3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6;p15"/>
          <p:cNvSpPr txBox="1"/>
          <p:nvPr/>
        </p:nvSpPr>
        <p:spPr>
          <a:xfrm>
            <a:off x="1674090" y="3443981"/>
            <a:ext cx="3174182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2000" dirty="0"/>
              <a:t>А</a:t>
            </a:r>
            <a:r>
              <a:rPr lang="ru-RU" sz="2000" dirty="0" smtClean="0"/>
              <a:t>дминистрация школы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10" name="Google Shape;76;p15"/>
          <p:cNvSpPr txBox="1"/>
          <p:nvPr/>
        </p:nvSpPr>
        <p:spPr>
          <a:xfrm>
            <a:off x="1674091" y="2267361"/>
            <a:ext cx="285147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2000" dirty="0" smtClean="0"/>
              <a:t>Специалисты школы</a:t>
            </a:r>
            <a:endParaRPr lang="ru-RU" sz="2000" dirty="0"/>
          </a:p>
        </p:txBody>
      </p:sp>
      <p:sp>
        <p:nvSpPr>
          <p:cNvPr id="3" name="Плюс 2"/>
          <p:cNvSpPr/>
          <p:nvPr/>
        </p:nvSpPr>
        <p:spPr>
          <a:xfrm>
            <a:off x="792544" y="1784247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люс 11"/>
          <p:cNvSpPr/>
          <p:nvPr/>
        </p:nvSpPr>
        <p:spPr>
          <a:xfrm>
            <a:off x="792544" y="2915264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76;p15"/>
          <p:cNvSpPr txBox="1"/>
          <p:nvPr/>
        </p:nvSpPr>
        <p:spPr>
          <a:xfrm>
            <a:off x="1674090" y="2867890"/>
            <a:ext cx="285147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2000" dirty="0" smtClean="0"/>
              <a:t>Учитель 1 класса</a:t>
            </a:r>
            <a:endParaRPr lang="ru-RU" sz="2000" dirty="0"/>
          </a:p>
        </p:txBody>
      </p:sp>
      <p:sp>
        <p:nvSpPr>
          <p:cNvPr id="5" name="Равно 4"/>
          <p:cNvSpPr/>
          <p:nvPr/>
        </p:nvSpPr>
        <p:spPr>
          <a:xfrm>
            <a:off x="4572001" y="2280418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Google Shape;76;p15"/>
          <p:cNvSpPr txBox="1"/>
          <p:nvPr/>
        </p:nvSpPr>
        <p:spPr>
          <a:xfrm>
            <a:off x="5656125" y="1872664"/>
            <a:ext cx="3174182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sz="2000" dirty="0" smtClean="0"/>
              <a:t>Взаимодействие Сотрудничество Понимание</a:t>
            </a:r>
            <a:endParaRPr lang="ru-RU" sz="2000" dirty="0"/>
          </a:p>
          <a:p>
            <a:r>
              <a:rPr lang="ru-RU" sz="2000" dirty="0" smtClean="0"/>
              <a:t>Поддержка </a:t>
            </a:r>
            <a:endParaRPr lang="ru-RU" sz="2000" dirty="0"/>
          </a:p>
          <a:p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3"/>
          <a:stretch/>
        </p:blipFill>
        <p:spPr>
          <a:xfrm>
            <a:off x="4572001" y="3277369"/>
            <a:ext cx="3964781" cy="172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D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63221"/>
          <a:stretch/>
        </p:blipFill>
        <p:spPr>
          <a:xfrm>
            <a:off x="0" y="-43"/>
            <a:ext cx="9144003" cy="18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3421174" y="437825"/>
            <a:ext cx="1851598" cy="70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Итоги</a:t>
            </a:r>
            <a:endParaRPr sz="3200" dirty="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0336" y="552975"/>
            <a:ext cx="660890" cy="6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7629" y="731931"/>
            <a:ext cx="1149344" cy="3191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31368"/>
              </p:ext>
            </p:extLst>
          </p:nvPr>
        </p:nvGraphicFramePr>
        <p:xfrm>
          <a:off x="536973" y="1446599"/>
          <a:ext cx="7620000" cy="277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1528110838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931070103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117017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Родители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Педагоги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50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Знакомство с педагогами</a:t>
                      </a:r>
                      <a:r>
                        <a:rPr lang="ru-RU" baseline="0" dirty="0" smtClean="0"/>
                        <a:t> школы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Знакомство с индивидуальными особенностями будущих первоклассников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Снижение</a:t>
                      </a:r>
                      <a:r>
                        <a:rPr lang="ru-RU" baseline="0" dirty="0" smtClean="0"/>
                        <a:t> уровня тревожности дошколят при переходе в школу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3562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Знакомство</a:t>
                      </a:r>
                      <a:r>
                        <a:rPr lang="ru-RU" baseline="0" dirty="0" smtClean="0"/>
                        <a:t> с условиями пребывания в школе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Знакомство с родителями будущих первоклассников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Успешная адаптация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437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Снижение уровня тревожности за своего ребенка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 smtClean="0"/>
                        <a:t>Возможность подготовиться к приему</a:t>
                      </a:r>
                      <a:r>
                        <a:rPr lang="ru-RU" baseline="0" dirty="0" smtClean="0"/>
                        <a:t> детей в учетом их потребностей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Расширение среды для социализации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341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5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"/>
            <a:ext cx="9143997" cy="514350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581847" y="2195906"/>
            <a:ext cx="5972175" cy="145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Симон Ирина Сергеевна</a:t>
            </a:r>
          </a:p>
          <a:p>
            <a:pPr lvl="0" algn="ctr">
              <a:lnSpc>
                <a:spcPct val="106000"/>
              </a:lnSpc>
            </a:pPr>
            <a:r>
              <a:rPr lang="en-US" sz="1800" dirty="0">
                <a:hlinkClick r:id="rId4"/>
              </a:rPr>
              <a:t>https://simonirina.nethouse.ru</a:t>
            </a:r>
            <a:r>
              <a:rPr lang="en-US" sz="1800" dirty="0" smtClean="0">
                <a:hlinkClick r:id="rId4"/>
              </a:rPr>
              <a:t>/</a:t>
            </a:r>
            <a:endParaRPr lang="ru-RU" sz="1800" dirty="0" smtClean="0"/>
          </a:p>
          <a:p>
            <a:pPr lvl="0" algn="ctr">
              <a:lnSpc>
                <a:spcPct val="106000"/>
              </a:lnSpc>
            </a:pPr>
            <a:endParaRPr lang="ru-RU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lvl="0" algn="ctr">
              <a:lnSpc>
                <a:spcPct val="106000"/>
              </a:lnSpc>
            </a:pPr>
            <a:endParaRPr sz="1800"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1797284" y="924791"/>
            <a:ext cx="55413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76200" marR="76200" lvl="0" indent="0" algn="ctr" rtl="0">
              <a:lnSpc>
                <a:spcPct val="138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ru" dirty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II Международная модульная научно-практическая конференция </a:t>
            </a:r>
            <a:r>
              <a:rPr lang="ru" b="1" dirty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“Инклюзия для всех 2023”</a:t>
            </a:r>
            <a:endParaRPr b="1" dirty="0">
              <a:solidFill>
                <a:srgbClr val="007D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0336" y="552975"/>
            <a:ext cx="660890" cy="6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7629" y="731931"/>
            <a:ext cx="1149344" cy="31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959" y="3777207"/>
            <a:ext cx="1121569" cy="1121569"/>
          </a:xfrm>
          <a:prstGeom prst="rect">
            <a:avLst/>
          </a:prstGeom>
        </p:spPr>
      </p:pic>
      <p:sp>
        <p:nvSpPr>
          <p:cNvPr id="9" name="Google Shape;55;p13"/>
          <p:cNvSpPr txBox="1"/>
          <p:nvPr/>
        </p:nvSpPr>
        <p:spPr>
          <a:xfrm>
            <a:off x="1183612" y="3036979"/>
            <a:ext cx="6768644" cy="2105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Официальный представитель регионального кампуса </a:t>
            </a:r>
          </a:p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Университета детства в Томской области </a:t>
            </a:r>
          </a:p>
          <a:p>
            <a:pPr algn="ctr">
              <a:lnSpc>
                <a:spcPct val="106000"/>
              </a:lnSpc>
            </a:pPr>
            <a:r>
              <a:rPr lang="ru-RU" sz="2000" dirty="0" smtClean="0"/>
              <a:t>«Открытое пространство»</a:t>
            </a:r>
          </a:p>
          <a:p>
            <a:pPr algn="ctr"/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000" dirty="0">
                <a:hlinkClick r:id="rId8"/>
              </a:rPr>
              <a:t>https://vk.com/public209478169</a:t>
            </a:r>
            <a:endParaRPr lang="en-US" sz="2000" dirty="0"/>
          </a:p>
          <a:p>
            <a:pPr algn="ctr"/>
            <a:r>
              <a:rPr lang="en-US" sz="2000" dirty="0">
                <a:hlinkClick r:id="rId9"/>
              </a:rPr>
              <a:t>https://t.me/openspacetsk</a:t>
            </a:r>
            <a:endParaRPr lang="en-US" sz="2000" dirty="0"/>
          </a:p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 b="20417"/>
          <a:stretch/>
        </p:blipFill>
        <p:spPr>
          <a:xfrm>
            <a:off x="6665204" y="3777207"/>
            <a:ext cx="1042904" cy="115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5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D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t="74071"/>
          <a:stretch/>
        </p:blipFill>
        <p:spPr>
          <a:xfrm>
            <a:off x="0" y="3809880"/>
            <a:ext cx="9144003" cy="133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0336" y="171975"/>
            <a:ext cx="660890" cy="67710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1550850" y="200875"/>
            <a:ext cx="6042300" cy="116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МБОУ «Северская школа-интернат для обучающихся с ограниченными возможностями здоровья»</a:t>
            </a:r>
            <a:endParaRPr sz="2000" dirty="0"/>
          </a:p>
        </p:txBody>
      </p:sp>
      <p:sp>
        <p:nvSpPr>
          <p:cNvPr id="67" name="Google Shape;67;p14"/>
          <p:cNvSpPr txBox="1"/>
          <p:nvPr/>
        </p:nvSpPr>
        <p:spPr>
          <a:xfrm>
            <a:off x="184266" y="1392399"/>
            <a:ext cx="5484671" cy="2123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ru-RU" b="1" dirty="0"/>
              <a:t>Дата создания</a:t>
            </a:r>
            <a:r>
              <a:rPr lang="ru-RU" dirty="0"/>
              <a:t> - 7 сентября 1961 г.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Учредитель:</a:t>
            </a:r>
            <a:r>
              <a:rPr lang="ru-RU" dirty="0"/>
              <a:t> Управление образования Администрации ЗАТО Северск.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Адрес:</a:t>
            </a:r>
            <a:r>
              <a:rPr lang="ru-RU" dirty="0"/>
              <a:t> 636037, Томская область, </a:t>
            </a:r>
            <a:r>
              <a:rPr lang="ru-RU" dirty="0" err="1"/>
              <a:t>г.Северск</a:t>
            </a:r>
            <a:r>
              <a:rPr lang="ru-RU" dirty="0"/>
              <a:t>, ул. Калинина, 104.</a:t>
            </a:r>
          </a:p>
          <a:p>
            <a:r>
              <a:rPr lang="en-US" b="1" dirty="0" smtClean="0"/>
              <a:t>E-</a:t>
            </a:r>
            <a:r>
              <a:rPr lang="ru-RU" b="1" dirty="0" err="1" smtClean="0"/>
              <a:t>mail</a:t>
            </a:r>
            <a:r>
              <a:rPr lang="ru-RU" b="1" dirty="0"/>
              <a:t>:</a:t>
            </a:r>
            <a:r>
              <a:rPr lang="ru-RU" dirty="0"/>
              <a:t>  </a:t>
            </a:r>
            <a:r>
              <a:rPr lang="ru-RU" dirty="0" smtClean="0">
                <a:hlinkClick r:id="rId5"/>
              </a:rPr>
              <a:t>school-oovz@seversk.gov70.ru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 </a:t>
            </a:r>
            <a:r>
              <a:rPr lang="en-US" dirty="0"/>
              <a:t>https://</a:t>
            </a:r>
            <a:r>
              <a:rPr lang="en-US" dirty="0" smtClean="0"/>
              <a:t>vk.com/club215226512</a:t>
            </a:r>
            <a:r>
              <a:rPr lang="ru-RU" dirty="0" smtClean="0"/>
              <a:t>      </a:t>
            </a:r>
            <a:r>
              <a:rPr lang="en-US" dirty="0" smtClean="0"/>
              <a:t>https</a:t>
            </a:r>
            <a:r>
              <a:rPr lang="en-US" dirty="0"/>
              <a:t>://t.me/schoolovzseversk</a:t>
            </a:r>
            <a:endParaRPr lang="ru-RU" dirty="0"/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66750" y="863292"/>
            <a:ext cx="1149344" cy="31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543" y="1427141"/>
            <a:ext cx="3049551" cy="30495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98" y="3544186"/>
            <a:ext cx="1200129" cy="12001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30" y="3544186"/>
            <a:ext cx="1103760" cy="1231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D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t="74071"/>
          <a:stretch/>
        </p:blipFill>
        <p:spPr>
          <a:xfrm>
            <a:off x="0" y="3809880"/>
            <a:ext cx="9144003" cy="13336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119963" y="199555"/>
            <a:ext cx="7231643" cy="70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 smtClean="0">
                <a:solidFill>
                  <a:srgbClr val="007D7A"/>
                </a:solidFill>
                <a:latin typeface="Montserrat"/>
                <a:sym typeface="Montserrat"/>
              </a:rPr>
              <a:t>Семья - детский сад - школа</a:t>
            </a:r>
            <a:endParaRPr sz="3200" dirty="0"/>
          </a:p>
        </p:txBody>
      </p:sp>
      <p:sp>
        <p:nvSpPr>
          <p:cNvPr id="89" name="Google Shape;89;p16"/>
          <p:cNvSpPr txBox="1"/>
          <p:nvPr/>
        </p:nvSpPr>
        <p:spPr>
          <a:xfrm>
            <a:off x="125077" y="1984509"/>
            <a:ext cx="2725395" cy="1065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06000"/>
              </a:lnSpc>
            </a:pPr>
            <a:r>
              <a:rPr lang="ru-RU" sz="1800" dirty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Страх </a:t>
            </a:r>
            <a:endParaRPr lang="ru-RU"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Тревога</a:t>
            </a:r>
          </a:p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Претензии </a:t>
            </a: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0336" y="171975"/>
            <a:ext cx="660890" cy="6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25664" y="824766"/>
            <a:ext cx="1149344" cy="31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2676" r="7000" b="19210"/>
          <a:stretch/>
        </p:blipFill>
        <p:spPr>
          <a:xfrm>
            <a:off x="2664898" y="800517"/>
            <a:ext cx="3515832" cy="33528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Google Shape;89;p16"/>
          <p:cNvSpPr txBox="1"/>
          <p:nvPr/>
        </p:nvSpPr>
        <p:spPr>
          <a:xfrm>
            <a:off x="6025937" y="1984509"/>
            <a:ext cx="2725395" cy="135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Доверие</a:t>
            </a:r>
          </a:p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</a:t>
            </a:r>
            <a:r>
              <a:rPr lang="ru" sz="1800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оддержка</a:t>
            </a:r>
          </a:p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</a:t>
            </a:r>
            <a:r>
              <a:rPr lang="ru" sz="1800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заимопонимание</a:t>
            </a:r>
          </a:p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89;p16"/>
          <p:cNvSpPr txBox="1"/>
          <p:nvPr/>
        </p:nvSpPr>
        <p:spPr>
          <a:xfrm>
            <a:off x="3012968" y="4049101"/>
            <a:ext cx="2725395" cy="77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b="1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ВРЕМЯ</a:t>
            </a:r>
            <a:endParaRPr sz="3600" b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" name="Стрелка углом вверх 5"/>
          <p:cNvSpPr/>
          <p:nvPr/>
        </p:nvSpPr>
        <p:spPr>
          <a:xfrm>
            <a:off x="6435988" y="3096034"/>
            <a:ext cx="1400413" cy="1427691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углом вверх 17"/>
          <p:cNvSpPr/>
          <p:nvPr/>
        </p:nvSpPr>
        <p:spPr>
          <a:xfrm rot="5400000">
            <a:off x="1254804" y="3292185"/>
            <a:ext cx="1454843" cy="1271049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D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t="74071"/>
          <a:stretch/>
        </p:blipFill>
        <p:spPr>
          <a:xfrm>
            <a:off x="0" y="3809880"/>
            <a:ext cx="9144003" cy="13336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550850" y="200875"/>
            <a:ext cx="6042300" cy="70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Социальное партнерство</a:t>
            </a:r>
            <a:endParaRPr sz="3200" dirty="0"/>
          </a:p>
        </p:txBody>
      </p:sp>
      <p:sp>
        <p:nvSpPr>
          <p:cNvPr id="87" name="Google Shape;87;p16"/>
          <p:cNvSpPr txBox="1"/>
          <p:nvPr/>
        </p:nvSpPr>
        <p:spPr>
          <a:xfrm>
            <a:off x="671945" y="2849518"/>
            <a:ext cx="8070273" cy="167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marR="76200" lvl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7D7A"/>
              </a:buClr>
              <a:buSzPts val="1400"/>
            </a:pPr>
            <a:r>
              <a:rPr lang="ru" b="1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Цель:</a:t>
            </a:r>
            <a:r>
              <a:rPr lang="ru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 сотрудничество сторон при реализации образовательных программ (дошкольного и основного общего образования): обмен педагогическими технологиями, формами и методами работы с детьми, родителями/законными представителями для развития личности детей, достижения ими целевых ориентиров</a:t>
            </a:r>
            <a:endParaRPr b="1" dirty="0">
              <a:solidFill>
                <a:srgbClr val="007D7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369422" y="1335682"/>
            <a:ext cx="8017132" cy="135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</a:t>
            </a:r>
            <a:r>
              <a:rPr lang="ru" sz="1800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аправлено на обеспечение преемственности образовательного процесса в организационной, воспитательно-образовательной деятельности, </a:t>
            </a:r>
          </a:p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 также на успешную адаптацию</a:t>
            </a: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0336" y="171975"/>
            <a:ext cx="660890" cy="6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1882" y="861718"/>
            <a:ext cx="1149344" cy="319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8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D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1540001" y="110748"/>
            <a:ext cx="6042300" cy="70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Обязательства</a:t>
            </a:r>
            <a:endParaRPr sz="3200" dirty="0"/>
          </a:p>
        </p:txBody>
      </p:sp>
      <p:sp>
        <p:nvSpPr>
          <p:cNvPr id="87" name="Google Shape;87;p16"/>
          <p:cNvSpPr txBox="1"/>
          <p:nvPr/>
        </p:nvSpPr>
        <p:spPr>
          <a:xfrm>
            <a:off x="153734" y="1058899"/>
            <a:ext cx="4343115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Знакомить </a:t>
            </a:r>
            <a:r>
              <a:rPr lang="ru-RU" dirty="0"/>
              <a:t>учителей начальных классов и специалистов школы с ООП, АООП ДОУ, целевыми ориентирами освоения программы на этапе завершения дошкольного образования.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Проводить диагностические наблюдения </a:t>
            </a:r>
            <a:r>
              <a:rPr lang="ru-RU" dirty="0"/>
              <a:t>и предоставлять по запросу учителей доступную информацию об уровне готовности выпускников к школе и их индивидуальных особенностях развития.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Участвовать и организовывать совместные открытые мероприятия (спортивные, театрализованные и другие праздники), для детей и родителей/законных представителей.</a:t>
            </a:r>
          </a:p>
        </p:txBody>
      </p:sp>
      <p:sp>
        <p:nvSpPr>
          <p:cNvPr id="88" name="Google Shape;88;p16"/>
          <p:cNvSpPr txBox="1"/>
          <p:nvPr/>
        </p:nvSpPr>
        <p:spPr>
          <a:xfrm>
            <a:off x="4496849" y="1089259"/>
            <a:ext cx="4519560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Знакомить </a:t>
            </a:r>
            <a:r>
              <a:rPr lang="ru-RU" dirty="0"/>
              <a:t>воспитателей и специалистов </a:t>
            </a:r>
            <a:r>
              <a:rPr lang="ru-RU" dirty="0" smtClean="0"/>
              <a:t>ДОУ </a:t>
            </a:r>
            <a:r>
              <a:rPr lang="ru-RU" dirty="0"/>
              <a:t>с программой обучения в 1 </a:t>
            </a:r>
            <a:r>
              <a:rPr lang="ru-RU" dirty="0" smtClean="0"/>
              <a:t>классе.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Осуществлять </a:t>
            </a:r>
            <a:r>
              <a:rPr lang="ru-RU" dirty="0"/>
              <a:t>анализ успеваемости </a:t>
            </a:r>
            <a:r>
              <a:rPr lang="ru-RU" dirty="0" smtClean="0"/>
              <a:t>первоклассников, </a:t>
            </a:r>
            <a:r>
              <a:rPr lang="ru-RU" dirty="0"/>
              <a:t>предоставлять по запросу ДОУ доступную информацию об уровне </a:t>
            </a:r>
            <a:r>
              <a:rPr lang="ru-RU" dirty="0" smtClean="0"/>
              <a:t>успеваемости/</a:t>
            </a:r>
            <a:r>
              <a:rPr lang="ru-RU" dirty="0"/>
              <a:t>неуспеваемости</a:t>
            </a:r>
            <a:r>
              <a:rPr lang="ru-RU" dirty="0" smtClean="0"/>
              <a:t> </a:t>
            </a:r>
            <a:r>
              <a:rPr lang="ru-RU" dirty="0"/>
              <a:t>учеников, </a:t>
            </a:r>
            <a:r>
              <a:rPr lang="ru-RU" dirty="0" smtClean="0"/>
              <a:t> их причинах, </a:t>
            </a:r>
            <a:r>
              <a:rPr lang="ru-RU" dirty="0"/>
              <a:t>проблемах адаптации.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Участвовать и организовывать совместные открытые </a:t>
            </a:r>
            <a:r>
              <a:rPr lang="ru-RU" dirty="0"/>
              <a:t>мероприятия (спортивные, театрализованные и другие праздники), </a:t>
            </a:r>
            <a:r>
              <a:rPr lang="ru-RU" dirty="0" smtClean="0"/>
              <a:t>для </a:t>
            </a:r>
            <a:r>
              <a:rPr lang="ru-RU" dirty="0"/>
              <a:t>детей и родителей/законных представителей.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Оказывать </a:t>
            </a:r>
            <a:r>
              <a:rPr lang="ru-RU" dirty="0"/>
              <a:t>ДОУ шефскую помощь, проводить в каникулы совместные мероприятия для воспитанников с целью разновозрастного общения и личностного развития детей.</a:t>
            </a:r>
          </a:p>
        </p:txBody>
      </p:sp>
      <p:sp>
        <p:nvSpPr>
          <p:cNvPr id="89" name="Google Shape;89;p16"/>
          <p:cNvSpPr txBox="1"/>
          <p:nvPr/>
        </p:nvSpPr>
        <p:spPr>
          <a:xfrm>
            <a:off x="191386" y="716533"/>
            <a:ext cx="4185600" cy="47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Детский сад</a:t>
            </a:r>
            <a:endParaRPr sz="1800" b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4421550" y="708741"/>
            <a:ext cx="4185600" cy="47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Школа-интернат</a:t>
            </a:r>
            <a:endParaRPr sz="1800" b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91" name="Google Shape;91;p16"/>
          <p:cNvCxnSpPr/>
          <p:nvPr/>
        </p:nvCxnSpPr>
        <p:spPr>
          <a:xfrm>
            <a:off x="4496850" y="1194775"/>
            <a:ext cx="0" cy="274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0336" y="171975"/>
            <a:ext cx="660890" cy="6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7629" y="350931"/>
            <a:ext cx="1149344" cy="3191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05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D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 rotWithShape="1">
          <a:blip r:embed="rId3">
            <a:alphaModFix/>
          </a:blip>
          <a:srcRect t="74071"/>
          <a:stretch/>
        </p:blipFill>
        <p:spPr>
          <a:xfrm>
            <a:off x="0" y="3809880"/>
            <a:ext cx="9144003" cy="133362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/>
          <p:nvPr/>
        </p:nvSpPr>
        <p:spPr>
          <a:xfrm>
            <a:off x="1550850" y="200875"/>
            <a:ext cx="6042300" cy="70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Совместный план работы</a:t>
            </a:r>
            <a:endParaRPr sz="3200" dirty="0"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0336" y="171975"/>
            <a:ext cx="660890" cy="6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11882" y="861718"/>
            <a:ext cx="1149344" cy="31918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21230782"/>
              </p:ext>
            </p:extLst>
          </p:nvPr>
        </p:nvGraphicFramePr>
        <p:xfrm>
          <a:off x="1550850" y="76160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0899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D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/>
        </p:nvSpPr>
        <p:spPr>
          <a:xfrm>
            <a:off x="619550" y="93967"/>
            <a:ext cx="7603999" cy="1359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7D7A"/>
                </a:solidFill>
                <a:latin typeface="Montserrat"/>
                <a:sym typeface="Montserrat"/>
              </a:rPr>
              <a:t>Муниципальный месячник </a:t>
            </a:r>
          </a:p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7D7A"/>
                </a:solidFill>
                <a:latin typeface="Montserrat"/>
                <a:sym typeface="Montserrat"/>
              </a:rPr>
              <a:t>коррекционной педагогики</a:t>
            </a:r>
          </a:p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rgbClr val="007D7A"/>
                </a:solidFill>
                <a:latin typeface="Montserrat"/>
                <a:sym typeface="Montserrat"/>
              </a:rPr>
              <a:t>«Особый ребенок: опыт помощи»</a:t>
            </a:r>
            <a:endParaRPr sz="2400" dirty="0"/>
          </a:p>
        </p:txBody>
      </p:sp>
      <p:sp>
        <p:nvSpPr>
          <p:cNvPr id="88" name="Google Shape;88;p16"/>
          <p:cNvSpPr txBox="1"/>
          <p:nvPr/>
        </p:nvSpPr>
        <p:spPr>
          <a:xfrm>
            <a:off x="4897034" y="1453155"/>
            <a:ext cx="3840904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Выставки детских творческих </a:t>
            </a:r>
            <a:r>
              <a:rPr lang="ru-RU" dirty="0" smtClean="0"/>
              <a:t>работ.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Показ </a:t>
            </a:r>
            <a:r>
              <a:rPr lang="ru-RU" dirty="0"/>
              <a:t>открытых уроков и занятий, проводимых педагогами школы-интернат и ДОУ.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Представление </a:t>
            </a:r>
            <a:r>
              <a:rPr lang="ru-RU" dirty="0"/>
              <a:t>методического материала, тиражирование опыта в виде очных и стендовых докладов и </a:t>
            </a:r>
            <a:r>
              <a:rPr lang="ru-RU" dirty="0" smtClean="0"/>
              <a:t>мастер-классов.</a:t>
            </a:r>
          </a:p>
        </p:txBody>
      </p:sp>
      <p:sp>
        <p:nvSpPr>
          <p:cNvPr id="89" name="Google Shape;89;p16"/>
          <p:cNvSpPr txBox="1"/>
          <p:nvPr/>
        </p:nvSpPr>
        <p:spPr>
          <a:xfrm>
            <a:off x="328968" y="1380676"/>
            <a:ext cx="4185600" cy="478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Р</a:t>
            </a:r>
            <a:r>
              <a:rPr lang="ru" sz="1800" b="1" dirty="0" smtClean="0">
                <a:solidFill>
                  <a:srgbClr val="007D7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еализуется с 2011 года</a:t>
            </a:r>
            <a:endParaRPr sz="1800" b="1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91" name="Google Shape;91;p16"/>
          <p:cNvCxnSpPr/>
          <p:nvPr/>
        </p:nvCxnSpPr>
        <p:spPr>
          <a:xfrm>
            <a:off x="4514568" y="1756956"/>
            <a:ext cx="0" cy="2747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00336" y="171975"/>
            <a:ext cx="660890" cy="6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67065" y="809573"/>
            <a:ext cx="1149344" cy="3191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88;p16"/>
          <p:cNvSpPr txBox="1"/>
          <p:nvPr/>
        </p:nvSpPr>
        <p:spPr>
          <a:xfrm>
            <a:off x="4897034" y="3323445"/>
            <a:ext cx="3840904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internat.seversk.ru/index.php/vystavka-tvorcheskij-rabot-v-ramkakh-mesyachnika-korrektsionnoj-pedagogiki-osobyj-rebenok-opyt-pomoshchi-1</a:t>
            </a:r>
            <a:r>
              <a:rPr lang="ru-RU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center-edu.ssti.ru/OBZ5.php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50" y="1858918"/>
            <a:ext cx="2100263" cy="28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D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63221"/>
          <a:stretch/>
        </p:blipFill>
        <p:spPr>
          <a:xfrm>
            <a:off x="0" y="-43"/>
            <a:ext cx="9144003" cy="18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2222036" y="580863"/>
            <a:ext cx="5700383" cy="70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День здоровья</a:t>
            </a:r>
            <a:endParaRPr sz="3200" dirty="0"/>
          </a:p>
        </p:txBody>
      </p:sp>
      <p:sp>
        <p:nvSpPr>
          <p:cNvPr id="78" name="Google Shape;78;p15"/>
          <p:cNvSpPr txBox="1"/>
          <p:nvPr/>
        </p:nvSpPr>
        <p:spPr>
          <a:xfrm>
            <a:off x="5372100" y="2970388"/>
            <a:ext cx="272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solidFill>
                  <a:schemeClr val="lt1"/>
                </a:solidFill>
              </a:rPr>
              <a:t>картинка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0336" y="552975"/>
            <a:ext cx="660890" cy="6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7629" y="731931"/>
            <a:ext cx="1149344" cy="31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373" y="1438569"/>
            <a:ext cx="3816264" cy="32008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7" y="1457326"/>
            <a:ext cx="4143660" cy="318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D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63221"/>
          <a:stretch/>
        </p:blipFill>
        <p:spPr>
          <a:xfrm>
            <a:off x="0" y="-43"/>
            <a:ext cx="9144003" cy="18917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1497868" y="867085"/>
            <a:ext cx="5304600" cy="706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 b="1" dirty="0" smtClean="0">
                <a:solidFill>
                  <a:srgbClr val="007D7A"/>
                </a:solidFill>
                <a:latin typeface="Montserrat"/>
                <a:ea typeface="Montserrat"/>
                <a:cs typeface="Montserrat"/>
                <a:sym typeface="Montserrat"/>
              </a:rPr>
              <a:t>Работа с родителями</a:t>
            </a:r>
            <a:endParaRPr sz="3200" dirty="0"/>
          </a:p>
        </p:txBody>
      </p:sp>
      <p:sp>
        <p:nvSpPr>
          <p:cNvPr id="76" name="Google Shape;76;p15"/>
          <p:cNvSpPr txBox="1"/>
          <p:nvPr/>
        </p:nvSpPr>
        <p:spPr>
          <a:xfrm>
            <a:off x="259581" y="1389687"/>
            <a:ext cx="8371200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Проведение медико-педагогических групповых и индивидуальных консультаций для родителей.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Подборка </a:t>
            </a:r>
            <a:r>
              <a:rPr lang="ru-RU" sz="2000" dirty="0"/>
              <a:t>психолого-педагогических статей для родителей по теме «Скоро в школу»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Организация </a:t>
            </a:r>
            <a:r>
              <a:rPr lang="ru-RU" sz="2000" dirty="0"/>
              <a:t>«Дня открытых дверей» </a:t>
            </a:r>
            <a:endParaRPr lang="ru-RU" sz="2000" dirty="0" smtClean="0"/>
          </a:p>
          <a:p>
            <a:r>
              <a:rPr lang="ru-RU" sz="2000" dirty="0" smtClean="0"/>
              <a:t>    для </a:t>
            </a:r>
            <a:r>
              <a:rPr lang="ru-RU" sz="2000" dirty="0"/>
              <a:t>родителей. </a:t>
            </a:r>
            <a:endParaRPr lang="ru-RU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Совместные взросло-детские </a:t>
            </a:r>
          </a:p>
          <a:p>
            <a:r>
              <a:rPr lang="ru-RU" sz="2000" dirty="0" smtClean="0"/>
              <a:t>    мероприятия и др.</a:t>
            </a:r>
          </a:p>
          <a:p>
            <a:endParaRPr lang="ru-RU" sz="2000" dirty="0"/>
          </a:p>
        </p:txBody>
      </p:sp>
      <p:pic>
        <p:nvPicPr>
          <p:cNvPr id="79" name="Google Shape;7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0336" y="552975"/>
            <a:ext cx="660890" cy="67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07629" y="731931"/>
            <a:ext cx="1149344" cy="319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" t="4166" r="11406" b="2638"/>
          <a:stretch/>
        </p:blipFill>
        <p:spPr>
          <a:xfrm>
            <a:off x="5099982" y="2444700"/>
            <a:ext cx="3861244" cy="225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481</Words>
  <Application>Microsoft Office PowerPoint</Application>
  <PresentationFormat>Экран (16:9)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Montserrat SemiBold</vt:lpstr>
      <vt:lpstr>Montserrat</vt:lpstr>
      <vt:lpstr>Arial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17</cp:revision>
  <dcterms:modified xsi:type="dcterms:W3CDTF">2023-02-28T13:52:46Z</dcterms:modified>
</cp:coreProperties>
</file>