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65" r:id="rId2"/>
    <p:sldMasterId id="2147483677" r:id="rId3"/>
    <p:sldMasterId id="2147483679" r:id="rId4"/>
    <p:sldMasterId id="2147483681" r:id="rId5"/>
    <p:sldMasterId id="2147483683" r:id="rId6"/>
    <p:sldMasterId id="2147483685" r:id="rId7"/>
  </p:sldMasterIdLst>
  <p:notesMasterIdLst>
    <p:notesMasterId r:id="rId21"/>
  </p:notesMasterIdLst>
  <p:sldIdLst>
    <p:sldId id="270" r:id="rId8"/>
    <p:sldId id="288" r:id="rId9"/>
    <p:sldId id="281" r:id="rId10"/>
    <p:sldId id="282" r:id="rId11"/>
    <p:sldId id="272" r:id="rId12"/>
    <p:sldId id="289" r:id="rId13"/>
    <p:sldId id="290" r:id="rId14"/>
    <p:sldId id="291" r:id="rId15"/>
    <p:sldId id="292" r:id="rId16"/>
    <p:sldId id="293" r:id="rId17"/>
    <p:sldId id="297" r:id="rId18"/>
    <p:sldId id="294" r:id="rId19"/>
    <p:sldId id="29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51A1"/>
    <a:srgbClr val="FCDDA4"/>
    <a:srgbClr val="2BB0D4"/>
    <a:srgbClr val="72628A"/>
    <a:srgbClr val="FAA951"/>
    <a:srgbClr val="B9E5FB"/>
    <a:srgbClr val="983F21"/>
    <a:srgbClr val="F2F09F"/>
    <a:srgbClr val="AECF48"/>
    <a:srgbClr val="0B8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6370" autoAdjust="0"/>
  </p:normalViewPr>
  <p:slideViewPr>
    <p:cSldViewPr snapToGrid="0">
      <p:cViewPr>
        <p:scale>
          <a:sx n="71" d="100"/>
          <a:sy n="71" d="100"/>
        </p:scale>
        <p:origin x="-252" y="96"/>
      </p:cViewPr>
      <p:guideLst>
        <p:guide orient="horz" pos="2160"/>
        <p:guide orient="horz" pos="36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1E73-4AC1-4840-882B-242B594A4777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D104D-E343-4350-B299-DD1A59D00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1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Заголовок в 1 строк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5AB80A42-207C-47D7-BCBE-E6EE0126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401" y="2246824"/>
            <a:ext cx="4471618" cy="147878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151A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599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Заголовок в 1 строк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3E3C84A-0A03-475E-B7A7-C2962A01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122" y="2055173"/>
            <a:ext cx="8189800" cy="1157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E19FC762-04CA-4EAE-A5AF-299ABC423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591" y="3266165"/>
            <a:ext cx="5796869" cy="5977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8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Заголовок в 1 строк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2C9292F-8AE7-42A1-B167-94CD195F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122" y="2055173"/>
            <a:ext cx="8189800" cy="1157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BB56E209-A8CD-4FE6-937E-83F8D75A1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591" y="3266165"/>
            <a:ext cx="5796869" cy="5977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00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Заголовок в 1 строк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9DCE8F6-9A49-47CA-A9BA-CB3809AF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32" y="352800"/>
            <a:ext cx="9326936" cy="1000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1">
                <a:solidFill>
                  <a:srgbClr val="7151A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xmlns="" id="{8E1B1758-9FE1-4EA8-ABCC-627E8F5F5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825625"/>
            <a:ext cx="10845189" cy="356406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E17C5A8-8F8B-4BFC-8BC5-B7260D584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836613"/>
            <a:ext cx="9314468" cy="516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0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1 строку и 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ED84110-408B-400A-9D58-A8DF82DD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32" y="352800"/>
            <a:ext cx="9326936" cy="1000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1">
                <a:solidFill>
                  <a:srgbClr val="7151A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xmlns="" id="{8C387D6C-D3C1-45D6-B7A1-1ABA678AF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5625"/>
            <a:ext cx="5076000" cy="351719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BEA5197-D7B4-496C-82C0-9A24C1EC4A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76214" y="1825625"/>
            <a:ext cx="5076000" cy="351719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11BDC8DC-F332-47BA-9036-28A525887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836613"/>
            <a:ext cx="9314468" cy="516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58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6">
            <a:extLst>
              <a:ext uri="{FF2B5EF4-FFF2-40B4-BE49-F238E27FC236}">
                <a16:creationId xmlns:a16="http://schemas.microsoft.com/office/drawing/2014/main" xmlns="" id="{A80E8EF3-4602-4728-8079-FD7E879F4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5625"/>
            <a:ext cx="10514012" cy="350207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FA1F817-BFBF-478F-BFBC-87A31B3E1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299342"/>
            <a:ext cx="9314468" cy="516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6C59A503-EE66-48BA-9AE9-B084F2622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32" y="352800"/>
            <a:ext cx="9326936" cy="946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1" i="0">
                <a:solidFill>
                  <a:srgbClr val="7151A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2578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 и 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6">
            <a:extLst>
              <a:ext uri="{FF2B5EF4-FFF2-40B4-BE49-F238E27FC236}">
                <a16:creationId xmlns:a16="http://schemas.microsoft.com/office/drawing/2014/main" xmlns="" id="{E729B290-D00C-4603-9403-756C180A9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5625"/>
            <a:ext cx="5076000" cy="358520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xmlns="" id="{5EC1F547-48A1-4E50-88AC-650CED250FD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76214" y="1825625"/>
            <a:ext cx="5076000" cy="358520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65B80119-4553-4A33-A124-6A5E7B4C8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299342"/>
            <a:ext cx="9314468" cy="516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10F4E58-8C6E-4317-9145-E38A9C0AF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32" y="352800"/>
            <a:ext cx="9326936" cy="946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1">
                <a:solidFill>
                  <a:srgbClr val="7151A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9295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3A0915-F141-416D-9047-B526FAA4A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253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B973FC1-4CFB-46DA-982C-4D886701D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32" y="352800"/>
            <a:ext cx="9326936" cy="10006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1">
                <a:solidFill>
                  <a:srgbClr val="7151A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69FBA1D-C9C5-48E7-8649-B3489FA3C71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836613"/>
            <a:ext cx="9314468" cy="516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Заголовок в 1 строк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9DCE8F6-9A49-47CA-A9BA-CB3809AF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122" y="2055173"/>
            <a:ext cx="8189800" cy="1157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CE17C5A8-8F8B-4BFC-8BC5-B7260D584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591" y="3266165"/>
            <a:ext cx="5796869" cy="5977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73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Заголовок в 1 строк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F957CF2-D2F0-4575-94CA-2A59C140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122" y="2055173"/>
            <a:ext cx="8189800" cy="1157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rgbClr val="7151A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349375E6-18C7-4627-A15E-EE6ACEC46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591" y="3266165"/>
            <a:ext cx="5796869" cy="5977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58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Заголовок в 1 строку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1F38689-B86A-4CB3-9737-7A93B9998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122" y="2055173"/>
            <a:ext cx="8189800" cy="1157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A73F5F05-081B-4433-BB84-1E49D45B3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591" y="3266165"/>
            <a:ext cx="5796869" cy="5977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44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CCE8D7-AA87-48CB-9C04-B9591D972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79928D-70EF-4236-9B91-B1E1FAEBD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506237-8345-4F27-AA60-001B71A65CDC}"/>
              </a:ext>
            </a:extLst>
          </p:cNvPr>
          <p:cNvSpPr txBox="1"/>
          <p:nvPr userDrawn="1"/>
        </p:nvSpPr>
        <p:spPr>
          <a:xfrm>
            <a:off x="5327703" y="3906982"/>
            <a:ext cx="523701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6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6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 июля 2019 года, Летняя школа</a:t>
            </a:r>
            <a:br>
              <a:rPr lang="ru-RU" sz="16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Всероссийского конкурса</a:t>
            </a:r>
            <a:r>
              <a:rPr lang="en-US" sz="16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имени Л.С. Выготского</a:t>
            </a:r>
          </a:p>
        </p:txBody>
      </p:sp>
    </p:spTree>
    <p:extLst>
      <p:ext uri="{BB962C8B-B14F-4D97-AF65-F5344CB8AC3E}">
        <p14:creationId xmlns:p14="http://schemas.microsoft.com/office/powerpoint/2010/main" val="36495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27">
          <p15:clr>
            <a:srgbClr val="F26B43"/>
          </p15:clr>
        </p15:guide>
        <p15:guide id="4" pos="7310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C975C5-26D9-4961-88EC-E05D055D548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C44731-9229-4F26-A310-EC326F7BC1C6}"/>
              </a:ext>
            </a:extLst>
          </p:cNvPr>
          <p:cNvSpPr txBox="1"/>
          <p:nvPr userDrawn="1"/>
        </p:nvSpPr>
        <p:spPr>
          <a:xfrm>
            <a:off x="2146195" y="5781124"/>
            <a:ext cx="52370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 июля 2019 года, Летняя школа</a:t>
            </a:r>
            <a:b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Всероссийского конкурса</a:t>
            </a:r>
            <a:r>
              <a:rPr lang="en-US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имени Л.С. Выготского</a:t>
            </a:r>
          </a:p>
        </p:txBody>
      </p:sp>
    </p:spTree>
    <p:extLst>
      <p:ext uri="{BB962C8B-B14F-4D97-AF65-F5344CB8AC3E}">
        <p14:creationId xmlns:p14="http://schemas.microsoft.com/office/powerpoint/2010/main" val="415670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27">
          <p15:clr>
            <a:srgbClr val="F26B43"/>
          </p15:clr>
        </p15:guide>
        <p15:guide id="4" pos="7310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C975C5-26D9-4961-88EC-E05D055D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C44731-9229-4F26-A310-EC326F7BC1C6}"/>
              </a:ext>
            </a:extLst>
          </p:cNvPr>
          <p:cNvSpPr txBox="1"/>
          <p:nvPr userDrawn="1"/>
        </p:nvSpPr>
        <p:spPr>
          <a:xfrm>
            <a:off x="2146195" y="5781124"/>
            <a:ext cx="52370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 июля 2019 года, Летняя школа</a:t>
            </a:r>
            <a:b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Всероссийского конкурса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имени Л.С. Выготского</a:t>
            </a:r>
          </a:p>
        </p:txBody>
      </p:sp>
    </p:spTree>
    <p:extLst>
      <p:ext uri="{BB962C8B-B14F-4D97-AF65-F5344CB8AC3E}">
        <p14:creationId xmlns:p14="http://schemas.microsoft.com/office/powerpoint/2010/main" val="28737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27">
          <p15:clr>
            <a:srgbClr val="F26B43"/>
          </p15:clr>
        </p15:guide>
        <p15:guide id="4" pos="7310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C975C5-26D9-4961-88EC-E05D055D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C44731-9229-4F26-A310-EC326F7BC1C6}"/>
              </a:ext>
            </a:extLst>
          </p:cNvPr>
          <p:cNvSpPr txBox="1"/>
          <p:nvPr userDrawn="1"/>
        </p:nvSpPr>
        <p:spPr>
          <a:xfrm>
            <a:off x="2146195" y="5781124"/>
            <a:ext cx="52370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 июля 2019 года, Летняя школа</a:t>
            </a:r>
            <a:b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Всероссийского конкурса</a:t>
            </a:r>
            <a:r>
              <a:rPr lang="en-US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7151A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имени Л.С. Выготского</a:t>
            </a:r>
          </a:p>
        </p:txBody>
      </p:sp>
    </p:spTree>
    <p:extLst>
      <p:ext uri="{BB962C8B-B14F-4D97-AF65-F5344CB8AC3E}">
        <p14:creationId xmlns:p14="http://schemas.microsoft.com/office/powerpoint/2010/main" val="156798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27">
          <p15:clr>
            <a:srgbClr val="F26B43"/>
          </p15:clr>
        </p15:guide>
        <p15:guide id="4" pos="7310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C975C5-26D9-4961-88EC-E05D055D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C44731-9229-4F26-A310-EC326F7BC1C6}"/>
              </a:ext>
            </a:extLst>
          </p:cNvPr>
          <p:cNvSpPr txBox="1"/>
          <p:nvPr userDrawn="1"/>
        </p:nvSpPr>
        <p:spPr>
          <a:xfrm>
            <a:off x="2146195" y="5781124"/>
            <a:ext cx="52370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 июля 2019 года, Летняя школа</a:t>
            </a:r>
            <a:b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Всероссийского конкурса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имени Л.С. Выготского</a:t>
            </a:r>
          </a:p>
        </p:txBody>
      </p:sp>
    </p:spTree>
    <p:extLst>
      <p:ext uri="{BB962C8B-B14F-4D97-AF65-F5344CB8AC3E}">
        <p14:creationId xmlns:p14="http://schemas.microsoft.com/office/powerpoint/2010/main" val="17475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27">
          <p15:clr>
            <a:srgbClr val="F26B43"/>
          </p15:clr>
        </p15:guide>
        <p15:guide id="4" pos="7310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C975C5-26D9-4961-88EC-E05D055D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C44731-9229-4F26-A310-EC326F7BC1C6}"/>
              </a:ext>
            </a:extLst>
          </p:cNvPr>
          <p:cNvSpPr txBox="1"/>
          <p:nvPr userDrawn="1"/>
        </p:nvSpPr>
        <p:spPr>
          <a:xfrm>
            <a:off x="2146195" y="5781124"/>
            <a:ext cx="52370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 июля 2019 года, Летняя школа</a:t>
            </a:r>
            <a:b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Всероссийского конкурса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имени Л.С. Выготского</a:t>
            </a:r>
          </a:p>
        </p:txBody>
      </p:sp>
    </p:spTree>
    <p:extLst>
      <p:ext uri="{BB962C8B-B14F-4D97-AF65-F5344CB8AC3E}">
        <p14:creationId xmlns:p14="http://schemas.microsoft.com/office/powerpoint/2010/main" val="311259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27">
          <p15:clr>
            <a:srgbClr val="F26B43"/>
          </p15:clr>
        </p15:guide>
        <p15:guide id="4" pos="7310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C975C5-26D9-4961-88EC-E05D055D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C44731-9229-4F26-A310-EC326F7BC1C6}"/>
              </a:ext>
            </a:extLst>
          </p:cNvPr>
          <p:cNvSpPr txBox="1"/>
          <p:nvPr userDrawn="1"/>
        </p:nvSpPr>
        <p:spPr>
          <a:xfrm>
            <a:off x="2146195" y="5781124"/>
            <a:ext cx="52370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6 июля 2019 года, Летняя школа</a:t>
            </a:r>
            <a:b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Всероссийского конкурса</a:t>
            </a:r>
            <a:r>
              <a:rPr lang="en-US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имени Л.С. Выготского</a:t>
            </a:r>
          </a:p>
        </p:txBody>
      </p:sp>
    </p:spTree>
    <p:extLst>
      <p:ext uri="{BB962C8B-B14F-4D97-AF65-F5344CB8AC3E}">
        <p14:creationId xmlns:p14="http://schemas.microsoft.com/office/powerpoint/2010/main" val="5216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Museo Sans Cyrl 100" panose="02000000000000000000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27">
          <p15:clr>
            <a:srgbClr val="F26B43"/>
          </p15:clr>
        </p15:guide>
        <p15:guide id="4" pos="7310">
          <p15:clr>
            <a:srgbClr val="F26B43"/>
          </p15:clr>
        </p15:guide>
        <p15:guide id="6" orient="horz" pos="2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imonirina.nethouse.ru/commen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A2F613F5-B1BC-41D5-9A36-C02A40EF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85" y="1872343"/>
            <a:ext cx="7039429" cy="2075542"/>
          </a:xfrm>
        </p:spPr>
        <p:txBody>
          <a:bodyPr/>
          <a:lstStyle/>
          <a:p>
            <a:pPr algn="ctr"/>
            <a:r>
              <a:rPr lang="ru-RU" sz="4000" dirty="0" smtClean="0">
                <a:latin typeface="Arbat" pitchFamily="2" charset="0"/>
              </a:rPr>
              <a:t>Проект</a:t>
            </a:r>
            <a:r>
              <a:rPr lang="ru-RU" sz="4000" dirty="0" smtClean="0">
                <a:solidFill>
                  <a:srgbClr val="FF0000"/>
                </a:solidFill>
                <a:latin typeface="Arbat" pitchFamily="2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bat" pitchFamily="2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«Смотри на  мир с любовью»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9B675EB-2E12-44B6-823B-9085A887CE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9438" y="6356350"/>
            <a:ext cx="1452562" cy="285750"/>
          </a:xfrm>
          <a:prstGeom prst="rect">
            <a:avLst/>
          </a:prstGeom>
        </p:spPr>
        <p:txBody>
          <a:bodyPr/>
          <a:lstStyle/>
          <a:p>
            <a:fld id="{2E4985F7-CC44-401A-B5DF-578A604044C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2F613F5-B1BC-41D5-9A36-C02A40EFB2F6}"/>
              </a:ext>
            </a:extLst>
          </p:cNvPr>
          <p:cNvSpPr txBox="1">
            <a:spLocks/>
          </p:cNvSpPr>
          <p:nvPr/>
        </p:nvSpPr>
        <p:spPr>
          <a:xfrm>
            <a:off x="4622801" y="4789714"/>
            <a:ext cx="7039429" cy="1756229"/>
          </a:xfrm>
          <a:prstGeom prst="rect">
            <a:avLst/>
          </a:prstGeom>
        </p:spPr>
        <p:txBody>
          <a:bodyPr/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000" b="1" dirty="0" err="1" smtClean="0">
                <a:solidFill>
                  <a:srgbClr val="7151A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Симон</a:t>
            </a:r>
            <a:r>
              <a:rPr lang="ru-RU" sz="2000" b="1" dirty="0" smtClean="0">
                <a:solidFill>
                  <a:srgbClr val="7151A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Ирина  Сергеевна</a:t>
            </a:r>
            <a:br>
              <a:rPr lang="ru-RU" sz="2000" b="1" dirty="0" smtClean="0">
                <a:solidFill>
                  <a:srgbClr val="7151A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старший воспитатель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МБДОУ «Детский сад № 47»</a:t>
            </a:r>
          </a:p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7151A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Томская область,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г. Северск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151A1"/>
              </a:solidFill>
              <a:effectLst/>
              <a:uLnTx/>
              <a:uFillTx/>
              <a:latin typeface="Arb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7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89" y="232227"/>
            <a:ext cx="11177582" cy="63863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Arbat" pitchFamily="2" charset="0"/>
              </a:rPr>
              <a:t>Отзывы</a:t>
            </a:r>
            <a:br>
              <a:rPr lang="ru-RU" dirty="0" smtClean="0">
                <a:solidFill>
                  <a:srgbClr val="FF0000"/>
                </a:solidFill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endParaRPr lang="ru-RU" sz="2800" dirty="0" smtClean="0">
              <a:latin typeface="Arbat" pitchFamily="2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5712" y="4165600"/>
            <a:ext cx="3309257" cy="13788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bat" pitchFamily="2" charset="0"/>
              </a:rPr>
              <a:t>Дима  6 лет: «Раньше я не любил рисовать, у меня получалась «</a:t>
            </a:r>
            <a:r>
              <a:rPr lang="ru-RU" dirty="0" err="1" smtClean="0">
                <a:latin typeface="Arbat" pitchFamily="2" charset="0"/>
              </a:rPr>
              <a:t>каляка-маляка</a:t>
            </a:r>
            <a:r>
              <a:rPr lang="ru-RU" dirty="0" smtClean="0">
                <a:latin typeface="Arbat" pitchFamily="2" charset="0"/>
              </a:rPr>
              <a:t>»,  а  сегодня я </a:t>
            </a:r>
            <a:r>
              <a:rPr lang="ru-RU" sz="2000" dirty="0" smtClean="0">
                <a:latin typeface="Arbat" pitchFamily="2" charset="0"/>
              </a:rPr>
              <a:t>научился.</a:t>
            </a:r>
          </a:p>
          <a:p>
            <a:pPr>
              <a:buNone/>
            </a:pPr>
            <a:endParaRPr lang="ru-RU" sz="2000" b="1" dirty="0" smtClean="0">
              <a:solidFill>
                <a:srgbClr val="FCDDA4"/>
              </a:solidFill>
              <a:latin typeface="Arbat" pitchFamily="2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  <p:pic>
        <p:nvPicPr>
          <p:cNvPr id="4" name="Рисунок 3" descr="IMG-20190121-WA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021" y="814011"/>
            <a:ext cx="2339522" cy="311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_20190122_170229.jpg"/>
          <p:cNvPicPr>
            <a:picLocks noChangeAspect="1"/>
          </p:cNvPicPr>
          <p:nvPr/>
        </p:nvPicPr>
        <p:blipFill>
          <a:blip r:embed="rId3" cstate="print"/>
          <a:srcRect t="17728"/>
          <a:stretch>
            <a:fillRect/>
          </a:stretch>
        </p:blipFill>
        <p:spPr>
          <a:xfrm>
            <a:off x="4644572" y="783773"/>
            <a:ext cx="2407783" cy="326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22057" y="4194407"/>
            <a:ext cx="3614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bat" pitchFamily="2" charset="0"/>
              </a:rPr>
              <a:t>Арсений 7 лет: «Мне очень понравилось делать небо,  оно как настоящее».</a:t>
            </a:r>
          </a:p>
        </p:txBody>
      </p:sp>
      <p:pic>
        <p:nvPicPr>
          <p:cNvPr id="7" name="Рисунок 6" descr="P_20190122_170236.jpg"/>
          <p:cNvPicPr>
            <a:picLocks noChangeAspect="1"/>
          </p:cNvPicPr>
          <p:nvPr/>
        </p:nvPicPr>
        <p:blipFill>
          <a:blip r:embed="rId4" cstate="print"/>
          <a:srcRect t="11429" b="18095"/>
          <a:stretch>
            <a:fillRect/>
          </a:stretch>
        </p:blipFill>
        <p:spPr>
          <a:xfrm>
            <a:off x="8224248" y="754742"/>
            <a:ext cx="2536997" cy="333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663544" y="4127250"/>
            <a:ext cx="4078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bat" pitchFamily="2" charset="0"/>
              </a:rPr>
              <a:t>Мама Алина: «Я не думала, что в процессе рисования с ребенком так о много можно поговорить. Я давно не брала  краски в руки… Я словно окунулась в детство».</a:t>
            </a:r>
          </a:p>
        </p:txBody>
      </p:sp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89" y="348342"/>
            <a:ext cx="11177582" cy="63863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Arbat" pitchFamily="2" charset="0"/>
              </a:rPr>
              <a:t>Работы</a:t>
            </a:r>
            <a:br>
              <a:rPr lang="ru-RU" dirty="0" smtClean="0">
                <a:solidFill>
                  <a:srgbClr val="FF0000"/>
                </a:solidFill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endParaRPr lang="ru-RU" sz="2800" dirty="0" smtClean="0">
              <a:latin typeface="Arbat" pitchFamily="2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56342" y="1146628"/>
            <a:ext cx="10856686" cy="4513943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rgbClr val="FCDDA4"/>
              </a:solidFill>
              <a:latin typeface="Arbat" pitchFamily="2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  <p:pic>
        <p:nvPicPr>
          <p:cNvPr id="4" name="Рисунок 3" descr="5c04b54447e0d949955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029" y="1132901"/>
            <a:ext cx="2235200" cy="321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50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2344" y="1146628"/>
            <a:ext cx="2264230" cy="314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81123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4686" y="1076524"/>
            <a:ext cx="5225142" cy="32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5715" y="4557485"/>
            <a:ext cx="11059886" cy="1335315"/>
          </a:xfrm>
        </p:spPr>
        <p:txBody>
          <a:bodyPr/>
          <a:lstStyle/>
          <a:p>
            <a:pPr indent="20638" algn="ctr">
              <a:buNone/>
            </a:pPr>
            <a:r>
              <a:rPr lang="ru-RU" dirty="0" smtClean="0">
                <a:latin typeface="Arbat" pitchFamily="2" charset="0"/>
              </a:rPr>
              <a:t>«Я с детства  не любила  рисовать красками,  так как они смешивались и получалось некрасивое пятно,  размытый контур. Сегодня я поняла, что смешивать краски очень интересно и необычно. Это для меня открытие. Эта  техника  позволяет исправлять ошибки при рисовании и всегда  получать необычный интересный результат».</a:t>
            </a:r>
          </a:p>
          <a:p>
            <a:pPr>
              <a:buNone/>
            </a:pPr>
            <a:endParaRPr lang="ru-RU" sz="2000" b="1" dirty="0" smtClean="0">
              <a:solidFill>
                <a:srgbClr val="FCDDA4"/>
              </a:solidFill>
              <a:latin typeface="Arbat" pitchFamily="2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89" y="348342"/>
            <a:ext cx="11177582" cy="63863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endParaRPr lang="ru-RU" sz="2800" dirty="0" smtClean="0">
              <a:latin typeface="Arbat" pitchFamily="2" charset="0"/>
            </a:endParaRPr>
          </a:p>
        </p:txBody>
      </p:sp>
      <p:pic>
        <p:nvPicPr>
          <p:cNvPr id="4" name="Рисунок 3" descr="5c04b43bd0bd8061744933.jpg"/>
          <p:cNvPicPr>
            <a:picLocks noChangeAspect="1"/>
          </p:cNvPicPr>
          <p:nvPr/>
        </p:nvPicPr>
        <p:blipFill>
          <a:blip r:embed="rId2" cstate="print"/>
          <a:srcRect l="20523" t="29418" r="6560" b="20635"/>
          <a:stretch>
            <a:fillRect/>
          </a:stretch>
        </p:blipFill>
        <p:spPr>
          <a:xfrm>
            <a:off x="290285" y="986972"/>
            <a:ext cx="7503886" cy="342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c04b449d7ba9024482819.jpg"/>
          <p:cNvPicPr>
            <a:picLocks noChangeAspect="1"/>
          </p:cNvPicPr>
          <p:nvPr/>
        </p:nvPicPr>
        <p:blipFill>
          <a:blip r:embed="rId3" cstate="print"/>
          <a:srcRect l="6278" t="11852" r="10509"/>
          <a:stretch>
            <a:fillRect/>
          </a:stretch>
        </p:blipFill>
        <p:spPr>
          <a:xfrm>
            <a:off x="6574972" y="2903877"/>
            <a:ext cx="5210629" cy="367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89" y="1712685"/>
            <a:ext cx="11177582" cy="63863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latin typeface="Arbat" pitchFamily="2" charset="0"/>
              </a:rPr>
              <a:t>Спасибо за  внимание</a:t>
            </a:r>
            <a:r>
              <a:rPr lang="en-US" sz="4000" dirty="0" smtClean="0">
                <a:latin typeface="Arbat" pitchFamily="2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bat" pitchFamily="2" charset="0"/>
              </a:rPr>
              <a:t>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endParaRPr lang="ru-RU" sz="2800" dirty="0" smtClean="0">
              <a:latin typeface="Arba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9872" y="2768151"/>
            <a:ext cx="7798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151A1"/>
                </a:solidFill>
                <a:latin typeface="Arbat" pitchFamily="2" charset="0"/>
                <a:hlinkClick r:id="rId2"/>
              </a:rPr>
              <a:t>Симон </a:t>
            </a:r>
            <a:r>
              <a:rPr lang="ru-RU" sz="2800" b="1" dirty="0" smtClean="0">
                <a:solidFill>
                  <a:srgbClr val="7151A1"/>
                </a:solidFill>
                <a:latin typeface="Arbat" pitchFamily="2" charset="0"/>
                <a:hlinkClick r:id="rId2"/>
              </a:rPr>
              <a:t>Ирина Сергеевна</a:t>
            </a:r>
          </a:p>
          <a:p>
            <a:pPr algn="ctr"/>
            <a:r>
              <a:rPr lang="en-US" sz="2800" b="1" dirty="0" smtClean="0">
                <a:latin typeface="Arbat" pitchFamily="2" charset="0"/>
                <a:hlinkClick r:id="rId2"/>
              </a:rPr>
              <a:t>http</a:t>
            </a:r>
            <a:r>
              <a:rPr lang="en-US" sz="2800" b="1" dirty="0">
                <a:latin typeface="Arbat" pitchFamily="2" charset="0"/>
                <a:hlinkClick r:id="rId2"/>
              </a:rPr>
              <a:t>://simonirina.nethouse.ru/</a:t>
            </a:r>
            <a:endParaRPr lang="ru-RU" sz="2800" b="1" dirty="0">
              <a:latin typeface="Arbat" pitchFamily="2" charset="0"/>
              <a:hlinkClick r:id="rId2"/>
            </a:endParaRP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A2F613F5-B1BC-41D5-9A36-C02A40EF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85" y="1335313"/>
            <a:ext cx="7039429" cy="24674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проекта: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коррекционной работы с детьми с нарушение зрения с использованием интуитивной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живописи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9B675EB-2E12-44B6-823B-9085A887CE1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9438" y="6356350"/>
            <a:ext cx="1452562" cy="285750"/>
          </a:xfrm>
          <a:prstGeom prst="rect">
            <a:avLst/>
          </a:prstGeom>
        </p:spPr>
        <p:txBody>
          <a:bodyPr/>
          <a:lstStyle/>
          <a:p>
            <a:fld id="{2E4985F7-CC44-401A-B5DF-578A604044C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47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B10C9-F30A-4C7C-A203-77E2B180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45" y="947886"/>
            <a:ext cx="10814725" cy="5470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F88340B-24B9-4FC2-9937-9A5836994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85257"/>
            <a:ext cx="10845189" cy="2989943"/>
          </a:xfrm>
        </p:spPr>
        <p:txBody>
          <a:bodyPr/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Знакомство всех участников коррекционно-образовательного процесса  (педагогов ДОУ, детей, их родителей/законных представителей) с коррекционными возможностями техники.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образного мышления,  пространственного воображения, зрительно-моторной координации детей.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мотивации детей к занятиям изобразительной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2077058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F1266787-F494-41B4-BF5A-0116D12E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6742"/>
            <a:ext cx="10514012" cy="2717587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основе деятельности: создание условий для комплексной коррекционно-педагогической помощи детям с нарушением зрения с учетом требований ФГОС ДО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Важно сформировать положительную мотивация, самооценку и познавательный интерес.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с нарушениями зрения видят нечетко, размыто, затрудняются в оценке расстояний и пропорции.</a:t>
            </a:r>
          </a:p>
          <a:p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D952ED2C-BC4F-45B7-BF1A-AF64BEEB9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514" y="1233714"/>
            <a:ext cx="10334172" cy="914400"/>
          </a:xfrm>
        </p:spPr>
        <p:txBody>
          <a:bodyPr/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с ОВЗ, в том числе с нарушением зрения (косоглазие,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амблиопия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гиперметропия, миопия) в возрасте от 5 до 8 лет, заинтересованные взрослые: их родители/законные представители, другие члены семьи, педагоги ДОУ</a:t>
            </a:r>
            <a:r>
              <a:rPr lang="ru-RU" sz="2400" dirty="0" smtClean="0">
                <a:latin typeface="Arbat" pitchFamily="2" charset="0"/>
              </a:rPr>
              <a:t>.</a:t>
            </a:r>
            <a:endParaRPr lang="ru-RU" sz="2400" dirty="0">
              <a:latin typeface="Arbat" pitchFamily="2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F29AE0E-8BE0-4140-801C-28220F2E0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532" y="551543"/>
            <a:ext cx="9326936" cy="6897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Целевая группа  проекта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32" y="672354"/>
            <a:ext cx="11177582" cy="1359646"/>
          </a:xfrm>
        </p:spPr>
        <p:txBody>
          <a:bodyPr/>
          <a:lstStyle/>
          <a:p>
            <a:pPr algn="ctr"/>
            <a:r>
              <a:rPr lang="ru-RU" sz="2800" dirty="0" smtClean="0">
                <a:latin typeface="Arbat" pitchFamily="2" charset="0"/>
              </a:rPr>
              <a:t>Методика  основана  на  теории американского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r>
              <a:rPr lang="ru-RU" sz="2800" dirty="0" smtClean="0">
                <a:latin typeface="Arbat" pitchFamily="2" charset="0"/>
              </a:rPr>
              <a:t>невролога </a:t>
            </a:r>
            <a:r>
              <a:rPr lang="ru-RU" sz="2800" dirty="0" smtClean="0">
                <a:latin typeface="Arbat" pitchFamily="2" charset="0"/>
              </a:rPr>
              <a:t>Роджера  </a:t>
            </a:r>
            <a:r>
              <a:rPr lang="ru-RU" sz="2800" dirty="0" err="1" smtClean="0">
                <a:latin typeface="Arbat" pitchFamily="2" charset="0"/>
              </a:rPr>
              <a:t>Сперри</a:t>
            </a:r>
            <a:r>
              <a:rPr lang="ru-RU" sz="2800" dirty="0" smtClean="0">
                <a:latin typeface="Arbat" pitchFamily="2" charset="0"/>
              </a:rPr>
              <a:t>,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r>
              <a:rPr lang="ru-RU" sz="2800" dirty="0" smtClean="0">
                <a:latin typeface="Arbat" pitchFamily="2" charset="0"/>
              </a:rPr>
              <a:t>далее </a:t>
            </a:r>
            <a:r>
              <a:rPr lang="ru-RU" sz="2800" dirty="0" smtClean="0">
                <a:latin typeface="Arbat" pitchFamily="2" charset="0"/>
              </a:rPr>
              <a:t>метод доработан художником </a:t>
            </a:r>
            <a:r>
              <a:rPr lang="ru-RU" sz="2800" dirty="0" smtClean="0">
                <a:latin typeface="Arbat" pitchFamily="2" charset="0"/>
              </a:rPr>
              <a:t>Бетти </a:t>
            </a:r>
            <a:r>
              <a:rPr lang="ru-RU" sz="2800" dirty="0" smtClean="0">
                <a:latin typeface="Arbat" pitchFamily="2" charset="0"/>
              </a:rPr>
              <a:t>Эдвардс.</a:t>
            </a:r>
            <a:endParaRPr lang="ru-RU" sz="2800" dirty="0">
              <a:latin typeface="Arbat" pitchFamily="2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276214" y="2090056"/>
            <a:ext cx="5393272" cy="370114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Интуитивная живопись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(правополушарное рисование)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«Каждый человек умеет рисовать, но привычное восприятие мешает этой способности. Более половины людей уверены, что для занятий изобразительным искусством у них нет ни способностей,  ни таланта».</a:t>
            </a:r>
          </a:p>
          <a:p>
            <a:pPr algn="ctr"/>
            <a:endParaRPr lang="ru-RU" b="1" dirty="0" smtClean="0"/>
          </a:p>
          <a:p>
            <a:pPr algn="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bat" pitchFamily="2" charset="0"/>
              </a:rPr>
              <a:t>Бетти Эдвардс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872341" y="2090057"/>
            <a:ext cx="3164115" cy="3273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5085" y="3048001"/>
            <a:ext cx="1349375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9900"/>
                </a:solidFill>
              </a:rPr>
              <a:t>  Левое</a:t>
            </a:r>
          </a:p>
          <a:p>
            <a:pPr marL="285750" indent="-285750" algn="ctr">
              <a:buNone/>
            </a:pPr>
            <a:r>
              <a:rPr lang="ru-RU" sz="2000" b="1" dirty="0" smtClean="0"/>
              <a:t>Логика</a:t>
            </a:r>
            <a:endParaRPr lang="ru-RU" sz="2000" b="1" dirty="0"/>
          </a:p>
          <a:p>
            <a:pPr marL="285750" indent="-285750" algn="ctr">
              <a:buNone/>
            </a:pPr>
            <a:r>
              <a:rPr lang="ru-RU" sz="2000" b="1" dirty="0" smtClean="0"/>
              <a:t>Анализ</a:t>
            </a:r>
          </a:p>
          <a:p>
            <a:pPr marL="533400" indent="-258763">
              <a:buNone/>
            </a:pPr>
            <a:r>
              <a:rPr lang="ru-RU" sz="2000" b="1" dirty="0" smtClean="0"/>
              <a:t>Разум</a:t>
            </a:r>
            <a:endParaRPr lang="ru-RU" sz="2000" b="1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4963886" y="3084286"/>
            <a:ext cx="1574345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Правое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Интуиция</a:t>
            </a:r>
          </a:p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Творчество</a:t>
            </a:r>
          </a:p>
          <a:p>
            <a:pPr marL="533400" marR="0" lvl="0" indent="-2587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Эмоции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151A1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32" y="740227"/>
            <a:ext cx="11177582" cy="156754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bat" pitchFamily="2" charset="0"/>
              </a:rPr>
              <a:t>Интуитивная живопись  </a:t>
            </a:r>
            <a:r>
              <a:rPr lang="ru-RU" sz="2800" dirty="0" smtClean="0">
                <a:latin typeface="Arbat" pitchFamily="2" charset="0"/>
              </a:rPr>
              <a:t>– </a:t>
            </a:r>
            <a:br>
              <a:rPr lang="ru-RU" sz="2800" dirty="0" smtClean="0">
                <a:latin typeface="Arbat" pitchFamily="2" charset="0"/>
              </a:rPr>
            </a:br>
            <a:r>
              <a:rPr lang="ru-RU" sz="2800" dirty="0" smtClean="0">
                <a:latin typeface="Arbat" pitchFamily="2" charset="0"/>
              </a:rPr>
              <a:t>для получения красивого рисунка  не обязательно использовать четкие линии,  изображение складывается из цветовых пятен.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endParaRPr lang="ru-RU" sz="2800" dirty="0" smtClean="0">
              <a:latin typeface="Arbat" pitchFamily="2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197600" y="2510970"/>
            <a:ext cx="5399314" cy="325120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bat" pitchFamily="2" charset="0"/>
              </a:rPr>
              <a:t> тренирует цветоразличение,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bat" pitchFamily="2" charset="0"/>
              </a:rPr>
              <a:t> помогает развитию пространственной ориентации, зрительно-моторной координации,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bat" pitchFamily="2" charset="0"/>
              </a:rPr>
              <a:t> развивает, внимание, усидчивость, память,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bat" pitchFamily="2" charset="0"/>
              </a:rPr>
              <a:t> вызывает яркий эмоциональный отклик,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bat" pitchFamily="2" charset="0"/>
              </a:rPr>
              <a:t> создает ситуацию успеха.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5" y="2162629"/>
            <a:ext cx="4572000" cy="3535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32" y="740227"/>
            <a:ext cx="11177582" cy="78377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bat" pitchFamily="2" charset="0"/>
              </a:rPr>
              <a:t>Материалы и инструменты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bat" pitchFamily="2" charset="0"/>
              </a:rPr>
              <a:t> </a:t>
            </a:r>
            <a:r>
              <a:rPr lang="ru-RU" sz="2800" dirty="0" smtClean="0">
                <a:latin typeface="Arbat" pitchFamily="2" charset="0"/>
              </a:rPr>
              <a:t>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endParaRPr lang="ru-RU" sz="2800" dirty="0" smtClean="0">
              <a:latin typeface="Arbat" pitchFamily="2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18514" y="2177143"/>
            <a:ext cx="4992914" cy="2481943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Arbat" pitchFamily="2" charset="0"/>
              </a:rPr>
              <a:t>Бумага  для  акварели размером А4/А3.</a:t>
            </a:r>
          </a:p>
          <a:p>
            <a:pPr algn="just"/>
            <a:r>
              <a:rPr lang="ru-RU" sz="2400" b="1" dirty="0" smtClean="0">
                <a:latin typeface="Arbat" pitchFamily="2" charset="0"/>
              </a:rPr>
              <a:t>Кисть No12 (щетина), </a:t>
            </a:r>
            <a:r>
              <a:rPr lang="ru-RU" sz="2400" b="1" dirty="0" err="1" smtClean="0">
                <a:latin typeface="Arbat" pitchFamily="2" charset="0"/>
              </a:rPr>
              <a:t>No</a:t>
            </a:r>
            <a:r>
              <a:rPr lang="ru-RU" sz="2400" b="1" dirty="0" smtClean="0">
                <a:latin typeface="Arbat" pitchFamily="2" charset="0"/>
              </a:rPr>
              <a:t> 4, 1 (белка).</a:t>
            </a:r>
          </a:p>
          <a:p>
            <a:pPr algn="just"/>
            <a:r>
              <a:rPr lang="ru-RU" sz="2400" b="1" dirty="0" smtClean="0">
                <a:latin typeface="Arbat" pitchFamily="2" charset="0"/>
              </a:rPr>
              <a:t>Гуашь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2000" b="1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799" y="1564953"/>
            <a:ext cx="5660572" cy="355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89" y="348341"/>
            <a:ext cx="11177582" cy="98697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bat" pitchFamily="2" charset="0"/>
              </a:rPr>
              <a:t>Сроки реализации проекта  </a:t>
            </a:r>
            <a:r>
              <a:rPr lang="ru-RU" sz="2800" dirty="0" smtClean="0">
                <a:solidFill>
                  <a:srgbClr val="002060"/>
                </a:solidFill>
                <a:latin typeface="Arbat" pitchFamily="2" charset="0"/>
              </a:rPr>
              <a:t>– 9 месяцев </a:t>
            </a:r>
            <a:br>
              <a:rPr lang="ru-RU" sz="2800" dirty="0" smtClean="0">
                <a:solidFill>
                  <a:srgbClr val="002060"/>
                </a:solidFill>
                <a:latin typeface="Arbat" pitchFamily="2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bat" pitchFamily="2" charset="0"/>
              </a:rPr>
              <a:t>(октябрь-май)</a:t>
            </a:r>
            <a:br>
              <a:rPr lang="ru-RU" sz="2800" dirty="0" smtClean="0">
                <a:solidFill>
                  <a:srgbClr val="002060"/>
                </a:solidFill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endParaRPr lang="ru-RU" sz="2800" dirty="0" smtClean="0">
              <a:latin typeface="Arbat" pitchFamily="2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5714" y="1756228"/>
            <a:ext cx="3352800" cy="342537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bat" pitchFamily="2" charset="0"/>
              </a:rPr>
              <a:t>Подготовительный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/>
              <a:t>(сентябрь)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Сбор информации: опрос родителей, педагогов  (анкетирование)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Анализ заинтересованности  детей  ИЗО творчеством (педагогическое наблюдение)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492172" y="1705430"/>
            <a:ext cx="3352800" cy="310605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bat" pitchFamily="2" charset="0"/>
              </a:rPr>
              <a:t>Практический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(ноябрь-апрель)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</a:rPr>
              <a:t>Рисование с педагогами и детьми в новой технике (индивидуально и в группах)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</a:rPr>
              <a:t>Семейное рисование (взросло-детские мастер-классы)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 txBox="1">
            <a:spLocks/>
          </p:cNvSpPr>
          <p:nvPr/>
        </p:nvSpPr>
        <p:spPr>
          <a:xfrm>
            <a:off x="3947886" y="1269999"/>
            <a:ext cx="3831771" cy="4281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  <a:t>Этапы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151A1"/>
                </a:solidFill>
                <a:effectLst/>
                <a:uLnTx/>
                <a:uFillTx/>
                <a:latin typeface="Arbat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7151A1"/>
              </a:solidFill>
              <a:effectLst/>
              <a:uLnTx/>
              <a:uFillTx/>
              <a:latin typeface="Arbat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075494" y="1623039"/>
            <a:ext cx="3352800" cy="410754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bat" pitchFamily="2" charset="0"/>
              </a:rPr>
              <a:t>Подведение итогов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(май)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</a:rPr>
              <a:t>Сравнительный анализ заинтересованности детей ИЗО </a:t>
            </a:r>
            <a:r>
              <a:rPr lang="ru-RU" sz="2000" dirty="0" smtClean="0">
                <a:solidFill>
                  <a:srgbClr val="7030A0"/>
                </a:solidFill>
              </a:rPr>
              <a:t>деятельностью (педагогическое </a:t>
            </a:r>
            <a:r>
              <a:rPr lang="ru-RU" sz="2000" dirty="0" smtClean="0">
                <a:solidFill>
                  <a:srgbClr val="7030A0"/>
                </a:solidFill>
              </a:rPr>
              <a:t>наблюдение)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</a:rPr>
              <a:t>Опрос родителей и педагогов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</a:rPr>
              <a:t>Диагностика </a:t>
            </a:r>
            <a:r>
              <a:rPr lang="ru-RU" sz="2000" dirty="0" smtClean="0">
                <a:solidFill>
                  <a:srgbClr val="7030A0"/>
                </a:solidFill>
              </a:rPr>
              <a:t>зрительного </a:t>
            </a:r>
            <a:r>
              <a:rPr lang="ru-RU" sz="2000" dirty="0" smtClean="0">
                <a:solidFill>
                  <a:srgbClr val="7030A0"/>
                </a:solidFill>
              </a:rPr>
              <a:t>восприятия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7030A0"/>
                </a:solidFill>
              </a:rPr>
              <a:t>Выводы, знакомство общественности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99E592C0-A295-4A10-9C49-ECC97E66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19" y="564775"/>
            <a:ext cx="11177582" cy="53873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  <a:latin typeface="Arbat" pitchFamily="2" charset="0"/>
              </a:rPr>
              <a:t>Результаты</a:t>
            </a:r>
            <a:r>
              <a:rPr lang="ru-RU" sz="2800" dirty="0" smtClean="0">
                <a:solidFill>
                  <a:srgbClr val="FF0000"/>
                </a:solidFill>
                <a:latin typeface="Arbat" pitchFamily="2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/>
            </a:r>
            <a:br>
              <a:rPr lang="ru-RU" dirty="0" smtClean="0">
                <a:latin typeface="Arbat" pitchFamily="2" charset="0"/>
              </a:rPr>
            </a:br>
            <a:r>
              <a:rPr lang="ru-RU" dirty="0" smtClean="0">
                <a:latin typeface="Arbat" pitchFamily="2" charset="0"/>
              </a:rPr>
              <a:t>  </a:t>
            </a:r>
            <a:r>
              <a:rPr lang="ru-RU" sz="2800" dirty="0" smtClean="0">
                <a:latin typeface="Arbat" pitchFamily="2" charset="0"/>
              </a:rPr>
              <a:t/>
            </a:r>
            <a:br>
              <a:rPr lang="ru-RU" sz="2800" dirty="0" smtClean="0">
                <a:latin typeface="Arbat" pitchFamily="2" charset="0"/>
              </a:rPr>
            </a:br>
            <a:endParaRPr lang="ru-RU" sz="2800" dirty="0" smtClean="0">
              <a:latin typeface="Arbat" pitchFamily="2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9F050CC3-2A2C-46E3-A3A5-6D51BEA926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56342" y="1451428"/>
            <a:ext cx="10856686" cy="4513943"/>
          </a:xfrm>
        </p:spPr>
        <p:txBody>
          <a:bodyPr/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Уменьшение,  в некоторых случаях и полное снятие «комплекса художественной  неполноценности»,  как у детей, так и у взрослых.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Повышение у детей интереса  к различным видам деятельности.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Положительная динамика  в развитии образного мышления, пространственного воображения, зрительно-моторной координации.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Установление позитивного взаимодействия в парах «родитель-ребенок».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специалистами ДОУ данной технологии для решения коррекционных задач </a:t>
            </a:r>
          </a:p>
          <a:p>
            <a:pPr>
              <a:buNone/>
            </a:pPr>
            <a:endParaRPr lang="ru-RU" sz="2000" b="1" dirty="0" smtClean="0">
              <a:latin typeface="Arbat" pitchFamily="2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bat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952133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502</Words>
  <Application>Microsoft Office PowerPoint</Application>
  <PresentationFormat>Произвольный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2_Тема Office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Проект «Смотри на  мир с любовью»</vt:lpstr>
      <vt:lpstr>Цель проекта: организация коррекционной работы с детьми с нарушение зрения с использованием интуитивной живописи</vt:lpstr>
      <vt:lpstr>Задачи:</vt:lpstr>
      <vt:lpstr>Целевая группа  проекта</vt:lpstr>
      <vt:lpstr>Методика  основана  на  теории американского  невролога Роджера  Сперри,   далее метод доработан художником Бетти Эдвардс.</vt:lpstr>
      <vt:lpstr>Интуитивная живопись  –  для получения красивого рисунка  не обязательно использовать четкие линии,  изображение складывается из цветовых пятен.     </vt:lpstr>
      <vt:lpstr>Материалы и инструменты       </vt:lpstr>
      <vt:lpstr>Сроки реализации проекта  – 9 месяцев  (октябрь-май)     </vt:lpstr>
      <vt:lpstr>Результаты     </vt:lpstr>
      <vt:lpstr>Отзывы    </vt:lpstr>
      <vt:lpstr>Работы    </vt:lpstr>
      <vt:lpstr>    </vt:lpstr>
      <vt:lpstr>Спасибо за  внимание!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Становский Илья</dc:creator>
  <cp:lastModifiedBy>Admin</cp:lastModifiedBy>
  <cp:revision>163</cp:revision>
  <dcterms:created xsi:type="dcterms:W3CDTF">2018-03-05T15:18:45Z</dcterms:created>
  <dcterms:modified xsi:type="dcterms:W3CDTF">2019-06-25T07:47:50Z</dcterms:modified>
</cp:coreProperties>
</file>