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3" r:id="rId2"/>
    <p:sldMasterId id="2147483724" r:id="rId3"/>
  </p:sldMasterIdLst>
  <p:notesMasterIdLst>
    <p:notesMasterId r:id="rId24"/>
  </p:notesMasterIdLst>
  <p:handoutMasterIdLst>
    <p:handoutMasterId r:id="rId25"/>
  </p:handoutMasterIdLst>
  <p:sldIdLst>
    <p:sldId id="256" r:id="rId4"/>
    <p:sldId id="417" r:id="rId5"/>
    <p:sldId id="449" r:id="rId6"/>
    <p:sldId id="450" r:id="rId7"/>
    <p:sldId id="451" r:id="rId8"/>
    <p:sldId id="452" r:id="rId9"/>
    <p:sldId id="454" r:id="rId10"/>
    <p:sldId id="455" r:id="rId11"/>
    <p:sldId id="456" r:id="rId12"/>
    <p:sldId id="457" r:id="rId13"/>
    <p:sldId id="459" r:id="rId14"/>
    <p:sldId id="458" r:id="rId15"/>
    <p:sldId id="460" r:id="rId16"/>
    <p:sldId id="453" r:id="rId17"/>
    <p:sldId id="461" r:id="rId18"/>
    <p:sldId id="463" r:id="rId19"/>
    <p:sldId id="462" r:id="rId20"/>
    <p:sldId id="464" r:id="rId21"/>
    <p:sldId id="283" r:id="rId22"/>
    <p:sldId id="41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orient="horz" pos="89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6DE"/>
    <a:srgbClr val="764A97"/>
    <a:srgbClr val="404040"/>
    <a:srgbClr val="FFDA00"/>
    <a:srgbClr val="75B72E"/>
    <a:srgbClr val="3AA8E0"/>
    <a:srgbClr val="EC670B"/>
    <a:srgbClr val="9A1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4" y="426"/>
      </p:cViewPr>
      <p:guideLst>
        <p:guide orient="horz" pos="210"/>
        <p:guide pos="7469"/>
        <p:guide pos="347"/>
        <p:guide orient="horz" pos="890"/>
        <p:guide orient="horz" pos="34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261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D34312A-9D21-4E57-A70A-B702F99C0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AC821A-1DB3-4A5C-ACBD-ABC1CC2D8F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75F5F-321A-4CC7-AB69-7B54A6CAA7F4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A4ACFC-D96D-47B7-925E-1DC416F90D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7C7B5B-3291-4083-B82E-96D3F8137B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FAE18-CDBD-4889-B66F-7A69F2269E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0712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66824-37F2-47E9-83DA-4E6EB6E1BD72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7EF2-7B8C-4C2A-B3FC-DB46779407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15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96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63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48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57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077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98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28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173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80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E7EF2-7B8C-4C2A-B3FC-DB467794073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07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E7EF2-7B8C-4C2A-B3FC-DB467794073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32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3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67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3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2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754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85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3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-239713" y="1638300"/>
            <a:ext cx="7859713" cy="44211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38067" y="6305778"/>
            <a:ext cx="5904493" cy="5159388"/>
          </a:xfrm>
          <a:prstGeom prst="rect">
            <a:avLst/>
          </a:prstGeom>
        </p:spPr>
        <p:txBody>
          <a:bodyPr lIns="106976" tIns="106976" rIns="106976" bIns="106976" anchor="t" anchorCtr="0">
            <a:noAutofit/>
          </a:bodyPr>
          <a:lstStyle/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4180671" y="12445498"/>
            <a:ext cx="3198335" cy="657348"/>
          </a:xfrm>
          <a:prstGeom prst="rect">
            <a:avLst/>
          </a:prstGeom>
        </p:spPr>
        <p:txBody>
          <a:bodyPr lIns="106976" tIns="53474" rIns="106976" bIns="53474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ru-RU"/>
              <a:pPr>
                <a:buClr>
                  <a:srgbClr val="000000"/>
                </a:buClr>
                <a:buSzPct val="25000"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96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69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38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F2BED4A5-2FD6-47EC-92F5-636874D3E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0225" y="6331825"/>
            <a:ext cx="401321" cy="333539"/>
          </a:xfrm>
          <a:prstGeom prst="rect">
            <a:avLst/>
          </a:prstGeom>
          <a:effectLst/>
        </p:spPr>
        <p:txBody>
          <a:bodyPr rIns="0"/>
          <a:lstStyle>
            <a:lvl1pPr algn="l">
              <a:defRPr sz="1200">
                <a:solidFill>
                  <a:srgbClr val="EC670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E4985F7-CC44-401A-B5DF-578A604044C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16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sv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49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CCB888-A024-4DDC-8CEF-34EBD274B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FFAF03-D05A-4150-8502-2EE7E2CA20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84432" y="-459432"/>
            <a:ext cx="1872204" cy="204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5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7EE192-1677-4EBC-BE24-8071C5416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BA1A614-0E2F-4AF8-B1A2-9D6510D039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4472" y="-387424"/>
            <a:ext cx="1584172" cy="173153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8D4512F-2359-4312-922B-E84B6D019D3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0095" y="6021288"/>
            <a:ext cx="1666775" cy="46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7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monirina.nethouse.ru/page/96633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C:\Users\Admin\AppData\Local\Temp\GMO-zamov-po-OVZ.pdf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s47.seversk.ru/?page_id=831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AppData\Local\Temp\&#208;&#159;&#209;&#128;&#208;&#184;&#208;&#186;&#208;&#176;&#208;&#183;-192-&#208;&#190;&#209;&#130;-11.09.18-1.pdf" TargetMode="External"/><Relationship Id="rId7" Type="http://schemas.openxmlformats.org/officeDocument/2006/relationships/hyperlink" Target="https://firo.ranepa.ru/files/docs/do/primernaya_osn_obr_prog_do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C:\Users\Admin\AppData\Local\Temp\137.pdf" TargetMode="External"/><Relationship Id="rId5" Type="http://schemas.openxmlformats.org/officeDocument/2006/relationships/hyperlink" Target="file:///C:\Users\Admin\AppData\Local\Temp\Zakon-273-ot-2912.2012-Ob-obrazovanii-v-RF.-s-izmeneniyami-ot-19.12.2016.compressed.pdf" TargetMode="External"/><Relationship Id="rId4" Type="http://schemas.openxmlformats.org/officeDocument/2006/relationships/hyperlink" Target="http://ds47.seversk.ru/wp-content/uploads/2020/01/Vdohnovenie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Admin\AppData\Local\Temp\Polozhenie-AOP.pdf" TargetMode="External"/><Relationship Id="rId3" Type="http://schemas.openxmlformats.org/officeDocument/2006/relationships/hyperlink" Target="file:///C:\Users\Admin\AppData\Local\Temp\vdohnovenie_prog-1.pdf" TargetMode="External"/><Relationship Id="rId7" Type="http://schemas.openxmlformats.org/officeDocument/2006/relationships/hyperlink" Target="file:///C:\Users\Admin\AppData\Local\Temp\Polozhenie-o-PPK-MBDOU-Detskij-sad-&#226;&#132;&#150;-47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file:///C:\Users\Admin\AppData\Local\Temp\&#208;&#159;&#208;&#190;&#208;&#187;&#208;&#190;&#208;&#182;&#208;&#181;&#208;&#189;&#208;&#184;&#208;&#181;.pdf" TargetMode="External"/><Relationship Id="rId5" Type="http://schemas.openxmlformats.org/officeDocument/2006/relationships/hyperlink" Target="http://ds47.seversk.ru/wp-content/uploads/2020/02/polozhenie-o-sisteme-oczenki-razvitie-vospitannikov.pdf" TargetMode="External"/><Relationship Id="rId4" Type="http://schemas.openxmlformats.org/officeDocument/2006/relationships/hyperlink" Target="file:///C:\Users\Admin\AppData\Local\Temp\obrazovatelnaya-programma-mbdou-detskij-sad-&#194;&#166;-47-2019-god.pdf" TargetMode="External"/><Relationship Id="rId9" Type="http://schemas.openxmlformats.org/officeDocument/2006/relationships/hyperlink" Target="file:///C:\Users\Admin\AppData\Local\Temp\polozhenie-po-nastavnichestvu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AppData\Local\Temp\polozhenie-ob-org-samoobrazovaniya.pdf" TargetMode="External"/><Relationship Id="rId7" Type="http://schemas.openxmlformats.org/officeDocument/2006/relationships/hyperlink" Target="http://ds47.seversk.ru/?page_id=5646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s47.seversk.ru/?page_id=139" TargetMode="External"/><Relationship Id="rId5" Type="http://schemas.openxmlformats.org/officeDocument/2006/relationships/hyperlink" Target="http://ds47.seversk.ru/?page_id=7640" TargetMode="External"/><Relationship Id="rId4" Type="http://schemas.openxmlformats.org/officeDocument/2006/relationships/hyperlink" Target="https://simonirina.nethouse.ru/page/96633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dmin\AppData\Local\Temp\obrazovatelnaya-programma-mbdou-detskij-sad-&#194;&#166;-47-2019-god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ds47.seversk.ru/?page_id=831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imonirina.nethouse.ru/" TargetMode="External"/><Relationship Id="rId4" Type="http://schemas.openxmlformats.org/officeDocument/2006/relationships/hyperlink" Target="http://ds47.seversk.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imonlisa@sibmail.com" TargetMode="Externa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ds47.seversk.ru/?page_id=7638" TargetMode="External"/><Relationship Id="rId3" Type="http://schemas.openxmlformats.org/officeDocument/2006/relationships/hyperlink" Target="http://ds47.seversk.ru/?page_id=141" TargetMode="External"/><Relationship Id="rId7" Type="http://schemas.openxmlformats.org/officeDocument/2006/relationships/image" Target="../media/image12.jpg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s47.seversk.ru/?page_id=7640" TargetMode="External"/><Relationship Id="rId11" Type="http://schemas.openxmlformats.org/officeDocument/2006/relationships/image" Target="../media/image14.jpg"/><Relationship Id="rId5" Type="http://schemas.openxmlformats.org/officeDocument/2006/relationships/image" Target="../media/image11.jpg"/><Relationship Id="rId10" Type="http://schemas.openxmlformats.org/officeDocument/2006/relationships/hyperlink" Target="http://ds47.seversk.ru/?page_id=7634" TargetMode="External"/><Relationship Id="rId4" Type="http://schemas.openxmlformats.org/officeDocument/2006/relationships/hyperlink" Target="http://ds47.seversk.ru/?page_id=7632" TargetMode="External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://ds47.seversk.ru/?page_id=7638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s47.seversk.ru/?page_id=7640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jpeg"/><Relationship Id="rId9" Type="http://schemas.openxmlformats.org/officeDocument/2006/relationships/hyperlink" Target="http://ds47.seversk.ru/?page_id=13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s47.seversk.ru/?page_id=13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13A10C-87AC-4435-A884-853B73B497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3"/>
          <a:stretch/>
        </p:blipFill>
        <p:spPr>
          <a:xfrm>
            <a:off x="545138" y="5923986"/>
            <a:ext cx="2088232" cy="52935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01D596-BD7E-4A40-91F8-668C4D06EB59}"/>
              </a:ext>
            </a:extLst>
          </p:cNvPr>
          <p:cNvSpPr/>
          <p:nvPr/>
        </p:nvSpPr>
        <p:spPr>
          <a:xfrm>
            <a:off x="417266" y="764704"/>
            <a:ext cx="5694878" cy="506292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инновационной деятельности в ДОУ на примере реализации программы «Вдохновение»</a:t>
            </a:r>
          </a:p>
          <a:p>
            <a:pPr algn="r">
              <a:lnSpc>
                <a:spcPct val="95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И.С. Симон</a:t>
            </a:r>
          </a:p>
          <a:p>
            <a:pPr algn="r">
              <a:lnSpc>
                <a:spcPct val="95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старший воспитатель </a:t>
            </a:r>
          </a:p>
          <a:p>
            <a:pPr algn="r">
              <a:lnSpc>
                <a:spcPct val="95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МБДОУ «Детский сад № 47»</a:t>
            </a:r>
          </a:p>
          <a:p>
            <a:pPr algn="r">
              <a:lnSpc>
                <a:spcPct val="95000"/>
              </a:lnSpc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Томская область</a:t>
            </a:r>
          </a:p>
          <a:p>
            <a:pPr algn="r">
              <a:lnSpc>
                <a:spcPct val="95000"/>
              </a:lnSpc>
            </a:pPr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ЗАТО Северск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96B342-8B23-4317-9D41-877BA2BC1C65}"/>
              </a:ext>
            </a:extLst>
          </p:cNvPr>
          <p:cNvSpPr txBox="1"/>
          <p:nvPr/>
        </p:nvSpPr>
        <p:spPr>
          <a:xfrm>
            <a:off x="4743847" y="6237312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Москва, </a:t>
            </a: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2020</a:t>
            </a:r>
            <a:endParaRPr lang="ru-RU" sz="1200" dirty="0">
              <a:solidFill>
                <a:schemeClr val="bg1">
                  <a:lumMod val="8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40417" y="246185"/>
            <a:ext cx="4827818" cy="10327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этап. Основной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03338" y="1450227"/>
            <a:ext cx="1951892" cy="393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/>
              </a:rPr>
              <a:t>Планирование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059" y="2136534"/>
            <a:ext cx="5079190" cy="1811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обеспечивает триединство целей и задач;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обеспечивает условия для поддержки детской инициативы и активности;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обеспечивает вовлечение родителей в образовательный процесс;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учитывает личностные возможности каждого ребенка,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обеспечивает принцип последовательности, постепенности образовательного процесса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059" y="4073057"/>
            <a:ext cx="1951892" cy="393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Перспективное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69357" y="4073057"/>
            <a:ext cx="1951892" cy="393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Календарное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7062" y="4591806"/>
            <a:ext cx="2504427" cy="20500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От простого к сложному,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Образовательные задачи без «привязки» к </a:t>
            </a:r>
            <a:r>
              <a:rPr lang="ru-RU" sz="1400" dirty="0" smtClean="0">
                <a:solidFill>
                  <a:schemeClr val="tx2"/>
                </a:solidFill>
              </a:rPr>
              <a:t>темам</a:t>
            </a:r>
            <a:endParaRPr lang="ru-RU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Воспитательные и развивающие задачи - определяются педагогом с учётом зоны  актуального и ближайшего развития </a:t>
            </a:r>
            <a:r>
              <a:rPr lang="ru-RU" sz="1400" dirty="0" smtClean="0">
                <a:solidFill>
                  <a:schemeClr val="tx2"/>
                </a:solidFill>
              </a:rPr>
              <a:t>детей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93640" y="4591805"/>
            <a:ext cx="2427609" cy="20500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Форма контроля (самоконтроля) педагога,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Анализ образовательного процесса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Рабочий </a:t>
            </a:r>
            <a:r>
              <a:rPr lang="ru-RU" sz="1400" dirty="0">
                <a:solidFill>
                  <a:schemeClr val="tx2"/>
                </a:solidFill>
              </a:rPr>
              <a:t>инструмент не только педагога, но и </a:t>
            </a:r>
            <a:r>
              <a:rPr lang="ru-RU" sz="1400" dirty="0" smtClean="0">
                <a:solidFill>
                  <a:schemeClr val="tx2"/>
                </a:solidFill>
              </a:rPr>
              <a:t>детей («</a:t>
            </a:r>
            <a:r>
              <a:rPr lang="ru-RU" sz="1400" dirty="0">
                <a:solidFill>
                  <a:schemeClr val="tx2"/>
                </a:solidFill>
              </a:rPr>
              <a:t>Системная паутинка» </a:t>
            </a:r>
            <a:r>
              <a:rPr lang="ru-RU" sz="1400" dirty="0" smtClean="0">
                <a:solidFill>
                  <a:schemeClr val="tx2"/>
                </a:solidFill>
              </a:rPr>
              <a:t>)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28048" y="1420169"/>
            <a:ext cx="2322870" cy="8257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Современные формы, методы, технологии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45364" y="2501521"/>
            <a:ext cx="6045121" cy="13832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Утренний и вечерний круг;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Совместное с детьми планирование деятельности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Работа в центрах активности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Взросло-детские проекты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Привлечение родителей к участию в образовательной деятельности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и др.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0" t="4766" r="5829"/>
          <a:stretch/>
        </p:blipFill>
        <p:spPr>
          <a:xfrm>
            <a:off x="5500762" y="4160121"/>
            <a:ext cx="3205862" cy="232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925" y="4160121"/>
            <a:ext cx="3166641" cy="2328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57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11709" y="189074"/>
            <a:ext cx="4827818" cy="5656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этап. Основной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4678" y="1031973"/>
            <a:ext cx="2662687" cy="4035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педагогами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058" y="1581546"/>
            <a:ext cx="3987928" cy="26195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Лаборатория по вопросам реализации ФГОС ДО на основе ОП «Вдохновение» в рамках Томского августовского образовательного </a:t>
            </a:r>
            <a:r>
              <a:rPr lang="ru-RU" sz="1400" dirty="0" smtClean="0"/>
              <a:t>салона;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Семинар </a:t>
            </a:r>
            <a:r>
              <a:rPr lang="ru-RU" sz="1400" dirty="0"/>
              <a:t>Издательства «Национальное образование»: весенняя школа «Вдохновение. Реализация инновационной практики в ДОО. Планирование, практика, контроль</a:t>
            </a:r>
            <a:r>
              <a:rPr lang="ru-RU" sz="1400" dirty="0" smtClean="0"/>
              <a:t>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семинары </a:t>
            </a:r>
            <a:r>
              <a:rPr lang="ru-RU" sz="1400" dirty="0"/>
              <a:t>на базе инновационных площадок по реализации технологий ОП «Вдохновение</a:t>
            </a:r>
            <a:r>
              <a:rPr lang="ru-RU" sz="1400" dirty="0" smtClean="0"/>
              <a:t>» и др.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9" r="8333"/>
          <a:stretch/>
        </p:blipFill>
        <p:spPr>
          <a:xfrm rot="5400000">
            <a:off x="655305" y="4175859"/>
            <a:ext cx="2425416" cy="263325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396042" y="1267144"/>
            <a:ext cx="2322870" cy="4128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Преобразование РППС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41737" y="1863969"/>
            <a:ext cx="2431480" cy="23104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Зонирование пространства;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Умный пол»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«Живая среда»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Участие детей в преобразовании пространства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Отказ от «витрины» - все, что есть в группе, можно брать.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16562" y="2192590"/>
            <a:ext cx="2530853" cy="9039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Работа с детьми с ОВЗ и инвалидностью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r="14305" b="13262"/>
          <a:stretch/>
        </p:blipFill>
        <p:spPr>
          <a:xfrm>
            <a:off x="3575720" y="4282125"/>
            <a:ext cx="2037373" cy="24728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968" y="4279780"/>
            <a:ext cx="3331816" cy="24254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416562" y="3183394"/>
            <a:ext cx="2442896" cy="9226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hlinkClick r:id="rId6" action="ppaction://hlinkfile"/>
              </a:rPr>
              <a:t>Разработана модель   сопровождения детей с ОВЗ и </a:t>
            </a:r>
            <a:r>
              <a:rPr lang="ru-RU" sz="1400" dirty="0" smtClean="0">
                <a:hlinkClick r:id="rId6" action="ppaction://hlinkfile"/>
              </a:rPr>
              <a:t>инвалидностью</a:t>
            </a:r>
            <a:endParaRPr lang="ru-RU" sz="1400" dirty="0" smtClean="0">
              <a:solidFill>
                <a:schemeClr val="tx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/>
          <a:stretch/>
        </p:blipFill>
        <p:spPr>
          <a:xfrm>
            <a:off x="9416562" y="4279780"/>
            <a:ext cx="2530853" cy="244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6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722899" y="324570"/>
            <a:ext cx="4498797" cy="8686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этап. Основной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54363" y="1263166"/>
            <a:ext cx="5635870" cy="6575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Работа с документацией </a:t>
            </a:r>
          </a:p>
          <a:p>
            <a:pPr algn="ctr"/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(анализ нормативных документов)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95953" y="1990748"/>
            <a:ext cx="7869115" cy="45877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Положение о системе оценки индивидуального развития </a:t>
            </a:r>
            <a:r>
              <a:rPr lang="ru-RU" dirty="0" smtClean="0"/>
              <a:t>воспитанников;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Положение </a:t>
            </a:r>
            <a:r>
              <a:rPr lang="ru-RU" dirty="0"/>
              <a:t>о планировании </a:t>
            </a:r>
            <a:r>
              <a:rPr lang="ru-RU" dirty="0" err="1" smtClean="0"/>
              <a:t>воспитательно</a:t>
            </a:r>
            <a:r>
              <a:rPr lang="ru-RU" dirty="0" smtClean="0"/>
              <a:t>-образовательного процесса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Положение </a:t>
            </a:r>
            <a:r>
              <a:rPr lang="ru-RU" dirty="0"/>
              <a:t>о Родительском </a:t>
            </a:r>
            <a:r>
              <a:rPr lang="ru-RU" dirty="0" smtClean="0"/>
              <a:t>комитете</a:t>
            </a:r>
            <a:r>
              <a:rPr lang="ru-RU" dirty="0"/>
              <a:t>;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Положение </a:t>
            </a:r>
            <a:r>
              <a:rPr lang="ru-RU" dirty="0"/>
              <a:t>о разработке и утверждении АОП для детей с </a:t>
            </a:r>
            <a:r>
              <a:rPr lang="ru-RU" dirty="0" smtClean="0"/>
              <a:t>ОВЗ;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Положение </a:t>
            </a:r>
            <a:r>
              <a:rPr lang="ru-RU" dirty="0"/>
              <a:t>о разработке и утверждении </a:t>
            </a:r>
            <a:r>
              <a:rPr lang="ru-RU" dirty="0" smtClean="0"/>
              <a:t>АООП;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Положение </a:t>
            </a:r>
            <a:r>
              <a:rPr lang="ru-RU" dirty="0"/>
              <a:t>о </a:t>
            </a:r>
            <a:r>
              <a:rPr lang="ru-RU" dirty="0" err="1" smtClean="0"/>
              <a:t>ППк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Положение </a:t>
            </a:r>
            <a:r>
              <a:rPr lang="ru-RU" dirty="0"/>
              <a:t>об организации самообразования </a:t>
            </a:r>
            <a:r>
              <a:rPr lang="ru-RU" dirty="0" smtClean="0"/>
              <a:t>педагогов;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оложение </a:t>
            </a:r>
            <a:r>
              <a:rPr lang="ru-RU" dirty="0"/>
              <a:t>об аттестационной комиссии на соответствие занимаемой должности педагогических работников </a:t>
            </a:r>
            <a:r>
              <a:rPr lang="ru-RU" dirty="0" smtClean="0"/>
              <a:t>ДОУ;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Положение </a:t>
            </a:r>
            <a:r>
              <a:rPr lang="ru-RU" dirty="0"/>
              <a:t>о порядке аттестации педагогических работников ДОУ на соответствие занимаемой </a:t>
            </a:r>
            <a:r>
              <a:rPr lang="ru-RU" dirty="0" smtClean="0"/>
              <a:t>должности;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Положение </a:t>
            </a:r>
            <a:r>
              <a:rPr lang="ru-RU" dirty="0"/>
              <a:t>об организации прогулок в </a:t>
            </a:r>
            <a:r>
              <a:rPr lang="ru-RU" dirty="0" smtClean="0"/>
              <a:t>ДОУ;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Положение </a:t>
            </a:r>
            <a:r>
              <a:rPr lang="ru-RU" dirty="0"/>
              <a:t>о методическом объединении </a:t>
            </a:r>
            <a:r>
              <a:rPr lang="ru-RU" dirty="0" smtClean="0"/>
              <a:t>ДОУ;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Положение </a:t>
            </a:r>
            <a:r>
              <a:rPr lang="ru-RU" dirty="0"/>
              <a:t>о наставничестве.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988905"/>
            <a:ext cx="2288585" cy="343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99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583832" y="150204"/>
            <a:ext cx="4510454" cy="7509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этап. Заключительный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15458" y="1117405"/>
            <a:ext cx="2819894" cy="393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Шаги 3 этапа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6858" y="1656521"/>
            <a:ext cx="3277094" cy="50025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600" dirty="0" smtClean="0"/>
              <a:t>Разработка </a:t>
            </a:r>
            <a:r>
              <a:rPr lang="ru-RU" sz="1600" dirty="0"/>
              <a:t>модели совершенствования образовательной деятельности новой ООП </a:t>
            </a:r>
            <a:r>
              <a:rPr lang="ru-RU" sz="1600" dirty="0" smtClean="0"/>
              <a:t>ДОУ</a:t>
            </a:r>
            <a:r>
              <a:rPr lang="ru-RU" sz="1600" dirty="0"/>
              <a:t>.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Разработка системы </a:t>
            </a:r>
            <a:r>
              <a:rPr lang="ru-RU" sz="1600" dirty="0"/>
              <a:t>управления качеством образовательной </a:t>
            </a:r>
            <a:r>
              <a:rPr lang="ru-RU" sz="1600" dirty="0" smtClean="0"/>
              <a:t>деятельности.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Разработка </a:t>
            </a:r>
            <a:r>
              <a:rPr lang="ru-RU" sz="1600" dirty="0"/>
              <a:t>методических и практических рекомендаций, запланированных в рамках работы инновационной площадки.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Корректировка </a:t>
            </a:r>
            <a:r>
              <a:rPr lang="ru-RU" sz="1600" dirty="0"/>
              <a:t>содержания ООП ДОУ, ее инструментов и процедур, и организационных условий реализации по итогам анализа ее реализации на 2 этапе и внесения соответствующих изменений в </a:t>
            </a:r>
            <a:r>
              <a:rPr lang="ru-RU" sz="1600" dirty="0" smtClean="0"/>
              <a:t>ООП.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17514" y="1085021"/>
            <a:ext cx="3285891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«Взаимодействие участников образовательного процесса в ДОУ в соответствии с ОП «Вдохновение»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9976" y="2386405"/>
            <a:ext cx="6160969" cy="42861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1400" dirty="0" smtClean="0"/>
              <a:t>Организации </a:t>
            </a:r>
            <a:r>
              <a:rPr lang="ru-RU" sz="1400" dirty="0"/>
              <a:t>РППС с учетом требований Шкала </a:t>
            </a:r>
            <a:r>
              <a:rPr lang="en-US" sz="1400" dirty="0" smtClean="0"/>
              <a:t>ECERS</a:t>
            </a:r>
            <a:r>
              <a:rPr lang="ru-RU" sz="1400" dirty="0"/>
              <a:t>.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Зонирование пространства.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Особенности </a:t>
            </a:r>
            <a:r>
              <a:rPr lang="ru-RU" sz="1400" dirty="0"/>
              <a:t>организации среды спортивного зала для поддержки детей с ОВЗ и </a:t>
            </a:r>
            <a:r>
              <a:rPr lang="ru-RU" sz="1400" dirty="0" smtClean="0"/>
              <a:t>инвалидностью.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Мотивация </a:t>
            </a:r>
            <a:r>
              <a:rPr lang="ru-RU" sz="1400" dirty="0"/>
              <a:t>детей к чтению с помощью </a:t>
            </a:r>
            <a:r>
              <a:rPr lang="ru-RU" sz="1400" dirty="0" err="1" smtClean="0"/>
              <a:t>буктрейлеров</a:t>
            </a:r>
            <a:r>
              <a:rPr lang="ru-RU" sz="1400" dirty="0"/>
              <a:t>.</a:t>
            </a:r>
            <a:r>
              <a:rPr lang="ru-RU" sz="1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Творческое </a:t>
            </a:r>
            <a:r>
              <a:rPr lang="ru-RU" sz="1400" dirty="0"/>
              <a:t>развития детей раннего возраста через «Сказки-</a:t>
            </a:r>
            <a:r>
              <a:rPr lang="ru-RU" sz="1400" dirty="0" err="1"/>
              <a:t>шумелки</a:t>
            </a:r>
            <a:r>
              <a:rPr lang="ru-RU" sz="1400" dirty="0" smtClean="0"/>
              <a:t>».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И</a:t>
            </a:r>
            <a:r>
              <a:rPr lang="ru-RU" sz="1400" dirty="0" smtClean="0"/>
              <a:t>спользованием </a:t>
            </a:r>
            <a:r>
              <a:rPr lang="ru-RU" sz="1400" dirty="0"/>
              <a:t>УМК «Мате плюс» и «Речь: плюс», блоков </a:t>
            </a:r>
            <a:r>
              <a:rPr lang="ru-RU" sz="1400" dirty="0" err="1"/>
              <a:t>Дьенеша</a:t>
            </a:r>
            <a:r>
              <a:rPr lang="ru-RU" sz="1400" dirty="0"/>
              <a:t>, 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Создание </a:t>
            </a:r>
            <a:r>
              <a:rPr lang="ru-RU" sz="1400" dirty="0"/>
              <a:t>«Умного пола</a:t>
            </a:r>
            <a:r>
              <a:rPr lang="ru-RU" sz="1400" dirty="0" smtClean="0"/>
              <a:t>».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Особенности реализации </a:t>
            </a:r>
            <a:r>
              <a:rPr lang="ru-RU" sz="1400" dirty="0"/>
              <a:t>программы с детьми с ОВЗ и </a:t>
            </a:r>
            <a:r>
              <a:rPr lang="ru-RU" sz="1400" dirty="0" smtClean="0"/>
              <a:t>инвалидностью.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Взаимодействие </a:t>
            </a:r>
            <a:r>
              <a:rPr lang="ru-RU" sz="1400" dirty="0"/>
              <a:t>специалистов коррекционной службы и </a:t>
            </a:r>
            <a:r>
              <a:rPr lang="ru-RU" sz="1400" dirty="0" smtClean="0"/>
              <a:t>воспитателей.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Особенности </a:t>
            </a:r>
            <a:r>
              <a:rPr lang="ru-RU" sz="1400" dirty="0"/>
              <a:t>речевое развития детей с ТНР и нарушением </a:t>
            </a:r>
            <a:r>
              <a:rPr lang="ru-RU" sz="1400" dirty="0" smtClean="0"/>
              <a:t>зрения.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Физическое развитие </a:t>
            </a:r>
            <a:r>
              <a:rPr lang="ru-RU" sz="1400" dirty="0"/>
              <a:t>детей с ОВЗ в условиях </a:t>
            </a:r>
            <a:r>
              <a:rPr lang="ru-RU" sz="1400" dirty="0" smtClean="0"/>
              <a:t>инклюзии</a:t>
            </a:r>
            <a:r>
              <a:rPr lang="ru-RU" sz="1400" dirty="0"/>
              <a:t>.</a:t>
            </a:r>
            <a:endParaRPr lang="ru-RU" sz="1400" dirty="0" smtClean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Создание </a:t>
            </a:r>
            <a:r>
              <a:rPr lang="ru-RU" sz="1400" dirty="0"/>
              <a:t>условий позитивной социализации посредством технологии «Круг общения</a:t>
            </a:r>
            <a:r>
              <a:rPr lang="ru-RU" sz="1400" dirty="0" smtClean="0"/>
              <a:t>».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Взаимодействие </a:t>
            </a:r>
            <a:r>
              <a:rPr lang="ru-RU" sz="1400" dirty="0"/>
              <a:t>педагогов с родителями воспитанников, </a:t>
            </a:r>
            <a:r>
              <a:rPr lang="ru-RU" sz="1400" dirty="0" smtClean="0"/>
              <a:t>представлен </a:t>
            </a:r>
            <a:r>
              <a:rPr lang="ru-RU" sz="1400" dirty="0"/>
              <a:t>опыт создания </a:t>
            </a:r>
            <a:r>
              <a:rPr lang="ru-RU" sz="1400" dirty="0" smtClean="0"/>
              <a:t> клуба для родителей </a:t>
            </a:r>
            <a:r>
              <a:rPr lang="ru-RU" sz="1400" dirty="0"/>
              <a:t>детей инвалидов «Мир вокруг меня</a:t>
            </a:r>
            <a:r>
              <a:rPr lang="ru-RU" sz="1400" dirty="0" smtClean="0"/>
              <a:t>».</a:t>
            </a:r>
            <a:endParaRPr lang="ru-RU" sz="1400" dirty="0"/>
          </a:p>
          <a:p>
            <a:pPr marL="285750" indent="-285750">
              <a:buFontTx/>
              <a:buChar char="-"/>
            </a:pPr>
            <a:r>
              <a:rPr lang="ru-RU" sz="1400" dirty="0" smtClean="0"/>
              <a:t>Работа с детьми раннего возраста.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348" y="1972800"/>
            <a:ext cx="3668393" cy="366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127448" y="476672"/>
            <a:ext cx="7312763" cy="13179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Алгоритм организации инновационной деятельности с ссылками на методические продукты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58055" y="1484784"/>
            <a:ext cx="2819894" cy="393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Шаги 1 этапа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27056"/>
              </p:ext>
            </p:extLst>
          </p:nvPr>
        </p:nvGraphicFramePr>
        <p:xfrm>
          <a:off x="125531" y="2462085"/>
          <a:ext cx="11748480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211">
                  <a:extLst>
                    <a:ext uri="{9D8B030D-6E8A-4147-A177-3AD203B41FA5}">
                      <a16:colId xmlns:a16="http://schemas.microsoft.com/office/drawing/2014/main" val="2569128704"/>
                    </a:ext>
                  </a:extLst>
                </a:gridCol>
                <a:gridCol w="5201590">
                  <a:extLst>
                    <a:ext uri="{9D8B030D-6E8A-4147-A177-3AD203B41FA5}">
                      <a16:colId xmlns:a16="http://schemas.microsoft.com/office/drawing/2014/main" val="3897223185"/>
                    </a:ext>
                  </a:extLst>
                </a:gridCol>
                <a:gridCol w="2080490">
                  <a:extLst>
                    <a:ext uri="{9D8B030D-6E8A-4147-A177-3AD203B41FA5}">
                      <a16:colId xmlns:a16="http://schemas.microsoft.com/office/drawing/2014/main" val="1387178038"/>
                    </a:ext>
                  </a:extLst>
                </a:gridCol>
                <a:gridCol w="3542189">
                  <a:extLst>
                    <a:ext uri="{9D8B030D-6E8A-4147-A177-3AD203B41FA5}">
                      <a16:colId xmlns:a16="http://schemas.microsoft.com/office/drawing/2014/main" val="2640470834"/>
                    </a:ext>
                  </a:extLst>
                </a:gridCol>
              </a:tblGrid>
              <a:tr h="2192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Этап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Задачи этапа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Методический продукт/документ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Ссылка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4289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этап </a:t>
                      </a:r>
                    </a:p>
                    <a:p>
                      <a:pPr algn="ctr"/>
                      <a:r>
                        <a:rPr lang="ru-RU" sz="1400" dirty="0" smtClean="0"/>
                        <a:t>Аналитический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и обучение «Команды изменений» для разработки и внедрения новой ООП ДОО, назначение координатора инновационной площадки.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Приказ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file:///C:/Users/Admin/AppData/Local/Temp/%D0%9F%D1%80%D0%B8%D0%BA%D0%B0%D0%B7-192-%D0%BE%D1%82-11.09.18-1.pdf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72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современных научных и методически подходов к дошкольному образованию и отражающих эти подходы, положения ООП «Вдохновения»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«Вдохновение»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http://ds47.seversk.ru/wp-content/uploads/2020/01/Vdohnovenie.pdf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465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и анализ нормативно-правовой базы к дошкольному образованию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ФЗ «Об образовании в РФ»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file:///C:/Users/Admin/AppData/Local/Temp/Zakon-273-ot-2912.2012-Ob-obrazovanii-v-RF.-s-izmeneniyami-ot-19.12.2016.compressed.pdf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308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ФГОС ДО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file:///C:/Users/Admin/AppData/Local/Temp/137.pdf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5498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ПООП ДО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https://firo.ranepa.ru/files/docs/do/primernaya_osn_obr_prog_do.pdf</a:t>
                      </a:r>
                      <a:endParaRPr lang="ru-RU" sz="10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621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0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040216" y="757041"/>
            <a:ext cx="2304256" cy="393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Шаги 2 этапа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67408" y="330907"/>
            <a:ext cx="6994200" cy="8022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Алгоритм организации инновационной деятельности с ссылками на методические продукты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6868"/>
              </p:ext>
            </p:extLst>
          </p:nvPr>
        </p:nvGraphicFramePr>
        <p:xfrm>
          <a:off x="407368" y="1268760"/>
          <a:ext cx="11299062" cy="537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53">
                  <a:extLst>
                    <a:ext uri="{9D8B030D-6E8A-4147-A177-3AD203B41FA5}">
                      <a16:colId xmlns:a16="http://schemas.microsoft.com/office/drawing/2014/main" val="2569128704"/>
                    </a:ext>
                  </a:extLst>
                </a:gridCol>
                <a:gridCol w="3061062">
                  <a:extLst>
                    <a:ext uri="{9D8B030D-6E8A-4147-A177-3AD203B41FA5}">
                      <a16:colId xmlns:a16="http://schemas.microsoft.com/office/drawing/2014/main" val="3897223185"/>
                    </a:ext>
                  </a:extLst>
                </a:gridCol>
                <a:gridCol w="3906659">
                  <a:extLst>
                    <a:ext uri="{9D8B030D-6E8A-4147-A177-3AD203B41FA5}">
                      <a16:colId xmlns:a16="http://schemas.microsoft.com/office/drawing/2014/main" val="1387178038"/>
                    </a:ext>
                  </a:extLst>
                </a:gridCol>
                <a:gridCol w="3724388">
                  <a:extLst>
                    <a:ext uri="{9D8B030D-6E8A-4147-A177-3AD203B41FA5}">
                      <a16:colId xmlns:a16="http://schemas.microsoft.com/office/drawing/2014/main" val="2640470834"/>
                    </a:ext>
                  </a:extLst>
                </a:gridCol>
              </a:tblGrid>
              <a:tr h="27931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Этап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Задачи этапа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Методический продукт/документ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Ссылка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42891"/>
                  </a:ext>
                </a:extLst>
              </a:tr>
              <a:tr h="839438">
                <a:tc rowSpan="10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этап </a:t>
                      </a:r>
                    </a:p>
                    <a:p>
                      <a:pPr algn="ctr"/>
                      <a:r>
                        <a:rPr lang="ru-RU" sz="1400" dirty="0" smtClean="0"/>
                        <a:t>Основной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концепции и модели новой ООП ДОО  (социальный конструктивизма: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Л.С.Выготский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А.Н., Леонтьев,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Ж.Пиаже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Д.Бруннер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др.; системно-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деятельностный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подход; нейрофизиологический подход и др.)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Вдохновение»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file:///C:/Users/Admin/AppData/Local/Temp/vdohnovenie_prog-1.pdf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7220"/>
                  </a:ext>
                </a:extLst>
              </a:tr>
              <a:tr h="53669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ООП ДОО, удовлетворяющей заданным требованиям качества дошкольного образования, на основе ООП «Вдохновение»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ООП МБДОУ «Детский сад № 47»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 action="ppaction://hlinkfile"/>
                        </a:rPr>
                        <a:t>file:///C:/Users/Admin/AppData/Local/Temp/obrazovatelnaya-programma-mbdou-detskij-sad-%C2%A6-47-2019-god.pdf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46543"/>
                  </a:ext>
                </a:extLst>
              </a:tr>
              <a:tr h="53669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участников образовательной деятельности с новой ООП ДО, ее коллективное обсуждении и совершенствование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Протоколы заседания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творческих групп, </a:t>
                      </a:r>
                      <a:r>
                        <a:rPr lang="ru-RU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педчасов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30824"/>
                  </a:ext>
                </a:extLst>
              </a:tr>
              <a:tr h="53669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Подготовка психолого-педагогических условий реализации образовательной деятельности в соответствии с новой ООП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Организация посещения КПК,</a:t>
                      </a:r>
                      <a:r>
                        <a:rPr lang="ru-RU" sz="1100" baseline="0" dirty="0" smtClean="0"/>
                        <a:t> семинаров, конференций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549866"/>
                  </a:ext>
                </a:extLst>
              </a:tr>
              <a:tr h="385316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Приведение в соответствие локальных актов ДОУ: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о системе оценки индивидуального развития воспитанников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http://ds47.seversk.ru/wp-content/uploads/2020/02/polozhenie-o-sisteme-oczenki-razvitie-vospitannikov.pdf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621562"/>
                  </a:ext>
                </a:extLst>
              </a:tr>
              <a:tr h="385316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о планировании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воспитательно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-образовательного процесса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ССЫЛКА</a:t>
                      </a:r>
                    </a:p>
                    <a:p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688718"/>
                  </a:ext>
                </a:extLst>
              </a:tr>
              <a:tr h="334858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о разработке и утверждении АООП,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file:///C:/Users/Admin/AppData/Local/Temp/%D0%9F%D0%BE%D0%BB%D0%BE%D0%B6%D0%B5%D0%BD%D0%B8%D0%B5.pdf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10147"/>
                  </a:ext>
                </a:extLst>
              </a:tr>
              <a:tr h="334858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о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ППк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ile:///C:/Users/Admin/AppData/Local/Temp/Polozhenie-o-PPK-MBDOU-Detskij-sad-%E2%84%96-47.pdf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99974"/>
                  </a:ext>
                </a:extLst>
              </a:tr>
              <a:tr h="334858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о разработке и утверждении АОП для детей с ОВЗ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file:///C:/Users/Admin/AppData/Local/Temp/Polozhenie-AOP.pdf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542272"/>
                  </a:ext>
                </a:extLst>
              </a:tr>
              <a:tr h="334858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vert="vert270"/>
                </a:tc>
                <a:tc vMerge="1"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о наставничестве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ссылка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file:///C:/Users/Admin/AppData/Local/Temp/polozhenie-po-nastavnichestvu.pdf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873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0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439034"/>
              </p:ext>
            </p:extLst>
          </p:nvPr>
        </p:nvGraphicFramePr>
        <p:xfrm>
          <a:off x="191344" y="1556792"/>
          <a:ext cx="11748480" cy="502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094">
                  <a:extLst>
                    <a:ext uri="{9D8B030D-6E8A-4147-A177-3AD203B41FA5}">
                      <a16:colId xmlns:a16="http://schemas.microsoft.com/office/drawing/2014/main" val="256912870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897223185"/>
                    </a:ext>
                  </a:extLst>
                </a:gridCol>
                <a:gridCol w="3587261">
                  <a:extLst>
                    <a:ext uri="{9D8B030D-6E8A-4147-A177-3AD203B41FA5}">
                      <a16:colId xmlns:a16="http://schemas.microsoft.com/office/drawing/2014/main" val="1387178038"/>
                    </a:ext>
                  </a:extLst>
                </a:gridCol>
                <a:gridCol w="3872525">
                  <a:extLst>
                    <a:ext uri="{9D8B030D-6E8A-4147-A177-3AD203B41FA5}">
                      <a16:colId xmlns:a16="http://schemas.microsoft.com/office/drawing/2014/main" val="2640470834"/>
                    </a:ext>
                  </a:extLst>
                </a:gridCol>
              </a:tblGrid>
              <a:tr h="3093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Этап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Задачи этапа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Методический продукт/документ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Ссылка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42891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 этап </a:t>
                      </a:r>
                    </a:p>
                    <a:p>
                      <a:pPr algn="ctr"/>
                      <a:r>
                        <a:rPr lang="ru-RU" sz="1400" dirty="0" smtClean="0"/>
                        <a:t>Основной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Приведение в соответствие локальных актов ДОУ: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об организации самообразования педагогов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file:///C:/Users/Admin/AppData/Local/Temp/polozhenie-ob-org-samoobrazovaniya.pdf</a:t>
                      </a:r>
                      <a:r>
                        <a:rPr lang="en-US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72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педагогов ДОО и их помощников к новым подходам организации образовательной деятельности, новым педагогическим методам и инструментам, способам создания условий для осуществления образовательного процесса: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Методические рекомендации, доклад, презентация «Особенности планирования при реализации программы «Вдохновение»</a:t>
                      </a:r>
                      <a:endParaRPr lang="ru-RU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https://simonirina.nethouse.ru/page/966332</a:t>
                      </a:r>
                      <a:endParaRPr lang="ru-RU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465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Выбор и создание творческой группы в ДОО для участия в инновационной деятельности.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Творческая группа по реализации математического комплекса «МАТЕ: плюс», как инструмента программы «Вдохновение»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Материалы работы творческой группы на странице ДОУ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http://ds47.seversk.ru/?page_id=7640</a:t>
                      </a:r>
                      <a:endParaRPr lang="ru-RU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308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материально-технических условий осуществления образовательной деятельности в соответствии с ООП ДОО, в том числе формирование РППС, как в групповом помещении, так и на другой территории.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Материалы по</a:t>
                      </a:r>
                      <a:r>
                        <a:rPr lang="ru-RU" sz="1100" baseline="0" dirty="0" smtClean="0"/>
                        <a:t> преобразованию РППС на сайте ДОУ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http://ds47.seversk.ru/?page_id=139</a:t>
                      </a:r>
                      <a:r>
                        <a:rPr lang="ru-RU" sz="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800" dirty="0" smtClean="0"/>
                    </a:p>
                    <a:p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5498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системы управления качеством внедрения и реализации новой ООП ДОУ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Материалы коллектива</a:t>
                      </a:r>
                      <a:r>
                        <a:rPr lang="ru-RU" sz="1100" baseline="0" dirty="0" smtClean="0"/>
                        <a:t> с конкурса «Наш новый детский сад» в номинации «Лучшая управленческая практика по реализации ФГОС ДО»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sng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http://ds47.seversk.ru/?page_id=5646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93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Внедрение и реализация новой ООП, оценивание образовательных эффектов нового образовательного процесса и содержания.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Результаты</a:t>
                      </a:r>
                      <a:r>
                        <a:rPr lang="ru-RU" sz="1100" baseline="0" dirty="0" smtClean="0"/>
                        <a:t> тематических проверок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Справка отчет.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37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обратной связи реализующим программу педагогам и руководству ДОО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Результаты</a:t>
                      </a:r>
                      <a:r>
                        <a:rPr lang="ru-RU" sz="1100" baseline="0" dirty="0" smtClean="0"/>
                        <a:t> опроса по </a:t>
                      </a:r>
                      <a:r>
                        <a:rPr lang="ru-RU" sz="1100" baseline="0" dirty="0" err="1" smtClean="0"/>
                        <a:t>гугл</a:t>
                      </a:r>
                      <a:r>
                        <a:rPr lang="ru-RU" sz="1100" baseline="0" dirty="0" smtClean="0"/>
                        <a:t> форме.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-</a:t>
                      </a:r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19325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98932" y="572073"/>
            <a:ext cx="7822716" cy="592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Алгоритм организации инновационной деятельности с ссылками на методические продукты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56240" y="1052736"/>
            <a:ext cx="2304256" cy="393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Шаги 2 этапа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46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184232" y="1436366"/>
            <a:ext cx="2315838" cy="3934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Шаги 3 этапа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83431" y="756084"/>
            <a:ext cx="6552729" cy="10501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Алгоритм организации инновационной деятельности с ссылками на методические продукты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755650"/>
              </p:ext>
            </p:extLst>
          </p:nvPr>
        </p:nvGraphicFramePr>
        <p:xfrm>
          <a:off x="125531" y="2096917"/>
          <a:ext cx="11748480" cy="3339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094">
                  <a:extLst>
                    <a:ext uri="{9D8B030D-6E8A-4147-A177-3AD203B41FA5}">
                      <a16:colId xmlns:a16="http://schemas.microsoft.com/office/drawing/2014/main" val="256912870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3897223185"/>
                    </a:ext>
                  </a:extLst>
                </a:gridCol>
                <a:gridCol w="3587261">
                  <a:extLst>
                    <a:ext uri="{9D8B030D-6E8A-4147-A177-3AD203B41FA5}">
                      <a16:colId xmlns:a16="http://schemas.microsoft.com/office/drawing/2014/main" val="1387178038"/>
                    </a:ext>
                  </a:extLst>
                </a:gridCol>
                <a:gridCol w="3872525">
                  <a:extLst>
                    <a:ext uri="{9D8B030D-6E8A-4147-A177-3AD203B41FA5}">
                      <a16:colId xmlns:a16="http://schemas.microsoft.com/office/drawing/2014/main" val="2640470834"/>
                    </a:ext>
                  </a:extLst>
                </a:gridCol>
              </a:tblGrid>
              <a:tr h="30933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Этап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Задачи этапа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Методический продукт/документ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Ссылка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4289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 этап </a:t>
                      </a:r>
                    </a:p>
                    <a:p>
                      <a:pPr algn="ctr"/>
                      <a:r>
                        <a:rPr lang="ru-RU" sz="1400" dirty="0" smtClean="0"/>
                        <a:t>Заключительный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itchFamily="34" charset="0"/>
                        </a:rPr>
                        <a:t>Разработка модели совершенствования образовательной деятельности, реализуемой по ООП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itchFamily="34" charset="0"/>
                        </a:rPr>
                        <a:t>ДОО, созданной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itchFamily="34" charset="0"/>
                        </a:rPr>
                        <a:t>на основе программы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itchFamily="34" charset="0"/>
                        </a:rPr>
                        <a:t>«Вдохновение»,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itchFamily="34" charset="0"/>
                        </a:rPr>
                        <a:t>в том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Arial" pitchFamily="34" charset="0"/>
                        </a:rPr>
                        <a:t>числе,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itchFamily="34" charset="0"/>
                        </a:rPr>
                        <a:t>совершенствование условий и содержания образовательной 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ООП МБДОУ «Детский сад № 47»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action="ppaction://hlinkfile"/>
                        </a:rPr>
                        <a:t>file:///C:/Users/Admin/AppData/Local/Temp/obrazovatelnaya-programma-mbdou-detskij-sad-%C2%A6-47-2019-god.pdf</a:t>
                      </a:r>
                      <a:endParaRPr lang="ru-RU" sz="800" dirty="0" smtClean="0"/>
                    </a:p>
                    <a:p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72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методических, практических рекомендаций по работе и внедрению ООПП ДОО с учетом итогов инновационной деятельности.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Материалы коллектива ДОУ с семинара по внедрению программы Вдохновения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http://ds47.seversk.ru/?page_id=8319</a:t>
                      </a:r>
                      <a:endParaRPr lang="ru-RU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4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0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" t="2692" r="1897" b="1539"/>
          <a:stretch/>
        </p:blipFill>
        <p:spPr>
          <a:xfrm>
            <a:off x="551384" y="44624"/>
            <a:ext cx="4273063" cy="59168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94549" y="1556792"/>
            <a:ext cx="62154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Сайт ДОУ 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http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://ds47.seversk.ru/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Личный 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сайт </a:t>
            </a:r>
            <a:endParaRPr lang="ru-RU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https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://simonirina.nethouse.ru/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4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76ECDE-16ED-458D-8D10-DC3038C49B90}"/>
              </a:ext>
            </a:extLst>
          </p:cNvPr>
          <p:cNvSpPr/>
          <p:nvPr/>
        </p:nvSpPr>
        <p:spPr>
          <a:xfrm>
            <a:off x="949111" y="2211233"/>
            <a:ext cx="10293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Симон </a:t>
            </a:r>
          </a:p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Ирина Сергеевна</a:t>
            </a:r>
          </a:p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МБДОУ «Детский сад № 47»</a:t>
            </a:r>
          </a:p>
          <a:p>
            <a:pPr algn="ctr"/>
            <a:r>
              <a:rPr lang="ru-RU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ЗАТО Северск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094F50-4BF7-411B-9989-0B6110B45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3610" y="980729"/>
            <a:ext cx="3584781" cy="107387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9273" y="4581128"/>
            <a:ext cx="8533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email</a:t>
            </a:r>
            <a:r>
              <a:rPr lang="ru-RU" sz="3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 simonlisa@sibmail.com</a:t>
            </a:r>
            <a:endParaRPr lang="ru-RU" sz="3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D8228C6-909F-41D0-89EB-BE47ECECD7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E4985F7-CC44-401A-B5DF-578A604044C8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1" name="Shape 96">
            <a:extLst>
              <a:ext uri="{FF2B5EF4-FFF2-40B4-BE49-F238E27FC236}">
                <a16:creationId xmlns:a16="http://schemas.microsoft.com/office/drawing/2014/main" id="{A5E11384-1201-465E-B100-538D4D790E9A}"/>
              </a:ext>
            </a:extLst>
          </p:cNvPr>
          <p:cNvSpPr txBox="1">
            <a:spLocks/>
          </p:cNvSpPr>
          <p:nvPr/>
        </p:nvSpPr>
        <p:spPr>
          <a:xfrm>
            <a:off x="2240112" y="210764"/>
            <a:ext cx="7560840" cy="1189149"/>
          </a:xfrm>
          <a:prstGeom prst="rect">
            <a:avLst/>
          </a:prstGeom>
        </p:spPr>
        <p:txBody>
          <a:bodyPr wrap="square" lIns="91313" tIns="91313" rIns="91313" bIns="91313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2000">
              <a:spcBef>
                <a:spcPts val="0"/>
              </a:spcBef>
            </a:pPr>
            <a:r>
              <a:rPr lang="ru-RU" sz="3200" b="1" i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76672"/>
            <a:ext cx="7124892" cy="62415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2068393" y="423667"/>
            <a:ext cx="3226777" cy="291904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n>
                <a:solidFill>
                  <a:sysClr val="windowText" lastClr="000000"/>
                </a:solidFill>
              </a:ln>
            </a:endParaRPr>
          </a:p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</a:t>
            </a:r>
            <a:r>
              <a:rPr lang="ru-RU" sz="2400" dirty="0" smtClean="0">
                <a:ln w="0"/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ru-RU" sz="2400" dirty="0">
                <a:ln w="0"/>
                <a:solidFill>
                  <a:schemeClr val="tx1"/>
                </a:solidFill>
              </a:rPr>
              <a:t>познакомить с алгоритмом организации инновационной деятельности в ДОУ.</a:t>
            </a:r>
          </a:p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4764" y="5403810"/>
            <a:ext cx="6049108" cy="11200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Целевая аудитория: </a:t>
            </a:r>
            <a:r>
              <a:rPr lang="ru-RU" dirty="0" smtClean="0"/>
              <a:t>заместители заведующих </a:t>
            </a:r>
            <a:r>
              <a:rPr lang="ru-RU" dirty="0"/>
              <a:t>по </a:t>
            </a:r>
            <a:r>
              <a:rPr lang="ru-RU" dirty="0" smtClean="0"/>
              <a:t>ВМР,</a:t>
            </a:r>
            <a:endParaRPr lang="ru-RU" dirty="0"/>
          </a:p>
          <a:p>
            <a:pPr algn="ctr"/>
            <a:r>
              <a:rPr lang="ru-RU" dirty="0" smtClean="0"/>
              <a:t>методисты, старшие воспитатели, воспитатели, специалисты коррекционной службы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42094" y="1912584"/>
            <a:ext cx="47154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Задачи: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Познакомить </a:t>
            </a:r>
            <a:r>
              <a:rPr lang="ru-RU" dirty="0"/>
              <a:t>с этапами и содержанием инновационной </a:t>
            </a:r>
            <a:r>
              <a:rPr lang="ru-RU" dirty="0" smtClean="0"/>
              <a:t>деятельности.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Поделиться практическими результатами </a:t>
            </a:r>
            <a:r>
              <a:rPr lang="ru-RU" dirty="0" smtClean="0"/>
              <a:t>коллектива ДОУ </a:t>
            </a:r>
            <a:r>
              <a:rPr lang="ru-RU" dirty="0"/>
              <a:t>в ходе реализации инновационной деятельности.</a:t>
            </a:r>
          </a:p>
          <a:p>
            <a:pPr marL="342900" indent="-342900" algn="ctr">
              <a:buAutoNum type="arabicPeriod"/>
            </a:pP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36" y="3774141"/>
            <a:ext cx="4482352" cy="2955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8534451" y="4617264"/>
            <a:ext cx="30450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Этапы и содержание инновационной деятельности и ссылки на разработанный методический материал.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44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576ECDE-16ED-458D-8D10-DC3038C49B90}"/>
              </a:ext>
            </a:extLst>
          </p:cNvPr>
          <p:cNvSpPr/>
          <p:nvPr/>
        </p:nvSpPr>
        <p:spPr>
          <a:xfrm>
            <a:off x="949112" y="2744214"/>
            <a:ext cx="102937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u="sng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DOSHKOLKA.RYBAKOVFOND.RU</a:t>
            </a:r>
          </a:p>
          <a:p>
            <a:pPr algn="ctr"/>
            <a:endParaRPr lang="en-US" sz="3600" baseline="30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o-RO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+7 (495) 150-40-74</a:t>
            </a:r>
          </a:p>
          <a:p>
            <a:pPr algn="ctr"/>
            <a:r>
              <a:rPr lang="ro-RO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info@rybakovfo</a:t>
            </a:r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undation.org</a:t>
            </a:r>
            <a:r>
              <a:rPr lang="ru-RU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600" baseline="30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5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и ПРИСОЕДИНЯЙТЕСЬ К НАМ!</a:t>
            </a:r>
            <a:endParaRPr lang="en-US" sz="540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094F50-4BF7-411B-9989-0B6110B45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3610" y="980729"/>
            <a:ext cx="3584781" cy="10738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C490F2-1A5C-4894-BD9B-D510ED8F1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53539" y="5360315"/>
            <a:ext cx="1604120" cy="14976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25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" y="506994"/>
            <a:ext cx="7180964" cy="33264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7" y="3440181"/>
            <a:ext cx="8572500" cy="3289243"/>
          </a:xfrm>
          <a:prstGeom prst="rect">
            <a:avLst/>
          </a:prstGeom>
        </p:spPr>
      </p:pic>
      <p:pic>
        <p:nvPicPr>
          <p:cNvPr id="6" name="Объект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00" y="2564904"/>
            <a:ext cx="5426624" cy="3158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76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435387" y="260648"/>
            <a:ext cx="5469445" cy="1366251"/>
            <a:chOff x="2625575" y="0"/>
            <a:chExt cx="5469445" cy="136625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625575" y="0"/>
              <a:ext cx="5469445" cy="1366251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2692270" y="66695"/>
              <a:ext cx="5336055" cy="1232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8740" tIns="78740" rIns="78740" bIns="7874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dirty="0" smtClean="0">
                  <a:hlinkClick r:id="rId3"/>
                </a:rPr>
                <a:t>Инновационная деятельность МБДОУ «Детский сад № 47»</a:t>
              </a:r>
              <a:endParaRPr lang="ru-RU" sz="3100" kern="1200" dirty="0"/>
            </a:p>
          </p:txBody>
        </p:sp>
      </p:grpSp>
      <p:pic>
        <p:nvPicPr>
          <p:cNvPr id="10" name="Рисунок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3" y="620688"/>
            <a:ext cx="1843087" cy="25577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41" y="1842008"/>
            <a:ext cx="1899138" cy="267286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2348880"/>
            <a:ext cx="2697041" cy="40606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Рисунок 12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69" y="3501008"/>
            <a:ext cx="1861771" cy="27160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810" y="2564904"/>
            <a:ext cx="1812773" cy="27651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573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 rot="20596860">
            <a:off x="-79862" y="271204"/>
            <a:ext cx="3773499" cy="1877507"/>
          </a:xfrm>
          <a:prstGeom prst="irregularSeal1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КОМАНДА ИЗМЕНЕНИЯ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22" y="72428"/>
            <a:ext cx="8539837" cy="595819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279576" y="5013176"/>
            <a:ext cx="8458200" cy="16464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Состав «Команды изменения»: </a:t>
            </a: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</a:rPr>
              <a:t>руководитель </a:t>
            </a:r>
            <a:r>
              <a:rPr lang="ru-RU" dirty="0">
                <a:ln w="0"/>
                <a:solidFill>
                  <a:schemeClr val="tx1"/>
                </a:solidFill>
              </a:rPr>
              <a:t>организации (заведующий ДОУ), </a:t>
            </a:r>
            <a:r>
              <a:rPr lang="ru-RU" dirty="0" smtClean="0">
                <a:ln w="0"/>
                <a:solidFill>
                  <a:schemeClr val="tx1"/>
                </a:solidFill>
              </a:rPr>
              <a:t>методисты</a:t>
            </a:r>
            <a:r>
              <a:rPr lang="ru-RU" dirty="0">
                <a:ln w="0"/>
                <a:solidFill>
                  <a:schemeClr val="tx1"/>
                </a:solidFill>
              </a:rPr>
              <a:t>, </a:t>
            </a:r>
            <a:endParaRPr lang="ru-RU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</a:rPr>
              <a:t>представители </a:t>
            </a:r>
            <a:r>
              <a:rPr lang="ru-RU" dirty="0">
                <a:ln w="0"/>
                <a:solidFill>
                  <a:schemeClr val="tx1"/>
                </a:solidFill>
              </a:rPr>
              <a:t>педагогического коллектива (воспитатели и специалисты), </a:t>
            </a:r>
            <a:endParaRPr lang="ru-RU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</a:rPr>
              <a:t>представители </a:t>
            </a:r>
            <a:r>
              <a:rPr lang="ru-RU" dirty="0">
                <a:ln w="0"/>
                <a:solidFill>
                  <a:schemeClr val="tx1"/>
                </a:solidFill>
              </a:rPr>
              <a:t>семей воспитанников (представители родительского комитета), </a:t>
            </a:r>
            <a:endParaRPr lang="ru-RU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</a:rPr>
              <a:t>представители </a:t>
            </a:r>
            <a:r>
              <a:rPr lang="ru-RU" dirty="0">
                <a:ln w="0"/>
                <a:solidFill>
                  <a:schemeClr val="tx1"/>
                </a:solidFill>
              </a:rPr>
              <a:t>сетевого окружения, социальные партнеры </a:t>
            </a:r>
            <a:endParaRPr lang="ru-RU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</a:rPr>
              <a:t>(</a:t>
            </a:r>
            <a:r>
              <a:rPr lang="ru-RU" dirty="0">
                <a:ln w="0"/>
                <a:solidFill>
                  <a:schemeClr val="tx1"/>
                </a:solidFill>
              </a:rPr>
              <a:t>библиотеки, музеи, театры, спортивные школы).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2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9696" y="118185"/>
            <a:ext cx="6640629" cy="1438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этап. Аналитический (подготовительный) </a:t>
            </a:r>
          </a:p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Изучение и анализ</a:t>
            </a:r>
            <a:endParaRPr lang="ru-RU" sz="2400" dirty="0">
              <a:ln w="0"/>
              <a:solidFill>
                <a:schemeClr val="tx1"/>
              </a:solidFill>
            </a:endParaRPr>
          </a:p>
          <a:p>
            <a:pPr algn="ctr"/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503712" y="1772816"/>
            <a:ext cx="7693251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FontTx/>
              <a:buChar char="-"/>
            </a:pPr>
            <a:r>
              <a:rPr lang="ru-RU" dirty="0" smtClean="0"/>
              <a:t>современной </a:t>
            </a:r>
            <a:r>
              <a:rPr lang="ru-RU" dirty="0"/>
              <a:t>социокультурной </a:t>
            </a:r>
            <a:r>
              <a:rPr lang="ru-RU" dirty="0" smtClean="0"/>
              <a:t>ситуации;</a:t>
            </a:r>
          </a:p>
          <a:p>
            <a:pPr marL="342900" lvl="0" indent="-342900" algn="l">
              <a:buFontTx/>
              <a:buChar char="-"/>
            </a:pPr>
            <a:r>
              <a:rPr lang="ru-RU" dirty="0" smtClean="0"/>
              <a:t>современного </a:t>
            </a:r>
            <a:r>
              <a:rPr lang="ru-RU" dirty="0"/>
              <a:t>понимания детского развития и актуальных представлений о качестве дошкольного </a:t>
            </a:r>
            <a:r>
              <a:rPr lang="ru-RU" dirty="0" smtClean="0"/>
              <a:t>образования;</a:t>
            </a:r>
          </a:p>
          <a:p>
            <a:pPr marL="342900" lvl="0" indent="-342900" algn="l">
              <a:buFontTx/>
              <a:buChar char="-"/>
            </a:pPr>
            <a:r>
              <a:rPr lang="ru-RU" dirty="0" smtClean="0"/>
              <a:t>требований </a:t>
            </a:r>
            <a:r>
              <a:rPr lang="ru-RU" dirty="0"/>
              <a:t>актуальной нормативно-правовой базы к дошкольному образованию, в том числе, ФЗ «Об образовании в РФ», ФГОС ДО, ПООП ДО и др</a:t>
            </a:r>
            <a:r>
              <a:rPr lang="ru-RU" dirty="0" smtClean="0"/>
              <a:t>.</a:t>
            </a:r>
          </a:p>
          <a:p>
            <a:pPr marL="342900" lvl="0" indent="-342900" algn="l">
              <a:buFontTx/>
              <a:buChar char="-"/>
            </a:pPr>
            <a:r>
              <a:rPr lang="ru-RU" dirty="0" smtClean="0"/>
              <a:t>современных </a:t>
            </a:r>
            <a:r>
              <a:rPr lang="ru-RU" dirty="0"/>
              <a:t>научных и  методических подходов к дошкольному образованию</a:t>
            </a:r>
            <a:r>
              <a:rPr lang="ru-RU" dirty="0" smtClean="0"/>
              <a:t>;</a:t>
            </a:r>
          </a:p>
          <a:p>
            <a:pPr marL="342900" lvl="0" indent="-342900" algn="l">
              <a:buFontTx/>
              <a:buChar char="-"/>
            </a:pPr>
            <a:r>
              <a:rPr lang="ru-RU" dirty="0" smtClean="0"/>
              <a:t>текущей </a:t>
            </a:r>
            <a:r>
              <a:rPr lang="ru-RU" dirty="0"/>
              <a:t>образовательной деятельности</a:t>
            </a:r>
            <a:r>
              <a:rPr lang="ru-RU" dirty="0" smtClean="0"/>
              <a:t>;</a:t>
            </a:r>
          </a:p>
          <a:p>
            <a:pPr marL="342900" lvl="0" indent="-342900" algn="l">
              <a:buFontTx/>
              <a:buChar char="-"/>
            </a:pPr>
            <a:r>
              <a:rPr lang="ru-RU" dirty="0" smtClean="0"/>
              <a:t>целей</a:t>
            </a:r>
            <a:r>
              <a:rPr lang="ru-RU" dirty="0"/>
              <a:t>, задач, принципов, требований к содержанию и организационных подходов ООП «Вдохновение</a:t>
            </a:r>
            <a:r>
              <a:rPr lang="ru-RU" dirty="0" smtClean="0"/>
              <a:t>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5" y="2276872"/>
            <a:ext cx="3434060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21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93072" y="116632"/>
            <a:ext cx="6876833" cy="12293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этап. Основной </a:t>
            </a:r>
          </a:p>
          <a:p>
            <a:pPr algn="ctr"/>
            <a:r>
              <a:rPr lang="ru-RU" sz="2000" dirty="0" smtClean="0"/>
              <a:t>Разработка</a:t>
            </a:r>
            <a:r>
              <a:rPr lang="ru-RU" sz="2000" dirty="0"/>
              <a:t>, внедрение и реализация ООП ДОУ, созданной на основе программы «Вдохновение</a:t>
            </a:r>
            <a:r>
              <a:rPr lang="ru-RU" sz="2000" dirty="0" smtClean="0"/>
              <a:t>»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071664" y="1556792"/>
            <a:ext cx="8094785" cy="4947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ru-RU" sz="2000" dirty="0" smtClean="0"/>
              <a:t>разработка </a:t>
            </a:r>
            <a:r>
              <a:rPr lang="ru-RU" sz="2000" dirty="0"/>
              <a:t>концепции и модели новой ООП </a:t>
            </a:r>
            <a:r>
              <a:rPr lang="ru-RU" sz="2000" dirty="0" smtClean="0"/>
              <a:t>ДОУ;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разработка </a:t>
            </a:r>
            <a:r>
              <a:rPr lang="ru-RU" sz="2000" dirty="0"/>
              <a:t>нового текста ООП </a:t>
            </a:r>
            <a:r>
              <a:rPr lang="ru-RU" sz="2000" dirty="0" smtClean="0"/>
              <a:t>ДОУ;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приведение </a:t>
            </a:r>
            <a:r>
              <a:rPr lang="ru-RU" sz="2000" dirty="0"/>
              <a:t>в соответствие локальных актов </a:t>
            </a:r>
            <a:r>
              <a:rPr lang="ru-RU" sz="2000" dirty="0" smtClean="0"/>
              <a:t>ДОУ;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совершенствование </a:t>
            </a:r>
            <a:r>
              <a:rPr lang="ru-RU" sz="2000" dirty="0"/>
              <a:t>педагогического мастерства коллектива ДОУ с целью эффективной реализации образовательного процесса в соответствии с новой ООП </a:t>
            </a:r>
            <a:r>
              <a:rPr lang="ru-RU" sz="2000" dirty="0" smtClean="0"/>
              <a:t>ДОУ;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создание </a:t>
            </a:r>
            <a:r>
              <a:rPr lang="ru-RU" sz="2000" dirty="0"/>
              <a:t>условий реализации образовательной деятельности в соответствии с новой ООП </a:t>
            </a:r>
            <a:r>
              <a:rPr lang="ru-RU" sz="2000" dirty="0" smtClean="0"/>
              <a:t>ДОУ; </a:t>
            </a:r>
          </a:p>
          <a:p>
            <a:pPr marL="342900" indent="-342900" algn="l">
              <a:buFontTx/>
              <a:buChar char="-"/>
            </a:pPr>
            <a:r>
              <a:rPr lang="ru-RU" sz="2000" dirty="0"/>
              <a:t>Выстраивание сетевых взаимодействий, поиск </a:t>
            </a:r>
            <a:r>
              <a:rPr lang="ru-RU" sz="2000" dirty="0" smtClean="0"/>
              <a:t>партнеров;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внедрение </a:t>
            </a:r>
            <a:r>
              <a:rPr lang="ru-RU" sz="2000" dirty="0"/>
              <a:t>и реализация новой </a:t>
            </a:r>
            <a:r>
              <a:rPr lang="ru-RU" sz="2000" dirty="0" smtClean="0"/>
              <a:t>ООП;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оценивание</a:t>
            </a:r>
            <a:r>
              <a:rPr lang="ru-RU" sz="2000" dirty="0"/>
              <a:t>, контроль и анализ реализуемой по новой ООП образовательной деятельности, разработка системы управления качеством образовательной деятельности </a:t>
            </a:r>
            <a:r>
              <a:rPr lang="ru-RU" sz="2000" dirty="0" smtClean="0"/>
              <a:t>ДОУ; 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/>
              <a:t>совершенствование </a:t>
            </a:r>
            <a:r>
              <a:rPr lang="ru-RU" sz="2000" dirty="0"/>
              <a:t>образовательной деятельности по новой </a:t>
            </a:r>
            <a:r>
              <a:rPr lang="ru-RU" sz="2000" dirty="0" smtClean="0"/>
              <a:t>ООП.</a:t>
            </a:r>
          </a:p>
          <a:p>
            <a:pPr algn="l"/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348880"/>
            <a:ext cx="327373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359695" y="164191"/>
            <a:ext cx="6048673" cy="800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этап. Основной </a:t>
            </a:r>
          </a:p>
          <a:p>
            <a:pPr algn="ctr"/>
            <a:r>
              <a:rPr lang="ru-RU" sz="2000" dirty="0" smtClean="0"/>
              <a:t>Создание творческих групп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9" y="1235649"/>
            <a:ext cx="2286694" cy="3101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30" y="1158544"/>
            <a:ext cx="4626795" cy="3508131"/>
          </a:xfrm>
          <a:prstGeom prst="rect">
            <a:avLst/>
          </a:prstGeom>
        </p:spPr>
      </p:pic>
      <p:pic>
        <p:nvPicPr>
          <p:cNvPr id="5" name="Рисунок 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64" y="1410951"/>
            <a:ext cx="2709161" cy="27507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06" y="4336957"/>
            <a:ext cx="2677265" cy="23426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93310" y="4538556"/>
            <a:ext cx="4853354" cy="21410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состав творческих групп вошло 90 % педагогического коллектива: </a:t>
            </a:r>
          </a:p>
          <a:p>
            <a:pPr algn="ctr"/>
            <a:r>
              <a:rPr lang="ru-RU" dirty="0" smtClean="0"/>
              <a:t>воспитатели, специалисты (</a:t>
            </a:r>
            <a:r>
              <a:rPr lang="ru-RU" sz="1600" dirty="0" smtClean="0"/>
              <a:t>педагог-психолог</a:t>
            </a:r>
            <a:r>
              <a:rPr lang="ru-RU" sz="1600" dirty="0"/>
              <a:t>, музыкальные руководители, инструктора по физической культуре, </a:t>
            </a:r>
            <a:r>
              <a:rPr lang="ru-RU" sz="1600" dirty="0" smtClean="0"/>
              <a:t>учителя-дефектологи, </a:t>
            </a:r>
            <a:r>
              <a:rPr lang="ru-RU" sz="1600" dirty="0"/>
              <a:t>учителя-логопеды, </a:t>
            </a:r>
            <a:r>
              <a:rPr lang="ru-RU" sz="1600" dirty="0" smtClean="0"/>
              <a:t>воспитатели, старшие воспитатели, заместитель заведующего по ВМР).</a:t>
            </a:r>
            <a:endParaRPr lang="ru-RU" sz="1600" dirty="0"/>
          </a:p>
        </p:txBody>
      </p:sp>
      <p:pic>
        <p:nvPicPr>
          <p:cNvPr id="8" name="Рисунок 7">
            <a:hlinkClick r:id="rId9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6" y="4538556"/>
            <a:ext cx="2486160" cy="224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39121" y="200227"/>
            <a:ext cx="4413859" cy="58724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этап. Основной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97263" y="961902"/>
            <a:ext cx="4697577" cy="200867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ln w="0"/>
                <a:solidFill>
                  <a:schemeClr val="tx1"/>
                </a:solidFill>
              </a:rPr>
              <a:t>Подшкалы</a:t>
            </a:r>
            <a:r>
              <a:rPr lang="ru-RU" sz="1600" b="1" dirty="0" smtClean="0">
                <a:ln w="0"/>
                <a:solidFill>
                  <a:schemeClr val="tx1"/>
                </a:solidFill>
              </a:rPr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tx1"/>
                </a:solidFill>
              </a:rPr>
              <a:t>предметно-пространственная среда,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tx1"/>
                </a:solidFill>
              </a:rPr>
              <a:t>присмотр и уход за детьми,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tx1"/>
                </a:solidFill>
              </a:rPr>
              <a:t>речь и мышление,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tx1"/>
                </a:solidFill>
              </a:rPr>
              <a:t>виды активности,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tx1"/>
                </a:solidFill>
              </a:rPr>
              <a:t>взаимодействие,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tx1"/>
                </a:solidFill>
              </a:rPr>
              <a:t>структурирование программы,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  <a:solidFill>
                  <a:schemeClr val="tx1"/>
                </a:solidFill>
              </a:rPr>
              <a:t>родители и персонал 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1624" y="3212976"/>
            <a:ext cx="7868856" cy="3456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Несоответствия в ДОУ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 соответствует характер </a:t>
            </a:r>
            <a:r>
              <a:rPr lang="ru-RU" sz="1600" dirty="0"/>
              <a:t>взаимодействия педагогов с детьми (преобладание авторитарного типа </a:t>
            </a:r>
            <a:r>
              <a:rPr lang="ru-RU" sz="1600" dirty="0" smtClean="0"/>
              <a:t>взаимодействия) - </a:t>
            </a:r>
            <a:r>
              <a:rPr lang="ru-RU" sz="1600" dirty="0"/>
              <a:t>необходимо развивать личностно-ориентированное взаимодействие.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Использование репродуктивной деятельности, отсутствие самостоятельности у детей – необходимо внедрять технологии, формы </a:t>
            </a:r>
            <a:r>
              <a:rPr lang="ru-RU" sz="1600" dirty="0"/>
              <a:t>и </a:t>
            </a:r>
            <a:r>
              <a:rPr lang="ru-RU" sz="1600" dirty="0" smtClean="0"/>
              <a:t>методы, направленные </a:t>
            </a:r>
            <a:r>
              <a:rPr lang="ru-RU" sz="1600" dirty="0"/>
              <a:t>на поддержку детской инициативы и самостоятельности, предоставления </a:t>
            </a:r>
            <a:r>
              <a:rPr lang="ru-RU" sz="1600" dirty="0" smtClean="0"/>
              <a:t>детям </a:t>
            </a:r>
            <a:r>
              <a:rPr lang="ru-RU" sz="1600" dirty="0"/>
              <a:t>делать выбор.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Организация </a:t>
            </a:r>
            <a:r>
              <a:rPr lang="ru-RU" sz="1600" dirty="0"/>
              <a:t>РППС (перенасыщение среды и «витринный характер</a:t>
            </a:r>
            <a:r>
              <a:rPr lang="ru-RU" sz="1600" dirty="0" smtClean="0"/>
              <a:t>») – необходимо создавать «живую среду».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Отсутствие взаимодействие </a:t>
            </a:r>
            <a:r>
              <a:rPr lang="ru-RU" sz="1600" dirty="0"/>
              <a:t>воспитателей и специалистов (тематическая разрозненность</a:t>
            </a:r>
            <a:r>
              <a:rPr lang="ru-RU" sz="1600" dirty="0" smtClean="0"/>
              <a:t>) – необходимо придерживаться единства тем, идущих от интересов детей.</a:t>
            </a:r>
            <a:endParaRPr lang="ru-RU" sz="1600" dirty="0"/>
          </a:p>
        </p:txBody>
      </p:sp>
      <p:pic>
        <p:nvPicPr>
          <p:cNvPr id="7" name="Рисунок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0" y="2276872"/>
            <a:ext cx="2620580" cy="227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10845</TotalTime>
  <Words>1763</Words>
  <Application>Microsoft Office PowerPoint</Application>
  <PresentationFormat>Широкоэкранный</PresentationFormat>
  <Paragraphs>268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Специальное оформление</vt:lpstr>
      <vt:lpstr>4_Специальное оформление</vt:lpstr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Образовательные проекты «Рыбаков Фонда»  как ответ на вызовы  XXI века.</dc:title>
  <dc:creator>Лапонова Галина</dc:creator>
  <cp:lastModifiedBy>Пользователь</cp:lastModifiedBy>
  <cp:revision>515</cp:revision>
  <dcterms:created xsi:type="dcterms:W3CDTF">2019-01-22T20:05:51Z</dcterms:created>
  <dcterms:modified xsi:type="dcterms:W3CDTF">2021-01-25T11:47:36Z</dcterms:modified>
</cp:coreProperties>
</file>